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259" r:id="rId9"/>
    <p:sldId id="878" r:id="rId10"/>
    <p:sldId id="879" r:id="rId11"/>
    <p:sldId id="8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0" y="8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第二课时　我们都是社会的一员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A24D249-5D20-91BC-2052-028BEBF204E7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3596A30-3B68-1884-36C1-687B7FDA4B1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821515"/>
              <a:chExt cx="11744425" cy="5332963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C3305333-B7BC-8098-4E0A-AE9CEE8950C5}"/>
                  </a:ext>
                </a:extLst>
              </p:cNvPr>
              <p:cNvGrpSpPr/>
              <p:nvPr/>
            </p:nvGrpSpPr>
            <p:grpSpPr>
              <a:xfrm>
                <a:off x="223788" y="821515"/>
                <a:ext cx="11744425" cy="5332963"/>
                <a:chOff x="223788" y="561261"/>
                <a:chExt cx="11744425" cy="5332963"/>
              </a:xfrm>
            </p:grpSpPr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C6D72928-2564-AC34-C8A5-E6F6E001632E}"/>
                    </a:ext>
                  </a:extLst>
                </p:cNvPr>
                <p:cNvSpPr/>
                <p:nvPr/>
              </p:nvSpPr>
              <p:spPr>
                <a:xfrm>
                  <a:off x="223788" y="561261"/>
                  <a:ext cx="11744425" cy="5332963"/>
                </a:xfrm>
                <a:prstGeom prst="rect">
                  <a:avLst/>
                </a:prstGeom>
                <a:solidFill>
                  <a:srgbClr val="FFFCC5"/>
                </a:solidFill>
                <a:ln>
                  <a:solidFill>
                    <a:srgbClr val="FF01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6" name="Freeform 6">
                  <a:extLst>
                    <a:ext uri="{FF2B5EF4-FFF2-40B4-BE49-F238E27FC236}">
                      <a16:creationId xmlns:a16="http://schemas.microsoft.com/office/drawing/2014/main" id="{6282B25F-C43F-7344-259E-7613BCE184D7}"/>
                    </a:ext>
                  </a:extLst>
                </p:cNvPr>
                <p:cNvSpPr/>
                <p:nvPr/>
              </p:nvSpPr>
              <p:spPr bwMode="auto">
                <a:xfrm>
                  <a:off x="225393" y="561261"/>
                  <a:ext cx="9490509" cy="5332963"/>
                </a:xfrm>
                <a:custGeom>
                  <a:avLst/>
                  <a:gdLst>
                    <a:gd name="T0" fmla="*/ 0 w 4756"/>
                    <a:gd name="T1" fmla="*/ 0 h 2239"/>
                    <a:gd name="T2" fmla="*/ 3897 w 4756"/>
                    <a:gd name="T3" fmla="*/ 0 h 2239"/>
                    <a:gd name="T4" fmla="*/ 4756 w 4756"/>
                    <a:gd name="T5" fmla="*/ 1121 h 2239"/>
                    <a:gd name="T6" fmla="*/ 3897 w 4756"/>
                    <a:gd name="T7" fmla="*/ 2239 h 2239"/>
                    <a:gd name="T8" fmla="*/ 0 w 4756"/>
                    <a:gd name="T9" fmla="*/ 2239 h 2239"/>
                    <a:gd name="T10" fmla="*/ 0 w 4756"/>
                    <a:gd name="T11" fmla="*/ 0 h 2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56" h="2239">
                      <a:moveTo>
                        <a:pt x="0" y="0"/>
                      </a:moveTo>
                      <a:lnTo>
                        <a:pt x="3897" y="0"/>
                      </a:lnTo>
                      <a:lnTo>
                        <a:pt x="4756" y="1121"/>
                      </a:lnTo>
                      <a:lnTo>
                        <a:pt x="3897" y="2239"/>
                      </a:lnTo>
                      <a:lnTo>
                        <a:pt x="0" y="22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endParaRPr lang="zh-CN" altLang="en-US" dirty="0"/>
                </a:p>
              </p:txBody>
            </p:sp>
          </p:grpSp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E4F9485F-51E3-32F3-0FAD-8A66BA8F4A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38843" y="1514759"/>
                <a:ext cx="5602377" cy="3753593"/>
              </a:xfrm>
              <a:prstGeom prst="rect">
                <a:avLst/>
              </a:prstGeom>
            </p:spPr>
          </p:pic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84CBA5A1-4E59-94BE-C580-F6C236A26272}"/>
                  </a:ext>
                </a:extLst>
              </p:cNvPr>
              <p:cNvGrpSpPr/>
              <p:nvPr/>
            </p:nvGrpSpPr>
            <p:grpSpPr>
              <a:xfrm>
                <a:off x="9151034" y="4639752"/>
                <a:ext cx="2704218" cy="1339283"/>
                <a:chOff x="9051182" y="4714359"/>
                <a:chExt cx="2704218" cy="1339283"/>
              </a:xfrm>
            </p:grpSpPr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D36F44E6-1488-263C-F2F7-E31264AC29CC}"/>
                    </a:ext>
                  </a:extLst>
                </p:cNvPr>
                <p:cNvGrpSpPr/>
                <p:nvPr/>
              </p:nvGrpSpPr>
              <p:grpSpPr>
                <a:xfrm>
                  <a:off x="9051182" y="4714359"/>
                  <a:ext cx="2704218" cy="1339283"/>
                  <a:chOff x="8965838" y="4823543"/>
                  <a:chExt cx="2704218" cy="1339283"/>
                </a:xfrm>
              </p:grpSpPr>
              <p:sp>
                <p:nvSpPr>
                  <p:cNvPr id="22" name="矩形: 圆角 21">
                    <a:extLst>
                      <a:ext uri="{FF2B5EF4-FFF2-40B4-BE49-F238E27FC236}">
                        <a16:creationId xmlns:a16="http://schemas.microsoft.com/office/drawing/2014/main" id="{301D4674-5E08-5CEF-6A49-34D932B57894}"/>
                      </a:ext>
                    </a:extLst>
                  </p:cNvPr>
                  <p:cNvSpPr/>
                  <p:nvPr/>
                </p:nvSpPr>
                <p:spPr>
                  <a:xfrm>
                    <a:off x="8965838" y="4823543"/>
                    <a:ext cx="2704218" cy="1339283"/>
                  </a:xfrm>
                  <a:prstGeom prst="roundRect">
                    <a:avLst/>
                  </a:prstGeom>
                  <a:noFill/>
                  <a:ln w="28575">
                    <a:noFill/>
                  </a:ln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840">
                      <a:latin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3" name="文本框 22">
                    <a:extLst>
                      <a:ext uri="{FF2B5EF4-FFF2-40B4-BE49-F238E27FC236}">
                        <a16:creationId xmlns:a16="http://schemas.microsoft.com/office/drawing/2014/main" id="{99D251E4-C802-36DB-61CF-71D101B9561F}"/>
                      </a:ext>
                    </a:extLst>
                  </p:cNvPr>
                  <p:cNvSpPr txBox="1"/>
                  <p:nvPr/>
                </p:nvSpPr>
                <p:spPr>
                  <a:xfrm>
                    <a:off x="9230509" y="5036925"/>
                    <a:ext cx="2236510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zh-CN" altLang="en-US" sz="3200" b="1" dirty="0">
                        <a:ea typeface="微软雅黑" panose="020B0503020204020204" pitchFamily="34" charset="-122"/>
                        <a:sym typeface="Times New Roman" panose="02020603050405020304" pitchFamily="18" charset="0"/>
                      </a:rPr>
                      <a:t>道德与法治</a:t>
                    </a:r>
                  </a:p>
                </p:txBody>
              </p:sp>
              <p:sp>
                <p:nvSpPr>
                  <p:cNvPr id="24" name="文本框 23">
                    <a:extLst>
                      <a:ext uri="{FF2B5EF4-FFF2-40B4-BE49-F238E27FC236}">
                        <a16:creationId xmlns:a16="http://schemas.microsoft.com/office/drawing/2014/main" id="{E30A6D2E-16A3-4F16-C35E-D54E79636D4E}"/>
                      </a:ext>
                    </a:extLst>
                  </p:cNvPr>
                  <p:cNvSpPr txBox="1"/>
                  <p:nvPr/>
                </p:nvSpPr>
                <p:spPr>
                  <a:xfrm>
                    <a:off x="9080133" y="5595467"/>
                    <a:ext cx="2475627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000" b="1" spc="300" dirty="0">
                        <a:cs typeface="Times New Roman" panose="02020603050405020304" pitchFamily="18" charset="0"/>
                        <a:sym typeface="Times New Roman" panose="02020603050405020304" pitchFamily="18" charset="0"/>
                      </a:rPr>
                      <a:t>八年级 上册</a:t>
                    </a:r>
                  </a:p>
                </p:txBody>
              </p:sp>
            </p:grp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659DA7CE-0AEE-BFFE-97EE-FBAC238DF54F}"/>
                    </a:ext>
                  </a:extLst>
                </p:cNvPr>
                <p:cNvCxnSpPr/>
                <p:nvPr/>
              </p:nvCxnSpPr>
              <p:spPr>
                <a:xfrm>
                  <a:off x="9288057" y="5485237"/>
                  <a:ext cx="2254217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DA9D3E51-302D-E568-08F1-6E7CC941A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17992" y="1043545"/>
              <a:ext cx="1730939" cy="6164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6C82CD1-7C0F-D6A2-4D2B-310F4C9760C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931316"/>
            <a:ext cx="10833100" cy="1313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青少年应有关注天下大事的兴趣和习惯。你知道关注社会的途径有哪些吗？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615516B-8036-1D72-1895-50189D21D01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244368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通过看电视、读报纸、听广播、上网等途径关注社会。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2999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第二课时　我们都是社会的一员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第一课　丰富的社会生活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A673B6B-05A3-4D92-A20A-9CF19A2B794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．如果把个人看成点，把人与人的关系看成线，那么，各种关系相互交织，就形成一张“大网”，每个人都是社会这张“大网”上的一个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．“网点”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．“结点”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．“障碍”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．“中心点”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edd16">
            <a:extLst>
              <a:ext uri="{FF2B5EF4-FFF2-40B4-BE49-F238E27FC236}">
                <a16:creationId xmlns:a16="http://schemas.microsoft.com/office/drawing/2014/main" id="{5A7A50D6-832E-7B1B-A341-8E4AB8575B05}"/>
              </a:ext>
            </a:extLst>
          </p:cNvPr>
          <p:cNvSpPr/>
          <p:nvPr/>
        </p:nvSpPr>
        <p:spPr>
          <a:xfrm>
            <a:off x="4476115" y="3367199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D804E335-AE00-583A-C6C7-F8EC3D584C5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3232061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．要把“我”摆在各种关系的中心位置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．在不同的社会关系中，“我”的身份是相同的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．人的身份是在社会关系中确定的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．“我”只有依赖他人才能生存下去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795D362-8DF9-21D4-1E09-EB15925440F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16187"/>
            <a:ext cx="7569790" cy="1313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．如图所示，在“我”的生活中，有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各种各样的社会关系。这表明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feb3a">
            <a:extLst>
              <a:ext uri="{FF2B5EF4-FFF2-40B4-BE49-F238E27FC236}">
                <a16:creationId xmlns:a16="http://schemas.microsoft.com/office/drawing/2014/main" id="{5AABF96C-4718-86DA-B07F-4B5DD4C06D78}"/>
              </a:ext>
            </a:extLst>
          </p:cNvPr>
          <p:cNvSpPr/>
          <p:nvPr/>
        </p:nvSpPr>
        <p:spPr>
          <a:xfrm>
            <a:off x="6108065" y="1746691"/>
            <a:ext cx="1411350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pic>
        <p:nvPicPr>
          <p:cNvPr id="6" name="image3.jpeg">
            <a:extLst>
              <a:ext uri="{FF2B5EF4-FFF2-40B4-BE49-F238E27FC236}">
                <a16:creationId xmlns:a16="http://schemas.microsoft.com/office/drawing/2014/main" id="{ED3982A5-47FC-7E8C-045D-5F00353208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9240" y="931309"/>
            <a:ext cx="2692219" cy="2630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715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4402B80-F210-ACE1-8055-145A732B67A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173357"/>
            <a:ext cx="10833100" cy="13139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．我们每个人都生活在社会中，都会产生各种社会关系。下列选项对应的社会关系不正确的是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3200" dirty="0"/>
          </a:p>
        </p:txBody>
      </p:sp>
      <p:sp>
        <p:nvSpPr>
          <p:cNvPr id="2" name="A_d5a0b">
            <a:extLst>
              <a:ext uri="{FF2B5EF4-FFF2-40B4-BE49-F238E27FC236}">
                <a16:creationId xmlns:a16="http://schemas.microsoft.com/office/drawing/2014/main" id="{A2469305-35D3-CB32-D30F-479566B765D7}"/>
              </a:ext>
            </a:extLst>
          </p:cNvPr>
          <p:cNvSpPr/>
          <p:nvPr/>
        </p:nvSpPr>
        <p:spPr>
          <a:xfrm>
            <a:off x="7332028" y="1903861"/>
            <a:ext cx="1411351" cy="47792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AAF65E6E-B3E4-B128-0C0F-4432E9087DE4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932429620"/>
              </p:ext>
            </p:extLst>
          </p:nvPr>
        </p:nvGraphicFramePr>
        <p:xfrm>
          <a:off x="679450" y="2487306"/>
          <a:ext cx="10833100" cy="2584450"/>
        </p:xfrm>
        <a:graphic>
          <a:graphicData uri="http://schemas.openxmlformats.org/drawingml/2006/table">
            <a:tbl>
              <a:tblPr firstRow="1" firstCol="1" bandRow="1"/>
              <a:tblGrid>
                <a:gridCol w="1634459">
                  <a:extLst>
                    <a:ext uri="{9D8B030D-6E8A-4147-A177-3AD203B41FA5}">
                      <a16:colId xmlns:a16="http://schemas.microsoft.com/office/drawing/2014/main" val="368455368"/>
                    </a:ext>
                  </a:extLst>
                </a:gridCol>
                <a:gridCol w="6540241">
                  <a:extLst>
                    <a:ext uri="{9D8B030D-6E8A-4147-A177-3AD203B41FA5}">
                      <a16:colId xmlns:a16="http://schemas.microsoft.com/office/drawing/2014/main" val="3603715892"/>
                    </a:ext>
                  </a:extLst>
                </a:gridCol>
                <a:gridCol w="2658400">
                  <a:extLst>
                    <a:ext uri="{9D8B030D-6E8A-4147-A177-3AD203B41FA5}">
                      <a16:colId xmlns:a16="http://schemas.microsoft.com/office/drawing/2014/main" val="2027005580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选项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身份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社会关系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7415842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父母兄弟姐妹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血缘关系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173485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和你住同一小区的邻居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地缘关系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1987449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老师、同学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业缘关系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9206317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同事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地缘关系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99498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5748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D80F244-BDA7-8619-6792-97E460523DD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．我在学校是一名学生，在家里是父母的子女，在小区是其他业主的邻居，到超市购物又成了消费者。这表明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．我与老师、父母、邻居都存在着地缘关系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．我们从社会中成长为一名合格的社会成员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．虽然身份不同，但是我对社会的作用相同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．在不同的社会关系中，我具有不同的身份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e8611">
            <a:extLst>
              <a:ext uri="{FF2B5EF4-FFF2-40B4-BE49-F238E27FC236}">
                <a16:creationId xmlns:a16="http://schemas.microsoft.com/office/drawing/2014/main" id="{BA96DCC0-FB30-F209-D283-77BDF4BF7AE7}"/>
              </a:ext>
            </a:extLst>
          </p:cNvPr>
          <p:cNvSpPr/>
          <p:nvPr/>
        </p:nvSpPr>
        <p:spPr>
          <a:xfrm>
            <a:off x="10187940" y="2413127"/>
            <a:ext cx="141135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337808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F061492-B686-9162-4970-735932F1C2D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．人的生存和发展离不开社会。下列社会事件能给予人精神滋养的有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在全党开展深入贯彻中央八项规定精神学习教育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以“先进制造”“品质家居”“美好生活”为主题的第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137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届广交会在广州开幕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经初步核算，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年中国国内生产总值同比增长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5.0%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感动中国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年度人物评选活动揭晓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f8b48">
            <a:extLst>
              <a:ext uri="{FF2B5EF4-FFF2-40B4-BE49-F238E27FC236}">
                <a16:creationId xmlns:a16="http://schemas.microsoft.com/office/drawing/2014/main" id="{3857EDF6-BB06-710B-8B51-9B790EFD75A6}"/>
              </a:ext>
            </a:extLst>
          </p:cNvPr>
          <p:cNvSpPr/>
          <p:nvPr/>
        </p:nvSpPr>
        <p:spPr>
          <a:xfrm>
            <a:off x="2844165" y="209304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546537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526E62DB-8972-1AE8-CFB0-16E43CD33509}"/>
              </a:ext>
            </a:extLst>
          </p:cNvPr>
          <p:cNvSpPr txBox="1">
            <a:spLocks noChangeAspect="1"/>
          </p:cNvSpPr>
          <p:nvPr/>
        </p:nvSpPr>
        <p:spPr>
          <a:xfrm>
            <a:off x="531966" y="1179525"/>
            <a:ext cx="10833100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【人与社会】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．阅读材料，完成下列要求。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5.jpeg">
            <a:extLst>
              <a:ext uri="{FF2B5EF4-FFF2-40B4-BE49-F238E27FC236}">
                <a16:creationId xmlns:a16="http://schemas.microsoft.com/office/drawing/2014/main" id="{99F6386D-8B39-696D-1BAB-D62B5E0419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1401" y="2657229"/>
            <a:ext cx="5089198" cy="3607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881A9B9-2AE8-BAE9-45E1-8F9B4E49023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八年级学生小布每天看电视新闻，他还通过学校的报栏来了解社会，了解天下事。看报，成了小布每天的必修课。这使他开阔了视野，增长了见识。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从人与社会关系的角度，谈谈你对材料一这个关系图的认识。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33559FA-AB34-AA5D-08F4-C0E2B97BDF4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3955939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人是社会的人。我们都是社会的一员，每个人在社会中都有其相应的位置。每个人都是社会这张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大网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上的一个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结点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具体到材料一中的关系图，人的身份可以通过血缘关系来确定。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6334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2个栏目  32号复制.potx" id="{EEF34D57-1CD1-4187-A1D4-2EDACFAF27DC}" vid="{A3987F0F-1148-49C8-B41F-2229E4383FF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模板无字号2个栏目  32号复制</Template>
  <TotalTime>80</TotalTime>
  <Words>887</Words>
  <Application>Microsoft Office PowerPoint</Application>
  <PresentationFormat>宽屏</PresentationFormat>
  <Paragraphs>55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等线</vt:lpstr>
      <vt:lpstr>黑体</vt:lpstr>
      <vt:lpstr>微软雅黑</vt:lpstr>
      <vt:lpstr>Arial</vt:lpstr>
      <vt:lpstr>Calibri</vt:lpstr>
      <vt:lpstr>Cambria Math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xj h</dc:creator>
  <cp:lastModifiedBy>fei li</cp:lastModifiedBy>
  <cp:revision>3</cp:revision>
  <dcterms:created xsi:type="dcterms:W3CDTF">2025-08-29T23:43:51Z</dcterms:created>
  <dcterms:modified xsi:type="dcterms:W3CDTF">2025-09-02T04:36:06Z</dcterms:modified>
</cp:coreProperties>
</file>