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78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第一课时　社会责任我担当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第一课时　社会责任我担当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第九课　积极奉献社会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2B95FDB-C154-085B-AC52-DD742CB91FD7}"/>
              </a:ext>
            </a:extLst>
          </p:cNvPr>
          <p:cNvSpPr txBox="1">
            <a:spLocks noChangeAspect="1"/>
          </p:cNvSpPr>
          <p:nvPr/>
        </p:nvSpPr>
        <p:spPr>
          <a:xfrm>
            <a:off x="335481" y="1192548"/>
            <a:ext cx="11669706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感动中国人物彭士禄，革命英烈彭湃之子，被誉为“中国核潜艇之父”。他隐姓埋名数十年，为祖国造核潜艇，建核电站。生前他常说：“是人民将我养大，我几辈子都还不了，只要祖国需要，我愿贡献一切！”从彭士禄的言行中我们可以看出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不同角色承担相同的责任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要甘于奉献，勇于承担应尽的责任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要对国家和社会负责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要积极承担责任，做一个负责任的人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72534">
            <a:extLst>
              <a:ext uri="{FF2B5EF4-FFF2-40B4-BE49-F238E27FC236}">
                <a16:creationId xmlns:a16="http://schemas.microsoft.com/office/drawing/2014/main" id="{0A4FA188-E746-0F15-1743-91B966457032}"/>
              </a:ext>
            </a:extLst>
          </p:cNvPr>
          <p:cNvSpPr/>
          <p:nvPr/>
        </p:nvSpPr>
        <p:spPr>
          <a:xfrm>
            <a:off x="10659946" y="31910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D4FD70F-9995-E0BB-D16A-CD3D73521DA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．习近平多次强调领导干部的担当精神，他指出：“有多大担当才能干多大事业，尽多大责任才会有多大成就。”这启示我们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要明确自己应当承担的社会责任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培养“我尽责，我无悔”的品质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对国家和社会负责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不是自己自愿选择的责任可以不用承担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fea1">
            <a:extLst>
              <a:ext uri="{FF2B5EF4-FFF2-40B4-BE49-F238E27FC236}">
                <a16:creationId xmlns:a16="http://schemas.microsoft.com/office/drawing/2014/main" id="{A6313F82-3D13-FAB1-7A78-22C111B89121}"/>
              </a:ext>
            </a:extLst>
          </p:cNvPr>
          <p:cNvSpPr/>
          <p:nvPr/>
        </p:nvSpPr>
        <p:spPr>
          <a:xfrm>
            <a:off x="2436178" y="240693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58486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95A47CD-499C-9706-98DF-38F7A8154A0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．一位哲学家说过：“人从他被投进这个世界的那一刻起，就要对自己的一切行为负责。”这是因为责任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．责任是道德上强加的要求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．责任是法律规定的我们必须做的和不能做的事情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．责任都是不能选择的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．责任是一个人分内应该做的事情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37e8">
            <a:extLst>
              <a:ext uri="{FF2B5EF4-FFF2-40B4-BE49-F238E27FC236}">
                <a16:creationId xmlns:a16="http://schemas.microsoft.com/office/drawing/2014/main" id="{0C69E424-A92B-AA28-FE52-27A40E13F1E8}"/>
              </a:ext>
            </a:extLst>
          </p:cNvPr>
          <p:cNvSpPr/>
          <p:nvPr/>
        </p:nvSpPr>
        <p:spPr>
          <a:xfrm>
            <a:off x="8963978" y="241312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716414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2FE1276-D211-2C60-F0C7-D2400456DC3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．承担责任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代价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付出时间、精力和金钱，可能会被误解和责备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)+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增长才干，赢得他人尊重和赞许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。这个公式说明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．权衡代价，以选择是否要承担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．承担责任，只有精神方面回报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．承担责任，意味着付出和回报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．承担责任，代价总是大于回报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06c2">
            <a:extLst>
              <a:ext uri="{FF2B5EF4-FFF2-40B4-BE49-F238E27FC236}">
                <a16:creationId xmlns:a16="http://schemas.microsoft.com/office/drawing/2014/main" id="{9C9E3121-4E62-04CC-92B1-084955C22C84}"/>
              </a:ext>
            </a:extLst>
          </p:cNvPr>
          <p:cNvSpPr/>
          <p:nvPr/>
        </p:nvSpPr>
        <p:spPr>
          <a:xfrm>
            <a:off x="1620203" y="272702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512948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CA96ECE-EFB2-C085-A3FE-08D4E3C91AB3}"/>
              </a:ext>
            </a:extLst>
          </p:cNvPr>
          <p:cNvSpPr txBox="1">
            <a:spLocks noChangeAspect="1"/>
          </p:cNvSpPr>
          <p:nvPr/>
        </p:nvSpPr>
        <p:spPr>
          <a:xfrm>
            <a:off x="222250" y="1327045"/>
            <a:ext cx="12136898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．下列生活情境中的表现最能体现责任感的是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．课间踢球时，小刚撞碎了教室外的安全出口指示牌——不以为然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．期末考试前，班主任要小蕊排练迎新春节目——欣然接受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．超市购买东西时，收银员多给小新找了几十元钱——暗自窃喜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．在偏僻的路上，小西看见有人开车撞到人后逃逸——视而不见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b7d8">
            <a:extLst>
              <a:ext uri="{FF2B5EF4-FFF2-40B4-BE49-F238E27FC236}">
                <a16:creationId xmlns:a16="http://schemas.microsoft.com/office/drawing/2014/main" id="{E520B7A8-E9C5-D313-161E-0C9C339DD5DD}"/>
              </a:ext>
            </a:extLst>
          </p:cNvPr>
          <p:cNvSpPr/>
          <p:nvPr/>
        </p:nvSpPr>
        <p:spPr>
          <a:xfrm>
            <a:off x="8709978" y="142356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49553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E8F63A4-AB0B-9A48-E9E2-1AEA2592585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79525"/>
            <a:ext cx="10833100" cy="3961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【勇担责任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奉献社会】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武警湖北省总队随州支队某部战士李林雨，在巡逻途中勇救落水群众，不幸牺牲。李林雨是泰安人，牺牲时年仅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岁。武警湖北省总队追授李林雨烈士平时一等功，中央政法委组织开展见义勇为选树活动将其选为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见义勇为勇士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对此，两名同学发表了不同的观点。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83.jpeg">
            <a:extLst>
              <a:ext uri="{FF2B5EF4-FFF2-40B4-BE49-F238E27FC236}">
                <a16:creationId xmlns:a16="http://schemas.microsoft.com/office/drawing/2014/main" id="{80D1D752-7371-2879-6673-E400D48E42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6248" y="5140674"/>
            <a:ext cx="4878603" cy="1189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CEFA865-0755-B75B-ABAE-BCEB0D5839A9}"/>
              </a:ext>
            </a:extLst>
          </p:cNvPr>
          <p:cNvSpPr txBox="1">
            <a:spLocks noChangeAspect="1"/>
          </p:cNvSpPr>
          <p:nvPr/>
        </p:nvSpPr>
        <p:spPr>
          <a:xfrm>
            <a:off x="531966" y="562100"/>
            <a:ext cx="10833100" cy="636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请你对两位同学的观点进行评析。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06FA1A-F122-DD59-7981-0DEB05412E88}"/>
              </a:ext>
            </a:extLst>
          </p:cNvPr>
          <p:cNvSpPr txBox="1">
            <a:spLocks noChangeAspect="1"/>
          </p:cNvSpPr>
          <p:nvPr/>
        </p:nvSpPr>
        <p:spPr>
          <a:xfrm>
            <a:off x="531966" y="1198685"/>
            <a:ext cx="10833100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两名同学的说法都是正确的。</a:t>
            </a:r>
            <a:r>
              <a:rPr lang="zh-CN" altLang="zh-CN" sz="30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我们要甘于奉献，勇于承担应尽的责任，不抱怨、不懈怠，不计个人得失，全身心地投入。正因为有像李林雨这样的人，我们的生活才更加安全，更加温暖，更加充满阳光和希望。</a:t>
            </a:r>
            <a:r>
              <a:rPr lang="zh-CN" altLang="zh-CN" sz="30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很多像李林雨一样的人在为我们的成长和幸福生活承担着责任。如果没有他们的付出，没有他们履行各自承担的责任，很难想象我们的生活会变成什么样。</a:t>
            </a:r>
            <a:r>
              <a:rPr lang="zh-CN" altLang="zh-CN" sz="30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我们应该学会感恩，主动关心、帮助和服务他人，在辛苦付出中体验对他人负责的快乐和幸福。只有人人具有责任心，自觉履行应尽的责任，我们才能共享更加幸福美好的生活。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32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10</TotalTime>
  <Words>1145</Words>
  <Application>Microsoft Office PowerPoint</Application>
  <PresentationFormat>宽屏</PresentationFormat>
  <Paragraphs>42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等线</vt:lpstr>
      <vt:lpstr>黑体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15</cp:revision>
  <dcterms:created xsi:type="dcterms:W3CDTF">2025-08-29T23:53:35Z</dcterms:created>
  <dcterms:modified xsi:type="dcterms:W3CDTF">2025-09-02T03:11:19Z</dcterms:modified>
</cp:coreProperties>
</file>