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80" r:id="rId12"/>
    <p:sldId id="881" r:id="rId13"/>
    <p:sldId id="882" r:id="rId14"/>
    <p:sldId id="883" r:id="rId15"/>
    <p:sldId id="8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Word_Document1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Word_Document2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CC827A-CF17-8AF9-DD80-CBF630FA438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信用报告是反映个人和企业信用行为的“经济身份证”。守信者处处受益，失信者处处受限。这启示我们每一个人要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．保护个人隐私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．运用诚信智慧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．珍惜诚信记录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．积极改进规则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5e09">
            <a:extLst>
              <a:ext uri="{FF2B5EF4-FFF2-40B4-BE49-F238E27FC236}">
                <a16:creationId xmlns:a16="http://schemas.microsoft.com/office/drawing/2014/main" id="{44552C83-709D-8519-BAE8-61FB9DB395F5}"/>
              </a:ext>
            </a:extLst>
          </p:cNvPr>
          <p:cNvSpPr/>
          <p:nvPr/>
        </p:nvSpPr>
        <p:spPr>
          <a:xfrm>
            <a:off x="3252153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0963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90EEC34-7BAB-2FFC-FD17-2B69679118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060090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文明有礼，要用语文明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尊重他人，要欣赏他人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尊重他人，要换位思考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关爱他人，要讲究策略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BFE494-9EBA-8900-32B3-85931050D3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0353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眉山中考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［漫画解释］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漫画《谦让》启示我们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e47c">
            <a:extLst>
              <a:ext uri="{FF2B5EF4-FFF2-40B4-BE49-F238E27FC236}">
                <a16:creationId xmlns:a16="http://schemas.microsoft.com/office/drawing/2014/main" id="{2BDFED75-CE99-08F4-4B4E-0D71332261E3}"/>
              </a:ext>
            </a:extLst>
          </p:cNvPr>
          <p:cNvSpPr/>
          <p:nvPr/>
        </p:nvSpPr>
        <p:spPr>
          <a:xfrm>
            <a:off x="9835515" y="1300059"/>
            <a:ext cx="136652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67.jpeg">
            <a:extLst>
              <a:ext uri="{FF2B5EF4-FFF2-40B4-BE49-F238E27FC236}">
                <a16:creationId xmlns:a16="http://schemas.microsoft.com/office/drawing/2014/main" id="{E469C829-55CA-E004-335F-5E05257AF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419" y="2243766"/>
            <a:ext cx="6084614" cy="18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8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8A6C43-74A9-283D-679F-A2B5C652C7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预防就是保护，治理也是挽救。针对未成年人犯罪总体呈上升趋势，低龄未成年人犯罪占比上升的这一现象，青少年应该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杜绝不良行为，远离违法犯罪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积极见义勇为，用法律制裁违法犯罪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自觉遵章守法，依法规范自己的行为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实施社会保护，保障未成年人合法权益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f692">
            <a:extLst>
              <a:ext uri="{FF2B5EF4-FFF2-40B4-BE49-F238E27FC236}">
                <a16:creationId xmlns:a16="http://schemas.microsoft.com/office/drawing/2014/main" id="{D6C3E09A-4FFE-8344-C01D-56DCB02A8341}"/>
              </a:ext>
            </a:extLst>
          </p:cNvPr>
          <p:cNvSpPr/>
          <p:nvPr/>
        </p:nvSpPr>
        <p:spPr>
          <a:xfrm>
            <a:off x="4068128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8950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2FA376-4294-6753-8733-E01867F8FC3D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815228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烟台中考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为了提高学生法律素养，增强法治观念，某班开展“民事案件模拟法庭”活动。下列案件可以作为模拟法庭使用的是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．高某因违反管理规定向大熊猫投掷物品，被终身禁止进入此熊猫基地参观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．李某因超速违章，被系统拍照并曝光在电子屏上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．段某非法搜集军事情报涉嫌犯罪，被检察机关依法批准逮捕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．王某与果农张某签订果园承包合同后，看到张某获利颇丰，王某见利眼红，私自毁约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439c">
            <a:extLst>
              <a:ext uri="{FF2B5EF4-FFF2-40B4-BE49-F238E27FC236}">
                <a16:creationId xmlns:a16="http://schemas.microsoft.com/office/drawing/2014/main" id="{08950FB8-231C-61D5-E281-993768F47840}"/>
              </a:ext>
            </a:extLst>
          </p:cNvPr>
          <p:cNvSpPr/>
          <p:nvPr/>
        </p:nvSpPr>
        <p:spPr>
          <a:xfrm>
            <a:off x="1840814" y="2100468"/>
            <a:ext cx="1354201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740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86A120-450D-8129-741B-49B4B8894E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1912"/>
            <a:ext cx="10833100" cy="5795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3·15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”晚会聚焦“共筑诚信　共享安全”主题，曝光了消费市场中存在的假防火玻璃黑产业链、灭不了火的灭火器等不诚信行为，一夜之间，这些产品销量骤减，甚至无人问津。这启示我们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提高诚信意识，弘扬诚信文化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诚信是企业的无形资产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加大惩处力度，给予刑罚处罚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完善惩戒机制，人人参与执法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en-US" sz="3200" dirty="0"/>
          </a:p>
        </p:txBody>
      </p:sp>
      <p:sp>
        <p:nvSpPr>
          <p:cNvPr id="2" name="A_6d7b9">
            <a:extLst>
              <a:ext uri="{FF2B5EF4-FFF2-40B4-BE49-F238E27FC236}">
                <a16:creationId xmlns:a16="http://schemas.microsoft.com/office/drawing/2014/main" id="{7310EC0C-4088-0844-BA85-643E4F19F9CF}"/>
              </a:ext>
            </a:extLst>
          </p:cNvPr>
          <p:cNvSpPr/>
          <p:nvPr/>
        </p:nvSpPr>
        <p:spPr>
          <a:xfrm>
            <a:off x="6924040" y="272038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1678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思维导图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素养训练营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维护社会秩序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354488F-2BA1-6FD9-E3EE-29CDBBECE403}"/>
              </a:ext>
            </a:extLst>
          </p:cNvPr>
          <p:cNvSpPr txBox="1">
            <a:spLocks noChangeAspect="1"/>
          </p:cNvSpPr>
          <p:nvPr/>
        </p:nvSpPr>
        <p:spPr>
          <a:xfrm>
            <a:off x="412954" y="583658"/>
            <a:ext cx="2492477" cy="63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思维导图</a:t>
            </a:r>
            <a:endParaRPr lang="zh-CN" altLang="en-US" sz="3000" dirty="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89C69076-E53E-F842-3B50-AF9272F2D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945592"/>
              </p:ext>
            </p:extLst>
          </p:nvPr>
        </p:nvGraphicFramePr>
        <p:xfrm>
          <a:off x="1358900" y="1912062"/>
          <a:ext cx="10833100" cy="3255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274753" imgH="1585137" progId="Word.Document.12">
                  <p:embed/>
                </p:oleObj>
              </mc:Choice>
              <mc:Fallback>
                <p:oleObj name="Document" r:id="rId2" imgW="5274753" imgH="1585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58900" y="1912062"/>
                        <a:ext cx="10833100" cy="3255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左大括号 3">
            <a:extLst>
              <a:ext uri="{FF2B5EF4-FFF2-40B4-BE49-F238E27FC236}">
                <a16:creationId xmlns:a16="http://schemas.microsoft.com/office/drawing/2014/main" id="{AC12E2E9-BAE3-205B-969D-71A03A1C2559}"/>
              </a:ext>
            </a:extLst>
          </p:cNvPr>
          <p:cNvSpPr/>
          <p:nvPr/>
        </p:nvSpPr>
        <p:spPr>
          <a:xfrm>
            <a:off x="2358880" y="2058374"/>
            <a:ext cx="204029" cy="2962874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age62.jpeg" descr="source:si_idm1587661872;FounderCES">
            <a:extLst>
              <a:ext uri="{FF2B5EF4-FFF2-40B4-BE49-F238E27FC236}">
                <a16:creationId xmlns:a16="http://schemas.microsoft.com/office/drawing/2014/main" id="{68B863BC-34FD-C1A4-6ED7-E14E657F3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988" y="2393604"/>
            <a:ext cx="497892" cy="22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9BD624F-564A-8009-E9A6-72CACD86E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502465"/>
              </p:ext>
            </p:extLst>
          </p:nvPr>
        </p:nvGraphicFramePr>
        <p:xfrm>
          <a:off x="679450" y="930487"/>
          <a:ext cx="10833100" cy="5289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274753" imgH="2575532" progId="Word.Document.12">
                  <p:embed/>
                </p:oleObj>
              </mc:Choice>
              <mc:Fallback>
                <p:oleObj name="Document" r:id="rId2" imgW="5274753" imgH="25755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9450" y="930487"/>
                        <a:ext cx="10833100" cy="52895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左大括号 3">
            <a:extLst>
              <a:ext uri="{FF2B5EF4-FFF2-40B4-BE49-F238E27FC236}">
                <a16:creationId xmlns:a16="http://schemas.microsoft.com/office/drawing/2014/main" id="{AE6765E1-24DE-F66B-18A4-1FD2CCE7FAA4}"/>
              </a:ext>
            </a:extLst>
          </p:cNvPr>
          <p:cNvSpPr/>
          <p:nvPr/>
        </p:nvSpPr>
        <p:spPr>
          <a:xfrm>
            <a:off x="1296997" y="1030395"/>
            <a:ext cx="350488" cy="5089719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age62.jpeg" descr="source:si_idm1587661872;FounderCES">
            <a:extLst>
              <a:ext uri="{FF2B5EF4-FFF2-40B4-BE49-F238E27FC236}">
                <a16:creationId xmlns:a16="http://schemas.microsoft.com/office/drawing/2014/main" id="{229227FB-D229-D7F3-3457-E279CF13EA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105" y="2482094"/>
            <a:ext cx="497892" cy="22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7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16D9333E-5A14-51C3-ED88-4BB70D92CA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494433"/>
              </p:ext>
            </p:extLst>
          </p:nvPr>
        </p:nvGraphicFramePr>
        <p:xfrm>
          <a:off x="679450" y="2208280"/>
          <a:ext cx="10833100" cy="2441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274753" imgH="1188763" progId="Word.Document.12">
                  <p:embed/>
                </p:oleObj>
              </mc:Choice>
              <mc:Fallback>
                <p:oleObj name="Document" r:id="rId2" imgW="5274753" imgH="1188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79450" y="2208280"/>
                        <a:ext cx="10833100" cy="2441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左大括号 2">
            <a:extLst>
              <a:ext uri="{FF2B5EF4-FFF2-40B4-BE49-F238E27FC236}">
                <a16:creationId xmlns:a16="http://schemas.microsoft.com/office/drawing/2014/main" id="{8F009F5E-719B-455E-982A-2551A3574918}"/>
              </a:ext>
            </a:extLst>
          </p:cNvPr>
          <p:cNvSpPr/>
          <p:nvPr/>
        </p:nvSpPr>
        <p:spPr>
          <a:xfrm>
            <a:off x="1503475" y="2320049"/>
            <a:ext cx="157860" cy="2292414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age62.jpeg" descr="source:si_idm1587661872;FounderCES">
            <a:extLst>
              <a:ext uri="{FF2B5EF4-FFF2-40B4-BE49-F238E27FC236}">
                <a16:creationId xmlns:a16="http://schemas.microsoft.com/office/drawing/2014/main" id="{A7FC416A-9502-6FB6-D900-38B654A93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583" y="2282792"/>
            <a:ext cx="497892" cy="22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18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C7C6378-068F-FC02-3A6C-0A2CEF9C04EA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3429000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．公民的规则意识偏低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．规则不是一成不变的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．遵守规则主要靠警示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．社会生活离不开规则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09D04D-D9EC-2474-47F9-362D9E293711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470451"/>
            <a:ext cx="10833100" cy="195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齐齐哈尔中考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“不以规矩，不成方圆。”在交通道路口等公共场所，我们经常会看到各种警示图标。这告诉我们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22111F-3D8B-0C41-5D2D-9882903A004E}"/>
              </a:ext>
            </a:extLst>
          </p:cNvPr>
          <p:cNvSpPr txBox="1">
            <a:spLocks noChangeAspect="1"/>
          </p:cNvSpPr>
          <p:nvPr/>
        </p:nvSpPr>
        <p:spPr>
          <a:xfrm>
            <a:off x="413979" y="804884"/>
            <a:ext cx="2299724" cy="673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素养训练营</a:t>
            </a:r>
            <a:endParaRPr lang="zh-CN" altLang="en-US" sz="3200" dirty="0"/>
          </a:p>
        </p:txBody>
      </p:sp>
      <p:sp>
        <p:nvSpPr>
          <p:cNvPr id="2" name="A_5b047">
            <a:extLst>
              <a:ext uri="{FF2B5EF4-FFF2-40B4-BE49-F238E27FC236}">
                <a16:creationId xmlns:a16="http://schemas.microsoft.com/office/drawing/2014/main" id="{C727CC6A-FA6C-9F64-AC3F-B4083CFC1AE6}"/>
              </a:ext>
            </a:extLst>
          </p:cNvPr>
          <p:cNvSpPr/>
          <p:nvPr/>
        </p:nvSpPr>
        <p:spPr>
          <a:xfrm>
            <a:off x="686241" y="2834939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7" name="image65.jpeg">
            <a:extLst>
              <a:ext uri="{FF2B5EF4-FFF2-40B4-BE49-F238E27FC236}">
                <a16:creationId xmlns:a16="http://schemas.microsoft.com/office/drawing/2014/main" id="{B31C63A8-DD75-D631-A836-E2511033D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240" y="3559980"/>
            <a:ext cx="2198646" cy="246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E62B9B-CE06-6F2C-F1DD-0E663D947E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目前多趟复兴号列车设有静音车厢，旅客在享受“静音福利”的同时，也须在车厢内保持安静，使用各类电子设备时须佩戴耳机或关闭音源外放功能等。这表明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井然有序的社会生活离不开规则保障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规则是人们在共同协商基础上形成的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违反社会规则就应该受到法律的制裁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我们需要发自内心地敬畏和遵守规则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d334">
            <a:extLst>
              <a:ext uri="{FF2B5EF4-FFF2-40B4-BE49-F238E27FC236}">
                <a16:creationId xmlns:a16="http://schemas.microsoft.com/office/drawing/2014/main" id="{AD382731-ED6A-944E-6C4A-A274CE8B4377}"/>
              </a:ext>
            </a:extLst>
          </p:cNvPr>
          <p:cNvSpPr/>
          <p:nvPr/>
        </p:nvSpPr>
        <p:spPr>
          <a:xfrm>
            <a:off x="804228" y="272083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7916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D06CB9-5F55-519A-1345-D29B5DC4EE4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盐城中考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盐城市某街道组织网格员走进小区，开展禁止电动车入楼消防安全宣传活动，宣讲相关法律法规，维护高层住宅安全。假如你是该小区居民，你应该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．积极参与宪法修订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．合理规划出行路线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．自觉遵守法律规范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．尊重他人停车行为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c578">
            <a:extLst>
              <a:ext uri="{FF2B5EF4-FFF2-40B4-BE49-F238E27FC236}">
                <a16:creationId xmlns:a16="http://schemas.microsoft.com/office/drawing/2014/main" id="{1DB3C285-B629-5E9C-7800-1F845F4338AA}"/>
              </a:ext>
            </a:extLst>
          </p:cNvPr>
          <p:cNvSpPr/>
          <p:nvPr/>
        </p:nvSpPr>
        <p:spPr>
          <a:xfrm>
            <a:off x="8963978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0974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66.jpeg">
            <a:extLst>
              <a:ext uri="{FF2B5EF4-FFF2-40B4-BE49-F238E27FC236}">
                <a16:creationId xmlns:a16="http://schemas.microsoft.com/office/drawing/2014/main" id="{852242A4-95B8-A11B-EAE1-CA76051EE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233" y="2605081"/>
            <a:ext cx="4871761" cy="261148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7F70BF5-6D05-A838-D47C-9F17C15D08DA}"/>
              </a:ext>
            </a:extLst>
          </p:cNvPr>
          <p:cNvSpPr txBox="1"/>
          <p:nvPr/>
        </p:nvSpPr>
        <p:spPr>
          <a:xfrm>
            <a:off x="4730740" y="2761585"/>
            <a:ext cx="42361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文明观演温馨提示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◇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将手机调至静音。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◇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不大声喧哗或窃窃私语。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◇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不要随意走动。</a:t>
            </a:r>
            <a:b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◇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请勿在剧场内饮食。</a:t>
            </a:r>
            <a:endParaRPr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234E92-CDBF-9B94-70A7-C45736A8363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16485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诚实守信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遵守规则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助人为乐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尊重他人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040F63-7397-52B8-AFF0-80B163CEA3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51854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日常生活中特定场所的行为规范往往体现着对人的文明修养的要求。下面剧院“文明观演温馨提示”体现的文明修养的要求是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9057">
            <a:extLst>
              <a:ext uri="{FF2B5EF4-FFF2-40B4-BE49-F238E27FC236}">
                <a16:creationId xmlns:a16="http://schemas.microsoft.com/office/drawing/2014/main" id="{84E1C9FB-8C38-2413-756E-54528E273BE2}"/>
              </a:ext>
            </a:extLst>
          </p:cNvPr>
          <p:cNvSpPr/>
          <p:nvPr/>
        </p:nvSpPr>
        <p:spPr>
          <a:xfrm>
            <a:off x="4884103" y="2016342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8443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20</TotalTime>
  <Words>1271</Words>
  <Application>Microsoft Office PowerPoint</Application>
  <PresentationFormat>宽屏</PresentationFormat>
  <Paragraphs>67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11</cp:revision>
  <dcterms:created xsi:type="dcterms:W3CDTF">2025-08-29T23:53:35Z</dcterms:created>
  <dcterms:modified xsi:type="dcterms:W3CDTF">2025-09-02T03:08:59Z</dcterms:modified>
</cp:coreProperties>
</file>