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7" r:id="rId5"/>
    <p:sldId id="874" r:id="rId6"/>
    <p:sldId id="259" r:id="rId7"/>
    <p:sldId id="875" r:id="rId8"/>
    <p:sldId id="876" r:id="rId9"/>
    <p:sldId id="877" r:id="rId10"/>
    <p:sldId id="878" r:id="rId11"/>
    <p:sldId id="879" r:id="rId12"/>
    <p:sldId id="880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" Target="../slides/slide2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/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3" action="ppaction://hlinksldjump"/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  <a:endParaRPr lang="zh-CN" altLang="en-US" sz="1800" b="1" baseline="0" dirty="0">
              <a:solidFill>
                <a:srgbClr val="C00000"/>
              </a:solidFill>
            </a:endParaRPr>
          </a:p>
        </p:txBody>
      </p:sp>
      <p:sp>
        <p:nvSpPr>
          <p:cNvPr id="2" name="TextBox 7"/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单元知识总结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package" Target="../embeddings/Document1.docx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5.emf"/><Relationship Id="rId1" Type="http://schemas.openxmlformats.org/officeDocument/2006/relationships/package" Target="../embeddings/Document2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/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/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/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/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/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/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  <a:endParaRPr lang="zh-CN" altLang="en-US" sz="3200" b="1" dirty="0">
                      <a:ea typeface="微软雅黑" panose="020B0503020204020204" pitchFamily="34" charset="-122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文本框 23"/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  <a:endPara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21" name="直接连接符 20"/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齐齐哈尔中考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在我国相继承办的第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届世界大学生夏季运动会、第十九届杭州亚运会期间，志愿者们热情服务，赢得了社会各界人士的赞许。对此，下列评论正确的是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．志愿服务促进自身价值的实现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．参与志愿服务是为了获得表彰和赞许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．志愿服务体现扶危济困的美德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．参与志愿服务更重要的是获得物质回报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f7ff"/>
          <p:cNvSpPr/>
          <p:nvPr/>
        </p:nvSpPr>
        <p:spPr>
          <a:xfrm>
            <a:off x="804228" y="304092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spect="1"/>
          </p:cNvSpPr>
          <p:nvPr/>
        </p:nvSpPr>
        <p:spPr>
          <a:xfrm>
            <a:off x="679450" y="1042000"/>
            <a:ext cx="10833100" cy="5155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黔东南中考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)2023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年全国“新时代好少年”品学兼优、朝气蓬勃，在传承红色基因、弘扬中华文化、探索科学奥秘、践行生态理念、热心公益活动、促进民族团结等方面表现突出，展现了新时代青少年的风貌。这启示我们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．服务和奉献社会一定要得到回报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．务必要履行奉献社会的法定义务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．要积极服务社会，承担社会责任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．服务社会成了中学生的首要任务</a:t>
            </a:r>
            <a:endParaRPr lang="zh-CN" altLang="en-US" sz="3200" dirty="0"/>
          </a:p>
        </p:txBody>
      </p:sp>
      <p:sp>
        <p:nvSpPr>
          <p:cNvPr id="2" name="A_e3474"/>
          <p:cNvSpPr/>
          <p:nvPr/>
        </p:nvSpPr>
        <p:spPr>
          <a:xfrm>
            <a:off x="8963978" y="304047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  <a:endParaRPr lang="zh-CN" altLang="en-US" sz="4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zoom dir="in"/>
      </p:transition>
    </mc:Choice>
    <mc:Fallback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/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单元知识总结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/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1" action="ppaction://hlinksldjump"/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思维导图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/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/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2" action="ppaction://hlinksldjump"/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素养训练营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/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/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第三单元　勇担社会责任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spect="1"/>
          </p:cNvSpPr>
          <p:nvPr/>
        </p:nvSpPr>
        <p:spPr>
          <a:xfrm>
            <a:off x="412954" y="583658"/>
            <a:ext cx="2492477" cy="637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思维导图</a:t>
            </a:r>
            <a:endParaRPr lang="zh-CN" altLang="en-US" sz="30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945946" y="1038349"/>
          <a:ext cx="10833100" cy="5322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Document" r:id="rId1" imgW="5646420" imgH="2774950" progId="Word.Document.12">
                  <p:embed/>
                </p:oleObj>
              </mc:Choice>
              <mc:Fallback>
                <p:oleObj name="Document" r:id="rId1" imgW="5646420" imgH="2774950" progId="Word.Document.12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45946" y="1038349"/>
                        <a:ext cx="10833100" cy="53227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左大括号 3"/>
          <p:cNvSpPr/>
          <p:nvPr/>
        </p:nvSpPr>
        <p:spPr>
          <a:xfrm>
            <a:off x="595447" y="1221140"/>
            <a:ext cx="350499" cy="5089890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age89.jpeg" descr="source:si_idm1299937328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04" y="2653832"/>
            <a:ext cx="483143" cy="22245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107153" y="1026292"/>
          <a:ext cx="10833100" cy="5392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Document" r:id="rId1" imgW="5573395" imgH="2774950" progId="Word.Document.12">
                  <p:embed/>
                </p:oleObj>
              </mc:Choice>
              <mc:Fallback>
                <p:oleObj name="Document" r:id="rId1" imgW="5573395" imgH="2774950" progId="Word.Document.12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07153" y="1026292"/>
                        <a:ext cx="10833100" cy="5392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左大括号 3"/>
          <p:cNvSpPr/>
          <p:nvPr/>
        </p:nvSpPr>
        <p:spPr>
          <a:xfrm>
            <a:off x="756654" y="1191643"/>
            <a:ext cx="350499" cy="5089890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age89.jpeg" descr="source:si_idm1299937328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511" y="2624335"/>
            <a:ext cx="483143" cy="22245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spect="1"/>
          </p:cNvSpPr>
          <p:nvPr/>
        </p:nvSpPr>
        <p:spPr>
          <a:xfrm>
            <a:off x="546714" y="1478658"/>
            <a:ext cx="11355233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近年来，我国多个国家级自然保护区发布公告，禁止非法穿越国家自然保护禁地。但仍有不少户外活动爱好者擅自闯入，一定程度上破坏了生态环境，甚至有人在野外遇险造成伤亡。这告诉我们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行使自由不得损害公共利益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热爱自然也应怀有敬畏之心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必要的限制是对自由的保护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锤炼意志更要勇于突破自我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spect="1"/>
          </p:cNvSpPr>
          <p:nvPr/>
        </p:nvSpPr>
        <p:spPr>
          <a:xfrm>
            <a:off x="413979" y="804884"/>
            <a:ext cx="2299724" cy="673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素养训练营</a:t>
            </a:r>
            <a:endParaRPr lang="zh-CN" altLang="en-US" sz="3200" dirty="0"/>
          </a:p>
        </p:txBody>
      </p:sp>
      <p:sp>
        <p:nvSpPr>
          <p:cNvPr id="2" name="A_15396"/>
          <p:cNvSpPr/>
          <p:nvPr/>
        </p:nvSpPr>
        <p:spPr>
          <a:xfrm>
            <a:off x="4751367" y="347713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spect="1"/>
          </p:cNvSpPr>
          <p:nvPr/>
        </p:nvSpPr>
        <p:spPr>
          <a:xfrm>
            <a:off x="679450" y="608751"/>
            <a:ext cx="108331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临沂中考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张女士抱着熟睡的孩子在候车室候车，邻座的一位男士旁若无人不停地大声打手机，张女士几次提醒，但该男子却置之不理，声称打手机是自己的自由，别人管不着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这位男士的言行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是正确的，自由就是做法律不禁止的一切事情的权利　</a:t>
            </a:r>
            <a:endParaRPr lang="en-US" altLang="zh-CN" sz="30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是正确的，自由就是想说什么就说什么，想干什么就干什么　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是错误的，他在行使自由的时候，不得损害其它公民合法的自由和权利　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是错误的，他有打手机的自由，但要受到道德、纪律、法律等社会规则的约束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6441"/>
          <p:cNvSpPr/>
          <p:nvPr/>
        </p:nvSpPr>
        <p:spPr>
          <a:xfrm>
            <a:off x="3091815" y="2488351"/>
            <a:ext cx="13335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用人单位通过公开招聘的方式录用新员工；车站、码头、医院等公共场所设置老年人专用通道和窗口；义务教育“两免一补”政策实现城乡学生全覆盖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从总体上看，这些举措有利于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．明确人们的行为规范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．维护社会的公平正义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．营造良好的竞争环境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．保障人们各方面权益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0df5"/>
          <p:cNvSpPr/>
          <p:nvPr/>
        </p:nvSpPr>
        <p:spPr>
          <a:xfrm>
            <a:off x="4884103" y="304092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新疆中考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“法不能向不法让步”，“一次犯罪污染的是一条河流，一次错误的司法裁决污染的是整个水源”。电影《第二十条》的台词说明了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．司法是捍卫社会公平正义的最后防线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．司法机关保障公民的各项政治权利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．行政机关的干涉可杜绝司法不公产生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．尊重和保障人权是立法活动的基础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d186"/>
          <p:cNvSpPr/>
          <p:nvPr/>
        </p:nvSpPr>
        <p:spPr>
          <a:xfrm>
            <a:off x="6108065" y="272702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spect="1"/>
          </p:cNvSpPr>
          <p:nvPr/>
        </p:nvSpPr>
        <p:spPr>
          <a:xfrm>
            <a:off x="256151" y="851948"/>
            <a:ext cx="11679698" cy="52108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黔南州中考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中办、国办印发的《关于构建优质均衡的基本公共教育服务体系的意见》提出，要促进区域协调发展，推动城乡整体发展，加快校际均衡发展，保障群体公平发展，加快民族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地区教育发展，提高财政保障水平等。这些要求有利于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让学生享有更公平的教育环境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为所有人提供相同的发展条件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以机会的公平促进教育的公平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使公共教育体系更加优质均衡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0036"/>
          <p:cNvSpPr/>
          <p:nvPr/>
        </p:nvSpPr>
        <p:spPr>
          <a:xfrm>
            <a:off x="10151356" y="2850420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0</TotalTime>
  <Words>1469</Words>
  <Application>WPS 演示</Application>
  <PresentationFormat>宽屏</PresentationFormat>
  <Paragraphs>75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黑体</vt:lpstr>
      <vt:lpstr>楷体</vt:lpstr>
      <vt:lpstr>Calibri</vt:lpstr>
      <vt:lpstr>Cambria Math</vt:lpstr>
      <vt:lpstr>等线</vt:lpstr>
      <vt:lpstr>Arial Unicode MS</vt:lpstr>
      <vt:lpstr>全频道课时作业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lifei</cp:lastModifiedBy>
  <cp:revision>11</cp:revision>
  <dcterms:created xsi:type="dcterms:W3CDTF">2025-08-29T23:53:00Z</dcterms:created>
  <dcterms:modified xsi:type="dcterms:W3CDTF">2025-09-02T04:38:39Z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201C507F34B1479B929AAE5E0FDDB148_12</vt:lpwstr>
  </property>
  <property fmtid="{D5CDD505-2E9C-101B-9397-08002B2CF9AE}" pid="3" name="KSOProductBuildVer">
    <vt:lpwstr>2052-12.1.0.22529</vt:lpwstr>
  </property>
</Properties>
</file>