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882" r:id="rId13"/>
    <p:sldId id="883" r:id="rId14"/>
    <p:sldId id="884" r:id="rId15"/>
    <p:sldId id="885" r:id="rId16"/>
    <p:sldId id="886" r:id="rId17"/>
    <p:sldId id="887" r:id="rId18"/>
    <p:sldId id="8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5" autoAdjust="0"/>
    <p:restoredTop sz="94660"/>
  </p:normalViewPr>
  <p:slideViewPr>
    <p:cSldViewPr snapToGrid="0" showGuides="1">
      <p:cViewPr varScale="1">
        <p:scale>
          <a:sx n="82" d="100"/>
          <a:sy n="82" d="100"/>
        </p:scale>
        <p:origin x="120"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课外提升训练</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230509" y="5036925"/>
                    <a:ext cx="2236510" cy="584775"/>
                  </a:xfrm>
                  <a:prstGeom prst="rect">
                    <a:avLst/>
                  </a:prstGeom>
                  <a:noFill/>
                </p:spPr>
                <p:txBody>
                  <a:bodyPr wrap="none" rtlCol="0">
                    <a:spAutoFit/>
                  </a:bodyPr>
                  <a:lstStyle/>
                  <a:p>
                    <a:pPr algn="l"/>
                    <a:r>
                      <a:rPr lang="zh-CN" altLang="en-US" sz="3200" b="1" dirty="0">
                        <a:ea typeface="微软雅黑" panose="020B0503020204020204" pitchFamily="34" charset="-122"/>
                        <a:sym typeface="Times New Roman" panose="02020603050405020304" pitchFamily="18" charset="0"/>
                      </a:rPr>
                      <a:t>道德与法治</a:t>
                    </a: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9939506-CF6B-3CEC-EEF7-C80FF28574C6}"/>
              </a:ext>
            </a:extLst>
          </p:cNvPr>
          <p:cNvSpPr txBox="1">
            <a:spLocks noChangeAspect="1"/>
          </p:cNvSpPr>
          <p:nvPr/>
        </p:nvSpPr>
        <p:spPr>
          <a:xfrm>
            <a:off x="248776" y="1492123"/>
            <a:ext cx="11694447" cy="387375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．习近平总书记指出“我们党要巩固执政地位，要团结带领人民坚持和发展中国特色社会主义，保证国家安全是头等大事”。这表明国家安全是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安邦定国的重要基石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人民幸福安康的前提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国家生存与发展的重要保障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中国特色社会主义的坚强柱石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b374f">
            <a:extLst>
              <a:ext uri="{FF2B5EF4-FFF2-40B4-BE49-F238E27FC236}">
                <a16:creationId xmlns:a16="http://schemas.microsoft.com/office/drawing/2014/main" id="{85ADDDB6-2B60-2F6F-40CA-381A62B7CB77}"/>
              </a:ext>
            </a:extLst>
          </p:cNvPr>
          <p:cNvSpPr/>
          <p:nvPr/>
        </p:nvSpPr>
        <p:spPr>
          <a:xfrm>
            <a:off x="3637454" y="2856611"/>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079195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5B20C38-775A-186E-47EA-31C821E642B3}"/>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．中国公民李某，长期为境外某情报机构搜集我国航天领域科研数据，并通过加密通信设备传递信息，非法获利人民币</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320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万元。</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月，国家安全机关依法侦破此案，李某因间谍罪被判处无期徒刑。该案件警示我们</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．坚决捍卫国家领土主权</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．保护合法财产不受侵犯</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．维护国家安全义不容辞</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．坚决维护祖国和平统一</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de17e">
            <a:extLst>
              <a:ext uri="{FF2B5EF4-FFF2-40B4-BE49-F238E27FC236}">
                <a16:creationId xmlns:a16="http://schemas.microsoft.com/office/drawing/2014/main" id="{D30B7399-F3EC-7717-5653-605CBF535256}"/>
              </a:ext>
            </a:extLst>
          </p:cNvPr>
          <p:cNvSpPr/>
          <p:nvPr/>
        </p:nvSpPr>
        <p:spPr>
          <a:xfrm>
            <a:off x="8555990" y="3040921"/>
            <a:ext cx="141135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13351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CB2B305-9F2A-C74E-1BB1-D655BAF2C727}"/>
              </a:ext>
            </a:extLst>
          </p:cNvPr>
          <p:cNvSpPr txBox="1">
            <a:spLocks noChangeAspect="1"/>
          </p:cNvSpPr>
          <p:nvPr/>
        </p:nvSpPr>
        <p:spPr>
          <a:xfrm>
            <a:off x="506873" y="1617636"/>
            <a:ext cx="11178253" cy="387375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．国家安全是国家生存与发展的重要保障，维护国家安全是全国各族人民根本利益所在。下列对应关系正确的是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．披露青年学子受境外反华势力“洗脑”——维护政治安全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．划定生态保护红线——维护文化安全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．继承和弘扬中华优秀传统文化——维护信息安全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．禁止向境外人员发送情报——维护经济安全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73ff7">
            <a:extLst>
              <a:ext uri="{FF2B5EF4-FFF2-40B4-BE49-F238E27FC236}">
                <a16:creationId xmlns:a16="http://schemas.microsoft.com/office/drawing/2014/main" id="{F8647B6A-FDEA-8B1E-2541-535CF4067168}"/>
              </a:ext>
            </a:extLst>
          </p:cNvPr>
          <p:cNvSpPr/>
          <p:nvPr/>
        </p:nvSpPr>
        <p:spPr>
          <a:xfrm>
            <a:off x="10423351" y="2348140"/>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988692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5391C36-8F13-CE0C-DF23-6229A865062E}"/>
              </a:ext>
            </a:extLst>
          </p:cNvPr>
          <p:cNvSpPr txBox="1">
            <a:spLocks noChangeAspect="1"/>
          </p:cNvSpPr>
          <p:nvPr/>
        </p:nvSpPr>
        <p:spPr>
          <a:xfrm>
            <a:off x="679450" y="446481"/>
            <a:ext cx="11045518" cy="6038063"/>
          </a:xfrm>
          <a:prstGeom prst="rect">
            <a:avLst/>
          </a:prstGeom>
          <a:noFill/>
        </p:spPr>
        <p:txBody>
          <a:bodyPr wrap="square">
            <a:spAutoFit/>
          </a:bodyPr>
          <a:lstStyle/>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．国家安全机关对</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年度为维护国家安全作出重要贡献的</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90</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余名群众进行了集中表彰奖励，他们中有：来自山东的影视从业者小王，及时发现重大失泄密隐患并举报；来自沿海地区的渔民小鲁，在海中打捞到一件境外窃密装置；来自北京的大学生小徐，举报有人售卖国家秘密，协助及时消除安全风险</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他们的事迹表明</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．维护国家利益是公民的权利</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．承担社会责任，定会付出代价</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．职业选择要考虑自己的兴趣</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．维护国家安全，人人可为</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8152c">
            <a:extLst>
              <a:ext uri="{FF2B5EF4-FFF2-40B4-BE49-F238E27FC236}">
                <a16:creationId xmlns:a16="http://schemas.microsoft.com/office/drawing/2014/main" id="{71A02B4A-061D-2129-AC74-BCA54696683D}"/>
              </a:ext>
            </a:extLst>
          </p:cNvPr>
          <p:cNvSpPr/>
          <p:nvPr/>
        </p:nvSpPr>
        <p:spPr>
          <a:xfrm>
            <a:off x="3091815" y="3514801"/>
            <a:ext cx="1354201"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112563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490AEE1-D649-28AF-3362-77DC9801BF5B}"/>
              </a:ext>
            </a:extLst>
          </p:cNvPr>
          <p:cNvSpPr txBox="1">
            <a:spLocks noChangeAspect="1"/>
          </p:cNvSpPr>
          <p:nvPr/>
        </p:nvSpPr>
        <p:spPr>
          <a:xfrm>
            <a:off x="679450" y="722361"/>
            <a:ext cx="10833100"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．从课堂到街巷，从田间到工厂，从边防哨所到繁华都市，国安法颁布施行</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年间，我们齐肩并行，聚光成芒。十年坚守，十年奋进，每一个人都是主角，每一份付出都弥足珍贵，每一束光芒都熠熠生辉。国家安全，一切为了人民，</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一切依靠人民！维护国家安全，青少年需要</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．增强国家安全意识</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．放弃个人所有利益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．丰富国家安全内涵</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．依法打击违法行为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5efb2">
            <a:extLst>
              <a:ext uri="{FF2B5EF4-FFF2-40B4-BE49-F238E27FC236}">
                <a16:creationId xmlns:a16="http://schemas.microsoft.com/office/drawing/2014/main" id="{972CFF10-CE08-BB05-6071-B9171700C83E}"/>
              </a:ext>
            </a:extLst>
          </p:cNvPr>
          <p:cNvSpPr/>
          <p:nvPr/>
        </p:nvSpPr>
        <p:spPr>
          <a:xfrm>
            <a:off x="7740015" y="3354817"/>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308886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23F7630-EF26-455B-2EDC-338AA25FBAFE}"/>
              </a:ext>
            </a:extLst>
          </p:cNvPr>
          <p:cNvSpPr txBox="1">
            <a:spLocks noChangeAspect="1"/>
          </p:cNvSpPr>
          <p:nvPr/>
        </p:nvSpPr>
        <p:spPr>
          <a:xfrm>
            <a:off x="708946" y="650236"/>
            <a:ext cx="11340485" cy="3233578"/>
          </a:xfrm>
          <a:prstGeom prst="rect">
            <a:avLst/>
          </a:prstGeom>
          <a:noFill/>
        </p:spPr>
        <p:txBody>
          <a:bodyPr wrap="square">
            <a:spAutoFit/>
          </a:bodyPr>
          <a:lstStyle/>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【国家安全</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你我共护】</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日是我国第十个全民国家安全教育日。某学校通过图片宣传、案例分析等形式，开展国家安全教育活动。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【图片宣传】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下图是学校宣传栏的图片：</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112.jpeg">
            <a:extLst>
              <a:ext uri="{FF2B5EF4-FFF2-40B4-BE49-F238E27FC236}">
                <a16:creationId xmlns:a16="http://schemas.microsoft.com/office/drawing/2014/main" id="{852A60AF-816A-5460-B9BA-53A7E22C2AF6}"/>
              </a:ext>
            </a:extLst>
          </p:cNvPr>
          <p:cNvPicPr>
            <a:picLocks noChangeAspect="1"/>
          </p:cNvPicPr>
          <p:nvPr/>
        </p:nvPicPr>
        <p:blipFill>
          <a:blip r:embed="rId2"/>
          <a:stretch>
            <a:fillRect/>
          </a:stretch>
        </p:blipFill>
        <p:spPr>
          <a:xfrm>
            <a:off x="3249391" y="3883814"/>
            <a:ext cx="2445436" cy="1982471"/>
          </a:xfrm>
          <a:prstGeom prst="rect">
            <a:avLst/>
          </a:prstGeom>
        </p:spPr>
      </p:pic>
      <p:pic>
        <p:nvPicPr>
          <p:cNvPr id="5" name="image113.jpeg">
            <a:extLst>
              <a:ext uri="{FF2B5EF4-FFF2-40B4-BE49-F238E27FC236}">
                <a16:creationId xmlns:a16="http://schemas.microsoft.com/office/drawing/2014/main" id="{0A4B5FD8-BF1A-3B1B-4CA8-9AB8288A5DFF}"/>
              </a:ext>
            </a:extLst>
          </p:cNvPr>
          <p:cNvPicPr>
            <a:picLocks noChangeAspect="1"/>
          </p:cNvPicPr>
          <p:nvPr/>
        </p:nvPicPr>
        <p:blipFill>
          <a:blip r:embed="rId3"/>
          <a:stretch>
            <a:fillRect/>
          </a:stretch>
        </p:blipFill>
        <p:spPr>
          <a:xfrm>
            <a:off x="6497174" y="3883814"/>
            <a:ext cx="2115413" cy="1982471"/>
          </a:xfrm>
          <a:prstGeom prst="rect">
            <a:avLst/>
          </a:prstGeom>
        </p:spPr>
      </p:pic>
      <p:sp>
        <p:nvSpPr>
          <p:cNvPr id="7" name="文本框 6">
            <a:extLst>
              <a:ext uri="{FF2B5EF4-FFF2-40B4-BE49-F238E27FC236}">
                <a16:creationId xmlns:a16="http://schemas.microsoft.com/office/drawing/2014/main" id="{3411C0A3-6A15-13A0-A34A-DDE6004164AA}"/>
              </a:ext>
            </a:extLst>
          </p:cNvPr>
          <p:cNvSpPr txBox="1">
            <a:spLocks noChangeAspect="1"/>
          </p:cNvSpPr>
          <p:nvPr/>
        </p:nvSpPr>
        <p:spPr>
          <a:xfrm>
            <a:off x="4337050" y="5866285"/>
            <a:ext cx="4685030" cy="672877"/>
          </a:xfrm>
          <a:prstGeom prst="rect">
            <a:avLst/>
          </a:prstGeom>
          <a:noFill/>
        </p:spPr>
        <p:txBody>
          <a:bodyPr wrap="square">
            <a:spAutoFit/>
          </a:bodyPr>
          <a:lstStyle/>
          <a:p>
            <a:pPr>
              <a:lnSpc>
                <a:spcPct val="130000"/>
              </a:lnSpc>
              <a:buNone/>
            </a:pP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图</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图</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855540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4EAECC4-4CF3-3CCA-C992-89CB79BCE14E}"/>
              </a:ext>
            </a:extLst>
          </p:cNvPr>
          <p:cNvSpPr txBox="1">
            <a:spLocks noChangeAspect="1"/>
          </p:cNvSpPr>
          <p:nvPr/>
        </p:nvSpPr>
        <p:spPr>
          <a:xfrm>
            <a:off x="679450" y="1151681"/>
            <a:ext cx="10833100" cy="3233578"/>
          </a:xfrm>
          <a:prstGeom prst="rect">
            <a:avLst/>
          </a:prstGeom>
          <a:noFill/>
        </p:spPr>
        <p:txBody>
          <a:bodyPr wrap="square">
            <a:spAutoFit/>
          </a:bodyPr>
          <a:lstStyle/>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【案例分析】</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中学生小东和小南假期结伴游玩，途经某军事基地，小东拿出相机准备拍照，小南提醒他军事基地禁止拍照。小东边拍边说：</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拍几张照片没什么大不了的，作为好朋友你要帮我保守秘密。</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学校宣传栏的图片，分别涉及国家安全体系的哪些领域？</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1A7EC844-82B9-8467-2577-4400D092DEF9}"/>
              </a:ext>
            </a:extLst>
          </p:cNvPr>
          <p:cNvSpPr txBox="1">
            <a:spLocks noChangeAspect="1"/>
          </p:cNvSpPr>
          <p:nvPr/>
        </p:nvSpPr>
        <p:spPr>
          <a:xfrm>
            <a:off x="679450" y="4385259"/>
            <a:ext cx="10833100" cy="672877"/>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图</a:t>
            </a:r>
            <a:r>
              <a:rPr lang="en-US" altLang="zh-CN" sz="32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军事安全。图</a:t>
            </a:r>
            <a:r>
              <a:rPr lang="en-US" altLang="zh-CN" sz="32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生态安全。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3935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979E7AF-3BB5-E206-A2C1-640F3A993AD0}"/>
              </a:ext>
            </a:extLst>
          </p:cNvPr>
          <p:cNvSpPr txBox="1">
            <a:spLocks noChangeAspect="1"/>
          </p:cNvSpPr>
          <p:nvPr/>
        </p:nvSpPr>
        <p:spPr>
          <a:xfrm>
            <a:off x="679450" y="1362536"/>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请你运用所学知识，对小东的言行进行简要评析。</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77DAC0E0-3BE2-2DA6-8F5F-E609E47CCBF0}"/>
              </a:ext>
            </a:extLst>
          </p:cNvPr>
          <p:cNvSpPr txBox="1">
            <a:spLocks noChangeAspect="1"/>
          </p:cNvSpPr>
          <p:nvPr/>
        </p:nvSpPr>
        <p:spPr>
          <a:xfrm>
            <a:off x="679450" y="2035413"/>
            <a:ext cx="10833100" cy="3873753"/>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小东的言行是错误的。</a:t>
            </a: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每个公民都有维护国家安全、荣誉和利益的义务，不得有危害国家安全、荣誉和利益的行为。</a:t>
            </a: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小东的言行是国家安全意识不强的表现，也是法律意识和规则意识淡薄的表现。</a:t>
            </a: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友谊不能没有原则，小东要求小南保守秘密，这是对友谊的误解。</a:t>
            </a: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小东要自觉履行维护国家安全的义务，也要正确理解和对待友谊。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9480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59308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课外提升训练</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第十二课　树立总体国家安全观</a:t>
            </a: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3E99B89-7F8D-40D4-8991-1FA9227399AC}"/>
              </a:ext>
            </a:extLst>
          </p:cNvPr>
          <p:cNvSpPr txBox="1">
            <a:spLocks noChangeAspect="1"/>
          </p:cNvSpPr>
          <p:nvPr/>
        </p:nvSpPr>
        <p:spPr>
          <a:xfrm>
            <a:off x="679450" y="1362536"/>
            <a:ext cx="10833100" cy="387375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．习近平强调，要正确把握重大国家安全问题，加快推进国家安全体系和能力现代化，以新安全格局保障新发展格局，努力开创国家安全工作新局面。这是因为国家安全</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是实现国家利益最根本的保障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是人民幸福安康的前提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是民族复兴的根基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是广大人民最根本、最长远的利益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45bbf">
            <a:extLst>
              <a:ext uri="{FF2B5EF4-FFF2-40B4-BE49-F238E27FC236}">
                <a16:creationId xmlns:a16="http://schemas.microsoft.com/office/drawing/2014/main" id="{CC5BDDAA-E29D-E2EE-C067-7E85A56BC071}"/>
              </a:ext>
            </a:extLst>
          </p:cNvPr>
          <p:cNvSpPr/>
          <p:nvPr/>
        </p:nvSpPr>
        <p:spPr>
          <a:xfrm>
            <a:off x="9779953" y="2727024"/>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418714F-D180-8ECB-9716-6771C14AE3C3}"/>
              </a:ext>
            </a:extLst>
          </p:cNvPr>
          <p:cNvSpPr txBox="1">
            <a:spLocks noChangeAspect="1"/>
          </p:cNvSpPr>
          <p:nvPr/>
        </p:nvSpPr>
        <p:spPr>
          <a:xfrm>
            <a:off x="679450" y="2002711"/>
            <a:ext cx="10833100" cy="323357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．“国泰才能民安”告诉我们</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．维护国家安全是所有工作的重中之重，其他都不重要</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．国家安全与我们每个人息息相关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．维护国家安全是公民的基本义务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．我国面临的国家安全形势日趋复杂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62b29">
            <a:extLst>
              <a:ext uri="{FF2B5EF4-FFF2-40B4-BE49-F238E27FC236}">
                <a16:creationId xmlns:a16="http://schemas.microsoft.com/office/drawing/2014/main" id="{DFDE0FAB-416A-F0D3-8791-25E6D8D7541A}"/>
              </a:ext>
            </a:extLst>
          </p:cNvPr>
          <p:cNvSpPr/>
          <p:nvPr/>
        </p:nvSpPr>
        <p:spPr>
          <a:xfrm>
            <a:off x="6311265" y="2099231"/>
            <a:ext cx="1389125"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523708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BE9A51B-3B09-AA44-1399-6511533011BB}"/>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．近代中国沦为半殖民地半封建社会，被西方列强任意欺凌，国土割让、民族受辱、主权丧失，中国人民经历了不堪回首的苦难。这说明</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．我们只需要维护政治安全就可以了</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．经济安全比国土安全更重要</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．国家安全是人民幸福安康的前提</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．国际安全是国家安定的重要保障</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eef3c">
            <a:extLst>
              <a:ext uri="{FF2B5EF4-FFF2-40B4-BE49-F238E27FC236}">
                <a16:creationId xmlns:a16="http://schemas.microsoft.com/office/drawing/2014/main" id="{E9972604-2A66-DDF8-C644-29A78AA5EEB5}"/>
              </a:ext>
            </a:extLst>
          </p:cNvPr>
          <p:cNvSpPr/>
          <p:nvPr/>
        </p:nvSpPr>
        <p:spPr>
          <a:xfrm>
            <a:off x="4476115" y="2727024"/>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41155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7E65C1D3-D465-26B2-D1DC-73F3B692BA80}"/>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4.2025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年是总体国家安全观提出</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周年。民无防不安，国无防不立，下列属于践行总体国家安全观的是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树立大食物观，端稳端牢中国饭碗</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积极报名参军，与朋友分享军队照</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发展银发产业，护佑人民幸福晚年</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提高警戒意识，防范购买间谍器材</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aaec2">
            <a:extLst>
              <a:ext uri="{FF2B5EF4-FFF2-40B4-BE49-F238E27FC236}">
                <a16:creationId xmlns:a16="http://schemas.microsoft.com/office/drawing/2014/main" id="{E64A40C3-8979-0534-A007-67AF9D3CB0F6}"/>
              </a:ext>
            </a:extLst>
          </p:cNvPr>
          <p:cNvSpPr/>
          <p:nvPr/>
        </p:nvSpPr>
        <p:spPr>
          <a:xfrm>
            <a:off x="8555990" y="2093040"/>
            <a:ext cx="1389125"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49564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75F29B9-F073-DAA9-FC10-8D2581626881}"/>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．食为政首，粮安天下。我们必须要发挥“三农”的压舱石作用，牢牢守住保障国家粮食安全这条底线，依靠自身力量端牢自己的饭碗。这是因为</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．国家制定了保障国家粮食安全的法律法规</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．保障粮食安全是实现国家安全的重要基础</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．坚持总体国家安全观要以粮食安全为根本</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．保障国家粮食安全是每个公民的法定义务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0cbef">
            <a:extLst>
              <a:ext uri="{FF2B5EF4-FFF2-40B4-BE49-F238E27FC236}">
                <a16:creationId xmlns:a16="http://schemas.microsoft.com/office/drawing/2014/main" id="{1E180582-9991-7F07-8665-DDBC8B47BED4}"/>
              </a:ext>
            </a:extLst>
          </p:cNvPr>
          <p:cNvSpPr/>
          <p:nvPr/>
        </p:nvSpPr>
        <p:spPr>
          <a:xfrm>
            <a:off x="6108065" y="2727024"/>
            <a:ext cx="1389125"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138223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AD50C4C-4479-8107-DF86-F90C0BE4E6DD}"/>
              </a:ext>
            </a:extLst>
          </p:cNvPr>
          <p:cNvSpPr txBox="1">
            <a:spLocks noChangeAspect="1"/>
          </p:cNvSpPr>
          <p:nvPr/>
        </p:nvSpPr>
        <p:spPr>
          <a:xfrm>
            <a:off x="679449" y="726737"/>
            <a:ext cx="11104511"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6.2025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日，商务部会同海关总署发布关于对七类中重稀土相关物资实施出口管制措施的公告，目的是更好地维护国家安全和利益，履行防扩散等国际义务。对此理解正确的有</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国家利益关系到了民族生存、国家兴亡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国家安全是国家生存与发展的重要保障</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坚持总体国家安全观以经济安全为基础</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国家利益和个人利益在根本上是一致的</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fbf97">
            <a:extLst>
              <a:ext uri="{FF2B5EF4-FFF2-40B4-BE49-F238E27FC236}">
                <a16:creationId xmlns:a16="http://schemas.microsoft.com/office/drawing/2014/main" id="{870A8888-0E84-AFCC-8820-4974D9C2B87A}"/>
              </a:ext>
            </a:extLst>
          </p:cNvPr>
          <p:cNvSpPr/>
          <p:nvPr/>
        </p:nvSpPr>
        <p:spPr>
          <a:xfrm>
            <a:off x="804227" y="2725209"/>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48968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2282A60-44C7-5DBD-ECA2-8735A400A547}"/>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7.2024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年中国航天预计实施</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次左右发射任务，将陆续实施天舟七号货运飞船、神舟十八号载人飞船、天舟八号货运飞船、神舟十九号载人飞船</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次飞行任务。航天科技集团计划安排近</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次，将发射</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290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余个航天器，实施一系列重大工程任务。从国家安全的角度，这有利于维护我国的</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．航空安全</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．领土安全</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．太空安全</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．经济安全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55ea1">
            <a:extLst>
              <a:ext uri="{FF2B5EF4-FFF2-40B4-BE49-F238E27FC236}">
                <a16:creationId xmlns:a16="http://schemas.microsoft.com/office/drawing/2014/main" id="{AC155270-2C89-DC75-0E85-D539CCAC6F44}"/>
              </a:ext>
            </a:extLst>
          </p:cNvPr>
          <p:cNvSpPr/>
          <p:nvPr/>
        </p:nvSpPr>
        <p:spPr>
          <a:xfrm>
            <a:off x="9779953" y="3994992"/>
            <a:ext cx="1411351" cy="526206"/>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790892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2个栏目  32号复制.potx" id="{EEF34D57-1CD1-4187-A1D4-2EDACFAF27DC}" vid="{A3987F0F-1148-49C8-B41F-2229E4383FF7}"/>
    </a:ext>
  </a:extLst>
</a:theme>
</file>

<file path=docProps/app.xml><?xml version="1.0" encoding="utf-8"?>
<Properties xmlns="http://schemas.openxmlformats.org/officeDocument/2006/extended-properties" xmlns:vt="http://schemas.openxmlformats.org/officeDocument/2006/docPropsVTypes">
  <Template>模板无字号2个栏目  32号复制</Template>
  <TotalTime>8</TotalTime>
  <Words>2200</Words>
  <Application>Microsoft Office PowerPoint</Application>
  <PresentationFormat>宽屏</PresentationFormat>
  <Paragraphs>85</Paragraphs>
  <Slides>18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等线</vt:lpstr>
      <vt:lpstr>黑体</vt:lpstr>
      <vt:lpstr>宋体</vt:lpstr>
      <vt:lpstr>微软雅黑</vt:lpstr>
      <vt:lpstr>Arial</vt:lpstr>
      <vt:lpstr>Calibri</vt:lpstr>
      <vt:lpstr>Cambria Math</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xj h</dc:creator>
  <cp:lastModifiedBy>fei li</cp:lastModifiedBy>
  <cp:revision>19</cp:revision>
  <dcterms:created xsi:type="dcterms:W3CDTF">2025-08-29T23:53:35Z</dcterms:created>
  <dcterms:modified xsi:type="dcterms:W3CDTF">2025-09-02T02:53:41Z</dcterms:modified>
</cp:coreProperties>
</file>