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DB2922-3F37-123E-D6CA-B00C6A91DA01}"/>
              </a:ext>
            </a:extLst>
          </p:cNvPr>
          <p:cNvSpPr txBox="1">
            <a:spLocks noChangeAspect="1"/>
          </p:cNvSpPr>
          <p:nvPr/>
        </p:nvSpPr>
        <p:spPr>
          <a:xfrm>
            <a:off x="472972" y="888272"/>
            <a:ext cx="11615789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搭子”是网络流行语。在日常生活中，吃饭有“饭搭子”，运动有“运动搭子”，做好事有“公益搭子”。有人认为，“搭子”可以丰富社交，实现情绪价值。有人则认为，人不需要“搭子”，可以独立于社会存在。以下关于“搭子”的说法，你赞同的是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．在不同的“搭子”关系中，我们具有相同的身份和角色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．结成“公益搭子”，有助于我们融入社会，获得更多人的帮助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．人们通过“搭子”实现情绪价值，是因为可以从社会中获得精神支持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．有些人不需要“搭子”，说明在社会生活中，我们不一定要与他人产生联系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e47c">
            <a:extLst>
              <a:ext uri="{FF2B5EF4-FFF2-40B4-BE49-F238E27FC236}">
                <a16:creationId xmlns:a16="http://schemas.microsoft.com/office/drawing/2014/main" id="{66A57CB5-3774-EEE0-4CA4-CC33305894C0}"/>
              </a:ext>
            </a:extLst>
          </p:cNvPr>
          <p:cNvSpPr/>
          <p:nvPr/>
        </p:nvSpPr>
        <p:spPr>
          <a:xfrm>
            <a:off x="7368437" y="2649000"/>
            <a:ext cx="1298639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65848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F940FA3-A164-FF78-1B02-CE1FB708EA0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．次仁在日记中写道：“在家里，我们是子女，尊重父母，为和谐家庭出力；在学校，我们是学生，学习知识，学会做人；身处社区，我们是居民，自觉爱护我们的居住环境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我们就是变形金刚，在生活中扮演着各种角色，感受着生活的丰富多彩。”次仁这段话表明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．处在不同的社会关系中，我们的身份是相同的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．我们在社会生活中始终具有一种身份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．每个人都是社会的一员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．在不同的社会关系中，我们具有不同的身份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ff81">
            <a:extLst>
              <a:ext uri="{FF2B5EF4-FFF2-40B4-BE49-F238E27FC236}">
                <a16:creationId xmlns:a16="http://schemas.microsoft.com/office/drawing/2014/main" id="{AAF984B5-351B-3889-0744-1B194D925085}"/>
              </a:ext>
            </a:extLst>
          </p:cNvPr>
          <p:cNvSpPr/>
          <p:nvPr/>
        </p:nvSpPr>
        <p:spPr>
          <a:xfrm>
            <a:off x="6516053" y="335481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5997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A39EF0-380D-F808-8BD5-0CC9BB277A6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．通信方式从烽火狼烟到飞鸽传书，从纸质信件到电报电话，再到今天的智能手机，人们的信息传递越来越高效。这表明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．社会生活丰富多彩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．社会秩序需要共同维护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．社会生活是不断变化发展的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．社会发展需要共同推动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cd47">
            <a:extLst>
              <a:ext uri="{FF2B5EF4-FFF2-40B4-BE49-F238E27FC236}">
                <a16:creationId xmlns:a16="http://schemas.microsoft.com/office/drawing/2014/main" id="{BE29CD9D-A97D-3047-21BE-6437F0531FE2}"/>
              </a:ext>
            </a:extLst>
          </p:cNvPr>
          <p:cNvSpPr/>
          <p:nvPr/>
        </p:nvSpPr>
        <p:spPr>
          <a:xfrm>
            <a:off x="162020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120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C73E13-5D5E-0B2F-E8D7-D8EA2236E9F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．“世界是一棵树，我们是它的果实。”这句话告诉我们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我们的社会生活丰富多彩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社会生活是不断变化发展的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我们都是社会的一员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人是社会的人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207f">
            <a:extLst>
              <a:ext uri="{FF2B5EF4-FFF2-40B4-BE49-F238E27FC236}">
                <a16:creationId xmlns:a16="http://schemas.microsoft.com/office/drawing/2014/main" id="{A741573B-9526-043A-E22D-190F129AA635}"/>
              </a:ext>
            </a:extLst>
          </p:cNvPr>
          <p:cNvSpPr/>
          <p:nvPr/>
        </p:nvSpPr>
        <p:spPr>
          <a:xfrm>
            <a:off x="804228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0834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7CD2804-7ACF-1515-EFF2-E32201D792A8}"/>
              </a:ext>
            </a:extLst>
          </p:cNvPr>
          <p:cNvSpPr txBox="1">
            <a:spLocks noChangeAspect="1"/>
          </p:cNvSpPr>
          <p:nvPr/>
        </p:nvSpPr>
        <p:spPr>
          <a:xfrm>
            <a:off x="472972" y="1086392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【丰富的社会生活】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下列是八年级学生小乐的日记片段。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862408-215F-2BE5-DDAB-44D5192479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178206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日记一</a:t>
            </a: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我今天带领表弟表妹去参观博物馆，虽然没有大人的陪同，但我依然把他们照顾得很好，给他们讲了一些关于古代文物的小故事，他们都听得津津有味。我感到很有成就感。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682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B60C21-A77D-C2DE-16DA-058EDF4A8B6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10193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日记二</a:t>
            </a: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25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我今天应同学们的邀请，一起去乡下劳动，帮助生活不便的老人在菜园里除草、采摘蔬菜，虽然很累，但是看到丰硕的劳动果实，也感到很快乐。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5B84E9-A0A1-A5D4-1766-C12D2466EF7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03595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日记三</a:t>
            </a: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我今天在小区里看到了关于小区绿化的建议通知会，作为小区的一员，我也在会上发表了关于小区绿化的建议，看到叔叔阿姨们赞赏的眼神，我感觉到了自己的责任。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685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F191C2-C11F-5A31-04D5-7559EDB495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在三则日记中，小乐分别是什么样的身份？这三种身份分别是通过哪种社会关系确定的？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73E381-E9AD-73A3-8B11-51423FA395E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429000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日记一：哥哥，血缘关系。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日记二：同学，业缘关系。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日记三：小区居民，地缘关系。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B51EE8-3CC3-EF89-8807-8B781DAA169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通过小乐的事例，你得出哪些启示？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0997D8-D1FC-BE22-5F08-E7B1E334C88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0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人是社会的人。我们都是社会的一员，每个人在社会中都有其相应的位置。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人的身份是在社会关系中确定的。在不同的社会关系中，我们具有不同的身份。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面对丰富多彩、日新月异的社会生活，青少年要热爱生活，积极融入社会，将个人发展与社会进步紧密结合起来，共创共享美好生活。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27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　丰富的社会生活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079C6CE-CCAC-A10D-0700-B3AFD66056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．人的身份是在社会关系中确定的。在不同的社会关系中，我们具有不同的身份。根据社会关系建立的基础，社会关系可分为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血缘关系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人缘关系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地缘关系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业缘关系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60fc">
            <a:extLst>
              <a:ext uri="{FF2B5EF4-FFF2-40B4-BE49-F238E27FC236}">
                <a16:creationId xmlns:a16="http://schemas.microsoft.com/office/drawing/2014/main" id="{C3CBF76D-981D-93F4-E6F2-C1221E2B3A20}"/>
              </a:ext>
            </a:extLst>
          </p:cNvPr>
          <p:cNvSpPr/>
          <p:nvPr/>
        </p:nvSpPr>
        <p:spPr>
          <a:xfrm>
            <a:off x="2028190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0E5848-EC6A-CA5E-B7C5-0391A805CD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．如果把个人看成点，把人与人之间的关系看成线，每个人都是社会这张“大网”上的一个“结点”。这启示我们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我们都是社会中的一员，每个人在社会中都有其相应的位置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应专注在个人“结点”里，等待“大网”的覆盖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应主动融入丰富的社会生活，树立积极的生活态度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中学生最重要的任务是融入学校和班集体的生活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d73d">
            <a:extLst>
              <a:ext uri="{FF2B5EF4-FFF2-40B4-BE49-F238E27FC236}">
                <a16:creationId xmlns:a16="http://schemas.microsoft.com/office/drawing/2014/main" id="{AC8AEF68-28C7-49B4-0D2A-775B8F28CADA}"/>
              </a:ext>
            </a:extLst>
          </p:cNvPr>
          <p:cNvSpPr/>
          <p:nvPr/>
        </p:nvSpPr>
        <p:spPr>
          <a:xfrm>
            <a:off x="804228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6928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9C615A-410C-A7C5-9D03-E28FE79D213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梁启超说：“人者固非可孤立生存于世界也，必有群然后人格始能立”，下列名言警句与梁启超先生这段话意思一致的是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千人同心，则得千人之力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人类是天生社会性动物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相扶而相植，人情之所乐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自然是人类生存的基础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b27e">
            <a:extLst>
              <a:ext uri="{FF2B5EF4-FFF2-40B4-BE49-F238E27FC236}">
                <a16:creationId xmlns:a16="http://schemas.microsoft.com/office/drawing/2014/main" id="{ED386ABE-D06D-F08A-7069-738A1E03A015}"/>
              </a:ext>
            </a:extLst>
          </p:cNvPr>
          <p:cNvSpPr/>
          <p:nvPr/>
        </p:nvSpPr>
        <p:spPr>
          <a:xfrm>
            <a:off x="4884103" y="240693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132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19E2EE-BD40-0F14-F45E-B89067E08C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．随着年龄的增长，我们开始关注社会、谈论一些社会话题。下面对于社会认识正确的有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社会生活丰富多彩，而且在不断地向前发展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社会生活是复杂的，总是一成不变的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社会生活中有一些丑恶的东西，但主流是积极向上的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社会生活具有公共性，是在公共空间展开的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b1c2">
            <a:extLst>
              <a:ext uri="{FF2B5EF4-FFF2-40B4-BE49-F238E27FC236}">
                <a16:creationId xmlns:a16="http://schemas.microsoft.com/office/drawing/2014/main" id="{73E75919-AD58-96E1-7202-0F89255CF69E}"/>
              </a:ext>
            </a:extLst>
          </p:cNvPr>
          <p:cNvSpPr/>
          <p:nvPr/>
        </p:nvSpPr>
        <p:spPr>
          <a:xfrm>
            <a:off x="6516053" y="177295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1849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088D56-1380-55F1-B73C-3AA558EA497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．在全市开展的“创建全国文明城市”活动中，不乏有我们中学生的身影：利用周末时间清洁社区卫生、义务劝导交通、发放“创文”宣传册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下列最能体现业缘关系的是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和同学在校园门口进行义务劝导交通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和邻居在自己住的社区清洁社区卫生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和老师到社区发放“创文”宣传册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和妈妈一起填写“创文”征求意见表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7373">
            <a:extLst>
              <a:ext uri="{FF2B5EF4-FFF2-40B4-BE49-F238E27FC236}">
                <a16:creationId xmlns:a16="http://schemas.microsoft.com/office/drawing/2014/main" id="{AEC1A55B-82D7-6D9E-89F2-067A34E6A15B}"/>
              </a:ext>
            </a:extLst>
          </p:cNvPr>
          <p:cNvSpPr/>
          <p:nvPr/>
        </p:nvSpPr>
        <p:spPr>
          <a:xfrm>
            <a:off x="804228" y="272083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5614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3A9B8676-AE81-213D-B940-EF88D929DB0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754104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036E41-9753-9768-82C9-55DD8EE0E1AE}"/>
              </a:ext>
            </a:extLst>
          </p:cNvPr>
          <p:cNvSpPr txBox="1">
            <a:spLocks noChangeAspect="1"/>
          </p:cNvSpPr>
          <p:nvPr/>
        </p:nvSpPr>
        <p:spPr>
          <a:xfrm>
            <a:off x="1962560" y="3929627"/>
            <a:ext cx="9821401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en-US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		  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D7361B-8948-9357-7A2C-E15212501D7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42445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．社会关系从建立的基础可分为血缘关系、地缘关系和业缘关系等。下列句子反映的社会关系类型相同的是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6b3b">
            <a:extLst>
              <a:ext uri="{FF2B5EF4-FFF2-40B4-BE49-F238E27FC236}">
                <a16:creationId xmlns:a16="http://schemas.microsoft.com/office/drawing/2014/main" id="{F6246544-2F48-546B-E9D0-0FD68C1079EB}"/>
              </a:ext>
            </a:extLst>
          </p:cNvPr>
          <p:cNvSpPr/>
          <p:nvPr/>
        </p:nvSpPr>
        <p:spPr>
          <a:xfrm>
            <a:off x="9779953" y="1672949"/>
            <a:ext cx="1389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4" name="image6.jpeg">
            <a:extLst>
              <a:ext uri="{FF2B5EF4-FFF2-40B4-BE49-F238E27FC236}">
                <a16:creationId xmlns:a16="http://schemas.microsoft.com/office/drawing/2014/main" id="{07415B67-9CEA-D466-27BC-956146782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843" y="2540775"/>
            <a:ext cx="2080148" cy="1497354"/>
          </a:xfrm>
          <a:prstGeom prst="rect">
            <a:avLst/>
          </a:prstGeom>
        </p:spPr>
      </p:pic>
      <p:pic>
        <p:nvPicPr>
          <p:cNvPr id="5" name="image7.jpeg">
            <a:extLst>
              <a:ext uri="{FF2B5EF4-FFF2-40B4-BE49-F238E27FC236}">
                <a16:creationId xmlns:a16="http://schemas.microsoft.com/office/drawing/2014/main" id="{4E169076-E411-FF3F-443D-3BA7B1354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722" y="2540775"/>
            <a:ext cx="2163823" cy="1497354"/>
          </a:xfrm>
          <a:prstGeom prst="rect">
            <a:avLst/>
          </a:prstGeom>
        </p:spPr>
      </p:pic>
      <p:pic>
        <p:nvPicPr>
          <p:cNvPr id="6" name="image8.jpeg">
            <a:extLst>
              <a:ext uri="{FF2B5EF4-FFF2-40B4-BE49-F238E27FC236}">
                <a16:creationId xmlns:a16="http://schemas.microsoft.com/office/drawing/2014/main" id="{438CAC18-FED6-F9AD-01B7-4AC9E65DBF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9276" y="2540775"/>
            <a:ext cx="2163823" cy="1497354"/>
          </a:xfrm>
          <a:prstGeom prst="rect">
            <a:avLst/>
          </a:prstGeom>
        </p:spPr>
      </p:pic>
      <p:pic>
        <p:nvPicPr>
          <p:cNvPr id="7" name="image9.jpeg">
            <a:extLst>
              <a:ext uri="{FF2B5EF4-FFF2-40B4-BE49-F238E27FC236}">
                <a16:creationId xmlns:a16="http://schemas.microsoft.com/office/drawing/2014/main" id="{5F89BEFA-D230-A812-FD1A-05E3867D5A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1830" y="2540775"/>
            <a:ext cx="2080148" cy="149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4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994A98-92FD-EC54-3509-440D7708640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年寒假期间，许多同学在家长陪伴下外出旅游，欣赏美景。同学们通过旅游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．能从社会中获得精神滋养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．可以尽早走上工作岗位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．会干扰对书本知识的学习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．容易受到外界不良诱惑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82d1">
            <a:extLst>
              <a:ext uri="{FF2B5EF4-FFF2-40B4-BE49-F238E27FC236}">
                <a16:creationId xmlns:a16="http://schemas.microsoft.com/office/drawing/2014/main" id="{A2487B3F-40BE-D435-1453-D52F78118A1B}"/>
              </a:ext>
            </a:extLst>
          </p:cNvPr>
          <p:cNvSpPr/>
          <p:nvPr/>
        </p:nvSpPr>
        <p:spPr>
          <a:xfrm>
            <a:off x="4884103" y="241312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9652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13</TotalTime>
  <Words>2033</Words>
  <Application>Microsoft Office PowerPoint</Application>
  <PresentationFormat>宽屏</PresentationFormat>
  <Paragraphs>87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5</cp:revision>
  <dcterms:created xsi:type="dcterms:W3CDTF">2025-08-29T23:47:06Z</dcterms:created>
  <dcterms:modified xsi:type="dcterms:W3CDTF">2025-09-02T02:55:33Z</dcterms:modified>
</cp:coreProperties>
</file>