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诚实守信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484E30-571F-2BB8-F73B-6D48346EA4E1}"/>
              </a:ext>
            </a:extLst>
          </p:cNvPr>
          <p:cNvSpPr txBox="1">
            <a:spLocks noChangeAspect="1"/>
          </p:cNvSpPr>
          <p:nvPr/>
        </p:nvSpPr>
        <p:spPr>
          <a:xfrm>
            <a:off x="428727" y="756234"/>
            <a:ext cx="11635453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福建省第十四届人民代表大会第三次会议在福州召开，省长赵龙作政府工作报告。赵龙说：“政府务必带头讲诚信，新官理旧账，说话要算数，做到言而有信、诚实守信、增强互信，决不能失信于企业、失信于市场、失信于百姓。”这说明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．诚信是中华民族精神的重要内容，也是我们的一项民法原则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．人以诚信立身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．诚信是一个企业的无形的资本，是我国的立国之本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．要树立诚信意识，做到诚实守信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c24d">
            <a:extLst>
              <a:ext uri="{FF2B5EF4-FFF2-40B4-BE49-F238E27FC236}">
                <a16:creationId xmlns:a16="http://schemas.microsoft.com/office/drawing/2014/main" id="{CA83FB01-18AA-EEDE-6121-B91D121627AB}"/>
              </a:ext>
            </a:extLst>
          </p:cNvPr>
          <p:cNvSpPr/>
          <p:nvPr/>
        </p:nvSpPr>
        <p:spPr>
          <a:xfrm>
            <a:off x="1777467" y="338869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4869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F9CFC4-33E0-8620-443A-77B791ECDD1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．独臂村民陈连青因一场意外欠下巨债，不屈于命运的他，硬是凭着“一臂之力”拼命打工，最终用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年的时间还清了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万元债务。陈连青此举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．积极关注，重视他人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．态度谦和，以礼待人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．真诚待人，履行承诺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．友善待人，助人为乐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c0d0">
            <a:extLst>
              <a:ext uri="{FF2B5EF4-FFF2-40B4-BE49-F238E27FC236}">
                <a16:creationId xmlns:a16="http://schemas.microsoft.com/office/drawing/2014/main" id="{826F426F-249E-6391-DE60-0AB2985DEF76}"/>
              </a:ext>
            </a:extLst>
          </p:cNvPr>
          <p:cNvSpPr/>
          <p:nvPr/>
        </p:nvSpPr>
        <p:spPr>
          <a:xfrm>
            <a:off x="529050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74415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5BE4F6-5F33-E43C-F611-887FD0C5634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【诚实守信】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近些年，直播行业越来越发达，直播购物的竞争方式五花八门。短视频平台出现一种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电商捧哏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的角色，他们是电商直播间里带动用户激情下单的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气氛组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，营造出直播间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人流涌动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的氛围，并搭帮吆喝卖货，重要作用就是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逼单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。一些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电商捧哏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在给主播搭腔的同时，还操作多台手机，给用户制造一种很多人在抢购、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手慢无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的紧张感，有的还会在评论区疯狂刷弹幕，显示的库存量、销量等数字往往并不真实。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47.jpeg">
            <a:extLst>
              <a:ext uri="{FF2B5EF4-FFF2-40B4-BE49-F238E27FC236}">
                <a16:creationId xmlns:a16="http://schemas.microsoft.com/office/drawing/2014/main" id="{EFEBF481-FC8F-E4D9-4C19-5683E7EEF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2960" y="814138"/>
            <a:ext cx="1799590" cy="158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650CC3C-FB85-8B1E-E1ED-189206DAD2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803"/>
            <a:ext cx="10833100" cy="3879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相关链接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仿宋_GBK"/>
                <a:cs typeface="Times New Roman" panose="02020603050405020304" pitchFamily="18" charset="0"/>
              </a:rPr>
              <a:t>《中华人民共和国民法典》第七条规定：民事主体从事民事活动，应当遵循诚信原则，秉持诚实，恪守承诺。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仿宋_GBK"/>
                <a:cs typeface="Times New Roman" panose="02020603050405020304" pitchFamily="18" charset="0"/>
              </a:rPr>
              <a:t>《中华人民共和国消费者权益保护法》第八条规定：消费者享有知悉其购买、使用的商品或者接受的服务的真实情况的权利。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667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19968D-ABC8-B893-7ECC-CDA98460552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根据对材料及相关链接的理解，你如何看待“电商捧哏”这种行为？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62C6AB-2C7E-6112-4F91-7301FF1C7CB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3585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电商捧哏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是不诚信的行为，欺骗消费者，甚至侵犯消费者的合法权益。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97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799B7F-ADB9-C9BA-4878-C71D27E630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29494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请你运用所学知识对“电商捧哏”者提出劝诫。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2BD7D4-7537-E7DD-471A-9969329EA5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02371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诚信是社会主义核心价值观和公民基本道德规范的重要内容，是中华民族的传统美德，是社会各行各业的共同道德要求，也是民法的一项基本原则。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人以诚信立身。诚信是我们做人做事的基本准则，是一种对他人和社会的责任。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诚信是企业的无形资产，企业只有坚持诚信经营、诚信办事，才能塑造良好的形象和信誉，才能带来持久的效益。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电商捧哏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者应该诚实经营、诚信经营。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3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1FA244-C087-D318-BF24-B554AAD96D6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45098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根据以上材料及问题，为创建诚实守信网购环境提出合理化建议。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63CFE6-DBD0-9F05-D6EA-CDC8844121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58150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国家：建立起全覆盖的社会信用信息记录；健全法规制度；建立健全激励诚信、惩戒失信长效机制；完善诚信监督体系。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经营者：培育诚信理念，坚持诚信经营，合法经营，增强员工的诚信意识。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个人：恪守诚信准则，努力做一个诚信的人；真诚待人，积极履行承诺；讲究策略，注重方式方法；遵纪守法，珍惜诚信记录。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9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诚实守信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第五课　社会生活讲道德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752D169-8D88-D841-F263-01D5310FA62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．诚信是中华民族的传统美德，践行诚信需要你我参与。下列属于践行诚信的有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老李用十年的时间兑现了偿还债务的诺言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小亮对好友承诺考试时给他传递答案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小雷答应每天早到开教室门，从未失约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某企业撤回质量不合格产品重新包装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3bbc">
            <a:extLst>
              <a:ext uri="{FF2B5EF4-FFF2-40B4-BE49-F238E27FC236}">
                <a16:creationId xmlns:a16="http://schemas.microsoft.com/office/drawing/2014/main" id="{6DD478CD-A891-80EE-AC61-AA4FB7087D28}"/>
              </a:ext>
            </a:extLst>
          </p:cNvPr>
          <p:cNvSpPr/>
          <p:nvPr/>
        </p:nvSpPr>
        <p:spPr>
          <a:xfrm>
            <a:off x="4884103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CF8A04-9317-201F-8247-9DC10D88B5FE}"/>
              </a:ext>
            </a:extLst>
          </p:cNvPr>
          <p:cNvSpPr txBox="1">
            <a:spLocks noChangeAspect="1"/>
          </p:cNvSpPr>
          <p:nvPr/>
        </p:nvSpPr>
        <p:spPr>
          <a:xfrm>
            <a:off x="425757" y="1337417"/>
            <a:ext cx="1134048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“古者禹汤本义务信而天下治，桀纣弃义背信而天下乱。”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荀子《荀子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强国》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对此理解正确的是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．诚信是一种道德规范和品质，是中华民族的传统美德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．人以诚信立身，诚信是我们做人做事的基本准则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．诚信是企业的无形资产，能为企业塑造良好的形象和信誉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．国无信则衰，诚信能促进社会文明、国家兴旺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865d">
            <a:extLst>
              <a:ext uri="{FF2B5EF4-FFF2-40B4-BE49-F238E27FC236}">
                <a16:creationId xmlns:a16="http://schemas.microsoft.com/office/drawing/2014/main" id="{330CA38A-C6F8-9093-24C8-9CEF37BA419D}"/>
              </a:ext>
            </a:extLst>
          </p:cNvPr>
          <p:cNvSpPr/>
          <p:nvPr/>
        </p:nvSpPr>
        <p:spPr>
          <a:xfrm>
            <a:off x="550535" y="270190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3532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0DF8352-C57E-C5E5-7F0E-8AF274631B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06021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．诚信是企业的无形资产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．诚信能提高国家的声誉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．人以诚信立身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．诚信是中华民族的传统美德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F43B17-5CD3-F2D4-BD61-8935845749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71823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．诚实守信，就是言行一致、表里如一、信守承诺。对如图漫画寓意理解正确的是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86df">
            <a:extLst>
              <a:ext uri="{FF2B5EF4-FFF2-40B4-BE49-F238E27FC236}">
                <a16:creationId xmlns:a16="http://schemas.microsoft.com/office/drawing/2014/main" id="{EACB45C3-DEA7-B05C-0F71-3CC81EDD5EB0}"/>
              </a:ext>
            </a:extLst>
          </p:cNvPr>
          <p:cNvSpPr/>
          <p:nvPr/>
        </p:nvSpPr>
        <p:spPr>
          <a:xfrm>
            <a:off x="5292090" y="2102327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44.jpeg">
            <a:extLst>
              <a:ext uri="{FF2B5EF4-FFF2-40B4-BE49-F238E27FC236}">
                <a16:creationId xmlns:a16="http://schemas.microsoft.com/office/drawing/2014/main" id="{B7AB1EE1-86FD-B5F9-C2B7-9F5BF2B3D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4725" y="2684875"/>
            <a:ext cx="4580307" cy="29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7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B3F626-7508-4DD1-8AFA-0C6ADAEC51E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东结识了一位名为“美好未来”的网友，两人经常在网上交流自己的学习体会和心得。“美好未来”建议小东参加一个游学营，需要小东提供身份证号、家庭住址、父母信息以及其他个人重要信息。以下做法不合适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．做诚信的人，把所有真实信息告诉对方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．运用诚信智慧，要增强自我保护的意识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．树立诚信意识，但也要能正确使用网络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．增强明辨是非的能力，巧妙地拒绝对方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6634">
            <a:extLst>
              <a:ext uri="{FF2B5EF4-FFF2-40B4-BE49-F238E27FC236}">
                <a16:creationId xmlns:a16="http://schemas.microsoft.com/office/drawing/2014/main" id="{BFBA94C5-68F3-A1AB-1F73-F9FA205FF716}"/>
              </a:ext>
            </a:extLst>
          </p:cNvPr>
          <p:cNvSpPr/>
          <p:nvPr/>
        </p:nvSpPr>
        <p:spPr>
          <a:xfrm>
            <a:off x="9371965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0670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1B89F0-1DE3-C2C6-C231-4FEF3BCBF1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．《中华人民共和国民法典》第七条规定：民事主体从事民事活动，应当遵循诚信原则，秉持诚实，恪守承诺。下列行为符合这一原则的是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．赵某经营的食品店向消费者售卖过期食品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．李某违反合同约定，不按期支付货物尾款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．某网店兑现承诺，及时为顾客办理退货退款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．王某伙同他人实施网络诈骗，牟取非法收益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983">
            <a:extLst>
              <a:ext uri="{FF2B5EF4-FFF2-40B4-BE49-F238E27FC236}">
                <a16:creationId xmlns:a16="http://schemas.microsoft.com/office/drawing/2014/main" id="{BD40E9FC-A761-2FFD-6676-28DE359EE742}"/>
              </a:ext>
            </a:extLst>
          </p:cNvPr>
          <p:cNvSpPr/>
          <p:nvPr/>
        </p:nvSpPr>
        <p:spPr>
          <a:xfrm>
            <a:off x="488410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6101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1B44B0-5E83-C659-F905-2411F07179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．近年来，直播带货的迅速发展带火了经济，也带来了“带祸”的尴尬。当前，主播卖货杀价层层设套；虚假宣传自导自演；为营造高人气氛围，雇用刷手进直播间消费打赏，以诱导消费者打赏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无论线上消费还是线下交易，诚信的“红线”不容跨越。呵护好互联网经济需要商家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．勇于担当，完善促进互联网经济健康发展的法律法规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．诚实守信，合法经营并切实维护好消费者的合法权益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．积极作为，加大产品和服务宣传，实现利润的最大化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．擦亮眼睛，精选好评较多的店铺直接放心购买商品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d85c">
            <a:extLst>
              <a:ext uri="{FF2B5EF4-FFF2-40B4-BE49-F238E27FC236}">
                <a16:creationId xmlns:a16="http://schemas.microsoft.com/office/drawing/2014/main" id="{E3E5B589-18BA-9711-08CC-FD66A43B5764}"/>
              </a:ext>
            </a:extLst>
          </p:cNvPr>
          <p:cNvSpPr/>
          <p:nvPr/>
        </p:nvSpPr>
        <p:spPr>
          <a:xfrm>
            <a:off x="9371965" y="3354817"/>
            <a:ext cx="13891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5761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FC57CA3-4C02-0B14-D664-545A1977D3D6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3300569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公民要恪守诚信要求，尊重他人隐私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社会生活是复杂的，要善于运用诚信智慧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公民珍惜个人诚信记录，诚信意识不断增强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社会信用体系受到重视，全社会信用水平不断提高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D20CC4-9FCC-C1F1-2F88-82163D4F3112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746340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数学］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阅读下图，下列解读正确的是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0cb4">
            <a:extLst>
              <a:ext uri="{FF2B5EF4-FFF2-40B4-BE49-F238E27FC236}">
                <a16:creationId xmlns:a16="http://schemas.microsoft.com/office/drawing/2014/main" id="{E2A655F0-0B3D-A54A-F5C1-E03E94F05A73}"/>
              </a:ext>
            </a:extLst>
          </p:cNvPr>
          <p:cNvSpPr/>
          <p:nvPr/>
        </p:nvSpPr>
        <p:spPr>
          <a:xfrm>
            <a:off x="9566255" y="842860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45.jpeg">
            <a:extLst>
              <a:ext uri="{FF2B5EF4-FFF2-40B4-BE49-F238E27FC236}">
                <a16:creationId xmlns:a16="http://schemas.microsoft.com/office/drawing/2014/main" id="{8837D1FD-73E7-C57C-ACBD-321CE9E96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66" y="1419217"/>
            <a:ext cx="4219044" cy="197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7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75</TotalTime>
  <Words>2152</Words>
  <Application>Microsoft Office PowerPoint</Application>
  <PresentationFormat>宽屏</PresentationFormat>
  <Paragraphs>82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NEU-BZ</vt:lpstr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8</cp:revision>
  <dcterms:created xsi:type="dcterms:W3CDTF">2025-08-29T23:53:35Z</dcterms:created>
  <dcterms:modified xsi:type="dcterms:W3CDTF">2025-09-02T04:30:22Z</dcterms:modified>
</cp:coreProperties>
</file>