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5" r:id="rId6"/>
    <p:sldId id="876" r:id="rId7"/>
    <p:sldId id="877" r:id="rId8"/>
    <p:sldId id="878" r:id="rId9"/>
    <p:sldId id="879" r:id="rId10"/>
    <p:sldId id="880" r:id="rId11"/>
    <p:sldId id="881" r:id="rId12"/>
    <p:sldId id="882" r:id="rId13"/>
    <p:sldId id="883" r:id="rId14"/>
    <p:sldId id="884" r:id="rId15"/>
    <p:sldId id="885" r:id="rId16"/>
    <p:sldId id="886" r:id="rId17"/>
    <p:sldId id="873"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5" autoAdjust="0"/>
    <p:restoredTop sz="94660"/>
  </p:normalViewPr>
  <p:slideViewPr>
    <p:cSldViewPr snapToGrid="0" showGuides="1">
      <p:cViewPr varScale="1">
        <p:scale>
          <a:sx n="82" d="100"/>
          <a:sy n="82" d="100"/>
        </p:scale>
        <p:origin x="120" y="84"/>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课外提升训练</a:t>
            </a: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A24D249-5D20-91BC-2052-028BEBF204E7}"/>
              </a:ext>
            </a:extLst>
          </p:cNvPr>
          <p:cNvGrpSpPr/>
          <p:nvPr/>
        </p:nvGrpSpPr>
        <p:grpSpPr>
          <a:xfrm>
            <a:off x="223788" y="821515"/>
            <a:ext cx="11744425" cy="5332963"/>
            <a:chOff x="223788" y="821515"/>
            <a:chExt cx="11744425" cy="5332963"/>
          </a:xfrm>
        </p:grpSpPr>
        <p:grpSp>
          <p:nvGrpSpPr>
            <p:cNvPr id="3" name="组合 2">
              <a:extLst>
                <a:ext uri="{FF2B5EF4-FFF2-40B4-BE49-F238E27FC236}">
                  <a16:creationId xmlns:a16="http://schemas.microsoft.com/office/drawing/2014/main" id="{C3596A30-3B68-1884-36C1-687B7FDA4B17}"/>
                </a:ext>
              </a:extLst>
            </p:cNvPr>
            <p:cNvGrpSpPr/>
            <p:nvPr/>
          </p:nvGrpSpPr>
          <p:grpSpPr>
            <a:xfrm>
              <a:off x="223788" y="821515"/>
              <a:ext cx="11744425" cy="5332963"/>
              <a:chOff x="223788" y="821515"/>
              <a:chExt cx="11744425" cy="5332963"/>
            </a:xfrm>
          </p:grpSpPr>
          <p:grpSp>
            <p:nvGrpSpPr>
              <p:cNvPr id="17" name="组合 16">
                <a:extLst>
                  <a:ext uri="{FF2B5EF4-FFF2-40B4-BE49-F238E27FC236}">
                    <a16:creationId xmlns:a16="http://schemas.microsoft.com/office/drawing/2014/main" id="{C3305333-B7BC-8098-4E0A-AE9CEE8950C5}"/>
                  </a:ext>
                </a:extLst>
              </p:cNvPr>
              <p:cNvGrpSpPr/>
              <p:nvPr/>
            </p:nvGrpSpPr>
            <p:grpSpPr>
              <a:xfrm>
                <a:off x="223788" y="821515"/>
                <a:ext cx="11744425" cy="5332963"/>
                <a:chOff x="223788" y="561261"/>
                <a:chExt cx="11744425" cy="5332963"/>
              </a:xfrm>
            </p:grpSpPr>
            <p:sp>
              <p:nvSpPr>
                <p:cNvPr id="25" name="矩形 24">
                  <a:extLst>
                    <a:ext uri="{FF2B5EF4-FFF2-40B4-BE49-F238E27FC236}">
                      <a16:creationId xmlns:a16="http://schemas.microsoft.com/office/drawing/2014/main" id="{C6D72928-2564-AC34-C8A5-E6F6E001632E}"/>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Freeform 6">
                  <a:extLst>
                    <a:ext uri="{FF2B5EF4-FFF2-40B4-BE49-F238E27FC236}">
                      <a16:creationId xmlns:a16="http://schemas.microsoft.com/office/drawing/2014/main" id="{6282B25F-C43F-7344-259E-7613BCE184D7}"/>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18" name="图片 17">
                <a:extLst>
                  <a:ext uri="{FF2B5EF4-FFF2-40B4-BE49-F238E27FC236}">
                    <a16:creationId xmlns:a16="http://schemas.microsoft.com/office/drawing/2014/main" id="{E4F9485F-51E3-32F3-0FAD-8A66BA8F4A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19" name="组合 18">
                <a:extLst>
                  <a:ext uri="{FF2B5EF4-FFF2-40B4-BE49-F238E27FC236}">
                    <a16:creationId xmlns:a16="http://schemas.microsoft.com/office/drawing/2014/main" id="{84CBA5A1-4E59-94BE-C580-F6C236A26272}"/>
                  </a:ext>
                </a:extLst>
              </p:cNvPr>
              <p:cNvGrpSpPr/>
              <p:nvPr/>
            </p:nvGrpSpPr>
            <p:grpSpPr>
              <a:xfrm>
                <a:off x="9151034" y="4639752"/>
                <a:ext cx="2704218" cy="1339283"/>
                <a:chOff x="9051182" y="4714359"/>
                <a:chExt cx="2704218" cy="1339283"/>
              </a:xfrm>
            </p:grpSpPr>
            <p:grpSp>
              <p:nvGrpSpPr>
                <p:cNvPr id="20" name="组合 19">
                  <a:extLst>
                    <a:ext uri="{FF2B5EF4-FFF2-40B4-BE49-F238E27FC236}">
                      <a16:creationId xmlns:a16="http://schemas.microsoft.com/office/drawing/2014/main" id="{D36F44E6-1488-263C-F2F7-E31264AC29CC}"/>
                    </a:ext>
                  </a:extLst>
                </p:cNvPr>
                <p:cNvGrpSpPr/>
                <p:nvPr/>
              </p:nvGrpSpPr>
              <p:grpSpPr>
                <a:xfrm>
                  <a:off x="9051182" y="4714359"/>
                  <a:ext cx="2704218" cy="1339283"/>
                  <a:chOff x="8965838" y="4823543"/>
                  <a:chExt cx="2704218" cy="1339283"/>
                </a:xfrm>
              </p:grpSpPr>
              <p:sp>
                <p:nvSpPr>
                  <p:cNvPr id="22" name="矩形: 圆角 21">
                    <a:extLst>
                      <a:ext uri="{FF2B5EF4-FFF2-40B4-BE49-F238E27FC236}">
                        <a16:creationId xmlns:a16="http://schemas.microsoft.com/office/drawing/2014/main" id="{301D4674-5E08-5CEF-6A49-34D932B57894}"/>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23" name="文本框 22">
                    <a:extLst>
                      <a:ext uri="{FF2B5EF4-FFF2-40B4-BE49-F238E27FC236}">
                        <a16:creationId xmlns:a16="http://schemas.microsoft.com/office/drawing/2014/main" id="{99D251E4-C802-36DB-61CF-71D101B9561F}"/>
                      </a:ext>
                    </a:extLst>
                  </p:cNvPr>
                  <p:cNvSpPr txBox="1"/>
                  <p:nvPr/>
                </p:nvSpPr>
                <p:spPr>
                  <a:xfrm>
                    <a:off x="9230509" y="5036925"/>
                    <a:ext cx="2236510" cy="584775"/>
                  </a:xfrm>
                  <a:prstGeom prst="rect">
                    <a:avLst/>
                  </a:prstGeom>
                  <a:noFill/>
                </p:spPr>
                <p:txBody>
                  <a:bodyPr wrap="none" rtlCol="0">
                    <a:spAutoFit/>
                  </a:bodyPr>
                  <a:lstStyle/>
                  <a:p>
                    <a:pPr algn="l"/>
                    <a:r>
                      <a:rPr lang="zh-CN" altLang="en-US" sz="3200" b="1" dirty="0">
                        <a:ea typeface="微软雅黑" panose="020B0503020204020204" pitchFamily="34" charset="-122"/>
                        <a:sym typeface="Times New Roman" panose="02020603050405020304" pitchFamily="18" charset="0"/>
                      </a:rPr>
                      <a:t>道德与法治</a:t>
                    </a:r>
                  </a:p>
                </p:txBody>
              </p:sp>
              <p:sp>
                <p:nvSpPr>
                  <p:cNvPr id="24" name="文本框 23">
                    <a:extLst>
                      <a:ext uri="{FF2B5EF4-FFF2-40B4-BE49-F238E27FC236}">
                        <a16:creationId xmlns:a16="http://schemas.microsoft.com/office/drawing/2014/main" id="{E30A6D2E-16A3-4F16-C35E-D54E79636D4E}"/>
                      </a:ext>
                    </a:extLst>
                  </p:cNvPr>
                  <p:cNvSpPr txBox="1"/>
                  <p:nvPr/>
                </p:nvSpPr>
                <p:spPr>
                  <a:xfrm>
                    <a:off x="9080133" y="5595467"/>
                    <a:ext cx="2475627" cy="400110"/>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a:t>
                    </a:r>
                  </a:p>
                </p:txBody>
              </p:sp>
            </p:grpSp>
            <p:cxnSp>
              <p:nvCxnSpPr>
                <p:cNvPr id="21" name="直接连接符 20">
                  <a:extLst>
                    <a:ext uri="{FF2B5EF4-FFF2-40B4-BE49-F238E27FC236}">
                      <a16:creationId xmlns:a16="http://schemas.microsoft.com/office/drawing/2014/main" id="{659DA7CE-0AEE-BFFE-97EE-FBAC238DF54F}"/>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6" name="图片 15">
              <a:extLst>
                <a:ext uri="{FF2B5EF4-FFF2-40B4-BE49-F238E27FC236}">
                  <a16:creationId xmlns:a16="http://schemas.microsoft.com/office/drawing/2014/main" id="{DA9D3E51-302D-E568-08F1-6E7CC941A6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grpSp>
    </p:spTree>
    <p:extLst>
      <p:ext uri="{BB962C8B-B14F-4D97-AF65-F5344CB8AC3E}">
        <p14:creationId xmlns:p14="http://schemas.microsoft.com/office/powerpoint/2010/main" val="1896266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3E14DF7-2CAA-E607-030B-1DEB623D12A0}"/>
              </a:ext>
            </a:extLst>
          </p:cNvPr>
          <p:cNvSpPr txBox="1">
            <a:spLocks noChangeAspect="1"/>
          </p:cNvSpPr>
          <p:nvPr/>
        </p:nvSpPr>
        <p:spPr>
          <a:xfrm>
            <a:off x="679450" y="815228"/>
            <a:ext cx="10833100" cy="5794279"/>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．自由、平等、公正、法治是社会主义核心价值观社会层面的价值取向。下列观点符合上述价值取向的是</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在生活中，我可以放弃某些权利，同时也可以放弃某些义务，这是我的自由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老弱病残孕在乘坐公共交通工具时，应获得优先权和特殊关照，这是平等的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在银行、车站、餐厅等公共场所，按“先来后到”的顺序排队，这是公平的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对生产、销售假冒伪劣产品的厂家和商家给予应有的处罚，这是合乎正义的</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①②④</a:t>
            </a:r>
            <a:r>
              <a:rPr lang="en-US" altLang="zh-CN" sz="3200" dirty="0">
                <a:latin typeface="Calibri" panose="020F0502020204030204" pitchFamily="34"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①③④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②③④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17e19">
            <a:extLst>
              <a:ext uri="{FF2B5EF4-FFF2-40B4-BE49-F238E27FC236}">
                <a16:creationId xmlns:a16="http://schemas.microsoft.com/office/drawing/2014/main" id="{26616C25-A17F-FB91-9CC6-4EA09745A452}"/>
              </a:ext>
            </a:extLst>
          </p:cNvPr>
          <p:cNvSpPr/>
          <p:nvPr/>
        </p:nvSpPr>
        <p:spPr>
          <a:xfrm>
            <a:off x="9371965" y="1545732"/>
            <a:ext cx="141135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D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2960551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6EC685DA-9418-BA04-AA60-62B7E2EAC70B}"/>
              </a:ext>
            </a:extLst>
          </p:cNvPr>
          <p:cNvSpPr txBox="1">
            <a:spLocks noChangeAspect="1"/>
          </p:cNvSpPr>
          <p:nvPr/>
        </p:nvSpPr>
        <p:spPr>
          <a:xfrm>
            <a:off x="679450" y="2538547"/>
            <a:ext cx="10833100" cy="3233578"/>
          </a:xfrm>
          <a:prstGeom prst="rect">
            <a:avLst/>
          </a:prstGeom>
          <a:noFill/>
        </p:spPr>
        <p:txBody>
          <a:bodyPr wrap="square">
            <a:spAutoFit/>
          </a:bodyPr>
          <a:lstStyle/>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在生活中追求公平、捍卫公平　</a:t>
            </a:r>
            <a:endPar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站在自己的立场上多得好处　</a:t>
            </a:r>
            <a:endPar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维护公平，需要充分发挥规则的保障作用　</a:t>
            </a:r>
            <a:endPar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平均分配社会资源</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文本框 2">
            <a:extLst>
              <a:ext uri="{FF2B5EF4-FFF2-40B4-BE49-F238E27FC236}">
                <a16:creationId xmlns:a16="http://schemas.microsoft.com/office/drawing/2014/main" id="{6046C2EC-5BC0-92F7-FA01-03463372DF7E}"/>
              </a:ext>
            </a:extLst>
          </p:cNvPr>
          <p:cNvSpPr txBox="1">
            <a:spLocks noChangeAspect="1"/>
          </p:cNvSpPr>
          <p:nvPr/>
        </p:nvSpPr>
        <p:spPr>
          <a:xfrm>
            <a:off x="679450" y="1365772"/>
            <a:ext cx="10833100" cy="672877"/>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．下面漫画启示我们需要</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41dc2">
            <a:extLst>
              <a:ext uri="{FF2B5EF4-FFF2-40B4-BE49-F238E27FC236}">
                <a16:creationId xmlns:a16="http://schemas.microsoft.com/office/drawing/2014/main" id="{0452DEF1-8FF5-90A6-F541-A18171E4CB54}"/>
              </a:ext>
            </a:extLst>
          </p:cNvPr>
          <p:cNvSpPr/>
          <p:nvPr/>
        </p:nvSpPr>
        <p:spPr>
          <a:xfrm>
            <a:off x="5495290" y="1462292"/>
            <a:ext cx="1411351" cy="477191"/>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C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pic>
        <p:nvPicPr>
          <p:cNvPr id="6" name="image80.jpeg">
            <a:extLst>
              <a:ext uri="{FF2B5EF4-FFF2-40B4-BE49-F238E27FC236}">
                <a16:creationId xmlns:a16="http://schemas.microsoft.com/office/drawing/2014/main" id="{385616AC-4D6D-995B-AFE0-E63D330F083B}"/>
              </a:ext>
            </a:extLst>
          </p:cNvPr>
          <p:cNvPicPr>
            <a:picLocks noChangeAspect="1"/>
          </p:cNvPicPr>
          <p:nvPr/>
        </p:nvPicPr>
        <p:blipFill>
          <a:blip r:embed="rId2"/>
          <a:stretch>
            <a:fillRect/>
          </a:stretch>
        </p:blipFill>
        <p:spPr>
          <a:xfrm>
            <a:off x="7010564" y="1845373"/>
            <a:ext cx="3495961" cy="1777253"/>
          </a:xfrm>
          <a:prstGeom prst="rect">
            <a:avLst/>
          </a:prstGeom>
        </p:spPr>
      </p:pic>
    </p:spTree>
    <p:extLst>
      <p:ext uri="{BB962C8B-B14F-4D97-AF65-F5344CB8AC3E}">
        <p14:creationId xmlns:p14="http://schemas.microsoft.com/office/powerpoint/2010/main" val="131571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E135FED-6652-892B-7F5D-D38CE6E71C18}"/>
              </a:ext>
            </a:extLst>
          </p:cNvPr>
          <p:cNvSpPr txBox="1">
            <a:spLocks noChangeAspect="1"/>
          </p:cNvSpPr>
          <p:nvPr/>
        </p:nvSpPr>
        <p:spPr>
          <a:xfrm>
            <a:off x="472972" y="1017329"/>
            <a:ext cx="11512550" cy="5154103"/>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．河北省邯郸市初一学生王某某被杀害引发社会极大关注，涉案的</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名未成年犯罪嫌疑人被全部抓获。河北省人民检察院宣布：</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人作案时已满十二周岁不满十四周岁，故意杀人致被害人王某某死亡，情节恶劣，应当追究刑事责任。这表明</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正义是社会文明的尺度，表达人们对美好社会的期待和追求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未成年人在司法中并不受特殊保护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司法工作必须顺从民意，满足群众的期待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守护正义需要维护司法公正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1154b">
            <a:extLst>
              <a:ext uri="{FF2B5EF4-FFF2-40B4-BE49-F238E27FC236}">
                <a16:creationId xmlns:a16="http://schemas.microsoft.com/office/drawing/2014/main" id="{B0F904DB-FC0F-F1E4-1663-2184EA5B9A48}"/>
              </a:ext>
            </a:extLst>
          </p:cNvPr>
          <p:cNvSpPr/>
          <p:nvPr/>
        </p:nvSpPr>
        <p:spPr>
          <a:xfrm>
            <a:off x="9981462" y="3015801"/>
            <a:ext cx="1389126"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B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399058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E6FD2C4-DBD6-BE42-0185-B355E4BCBD83}"/>
              </a:ext>
            </a:extLst>
          </p:cNvPr>
          <p:cNvSpPr txBox="1">
            <a:spLocks noChangeAspect="1"/>
          </p:cNvSpPr>
          <p:nvPr/>
        </p:nvSpPr>
        <p:spPr>
          <a:xfrm>
            <a:off x="679450" y="1075415"/>
            <a:ext cx="10833100" cy="2594300"/>
          </a:xfrm>
          <a:prstGeom prst="rect">
            <a:avLst/>
          </a:prstGeom>
          <a:noFill/>
        </p:spPr>
        <p:txBody>
          <a:bodyPr wrap="square">
            <a:spAutoFit/>
          </a:bodyPr>
          <a:lstStyle/>
          <a:p>
            <a:pPr>
              <a:lnSpc>
                <a:spcPct val="130000"/>
              </a:lnSpc>
              <a:buNone/>
            </a:pPr>
            <a:r>
              <a:rPr lang="zh-CN" altLang="zh-CN" sz="3200" b="1" dirty="0">
                <a:effectLst/>
                <a:latin typeface="Arial" panose="020B0604020202020204" pitchFamily="34" charset="0"/>
                <a:ea typeface="黑体" panose="02010609060101010101" pitchFamily="49" charset="-122"/>
                <a:cs typeface="Times New Roman" panose="02020603050405020304" pitchFamily="18" charset="0"/>
              </a:rPr>
              <a:t>【坚守公平</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Arial" panose="020B0604020202020204" pitchFamily="34" charset="0"/>
                <a:ea typeface="黑体" panose="02010609060101010101" pitchFamily="49" charset="-122"/>
                <a:cs typeface="Times New Roman" panose="02020603050405020304" pitchFamily="18" charset="0"/>
              </a:rPr>
              <a:t>守护正义】</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．阅读材料，完成下列要求。</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Arial" panose="020B0604020202020204" pitchFamily="34" charset="0"/>
                <a:ea typeface="黑体" panose="02010609060101010101" pitchFamily="49" charset="-122"/>
                <a:cs typeface="Times New Roman" panose="02020603050405020304" pitchFamily="18" charset="0"/>
              </a:rPr>
              <a:t>材料一</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某校八年级</a:t>
            </a:r>
            <a:r>
              <a:rPr lang="en-US" altLang="zh-CN" sz="3200" b="1" dirty="0">
                <a:effectLst/>
                <a:latin typeface="Times New Roman" panose="02020603050405020304" pitchFamily="18" charset="0"/>
                <a:ea typeface="楷体" panose="02010609060101010101" pitchFamily="49" charset="-122"/>
              </a:rPr>
              <a:t>(</a:t>
            </a:r>
            <a:r>
              <a:rPr lang="en-US" altLang="zh-CN" sz="3200" b="1" dirty="0">
                <a:effectLst/>
                <a:latin typeface="Times New Roman" panose="02020603050405020304" pitchFamily="18" charset="0"/>
                <a:ea typeface="宋体" panose="02010600030101010101" pitchFamily="2" charset="-122"/>
              </a:rPr>
              <a:t>1</a:t>
            </a:r>
            <a:r>
              <a:rPr lang="en-US" altLang="zh-CN" sz="3200" b="1" dirty="0">
                <a:effectLst/>
                <a:latin typeface="Times New Roman" panose="02020603050405020304" pitchFamily="18" charset="0"/>
                <a:ea typeface="楷体" panose="02010609060101010101" pitchFamily="49" charset="-122"/>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班的同学针对</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公平与正义</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相关问题对全校学生进行了调查，结果公布如表。</a:t>
            </a:r>
            <a:endParaRPr lang="zh-CN" altLang="en-US" sz="3200" dirty="0"/>
          </a:p>
        </p:txBody>
      </p:sp>
      <p:graphicFrame>
        <p:nvGraphicFramePr>
          <p:cNvPr id="4" name="表格 3">
            <a:extLst>
              <a:ext uri="{FF2B5EF4-FFF2-40B4-BE49-F238E27FC236}">
                <a16:creationId xmlns:a16="http://schemas.microsoft.com/office/drawing/2014/main" id="{DC907F4F-EDF6-D043-B443-190D0E35605B}"/>
              </a:ext>
            </a:extLst>
          </p:cNvPr>
          <p:cNvGraphicFramePr>
            <a:graphicFrameLocks noGrp="1" noChangeAspect="1"/>
          </p:cNvGraphicFramePr>
          <p:nvPr>
            <p:extLst>
              <p:ext uri="{D42A27DB-BD31-4B8C-83A1-F6EECF244321}">
                <p14:modId xmlns:p14="http://schemas.microsoft.com/office/powerpoint/2010/main" val="291764300"/>
              </p:ext>
            </p:extLst>
          </p:nvPr>
        </p:nvGraphicFramePr>
        <p:xfrm>
          <a:off x="679450" y="3669715"/>
          <a:ext cx="10833100" cy="2067560"/>
        </p:xfrm>
        <a:graphic>
          <a:graphicData uri="http://schemas.openxmlformats.org/drawingml/2006/table">
            <a:tbl>
              <a:tblPr firstRow="1" firstCol="1" bandRow="1"/>
              <a:tblGrid>
                <a:gridCol w="9569238">
                  <a:extLst>
                    <a:ext uri="{9D8B030D-6E8A-4147-A177-3AD203B41FA5}">
                      <a16:colId xmlns:a16="http://schemas.microsoft.com/office/drawing/2014/main" val="3122900395"/>
                    </a:ext>
                  </a:extLst>
                </a:gridCol>
                <a:gridCol w="1263862">
                  <a:extLst>
                    <a:ext uri="{9D8B030D-6E8A-4147-A177-3AD203B41FA5}">
                      <a16:colId xmlns:a16="http://schemas.microsoft.com/office/drawing/2014/main" val="829570804"/>
                    </a:ext>
                  </a:extLst>
                </a:gridCol>
              </a:tblGrid>
              <a:tr h="205105">
                <a:tc>
                  <a:txBody>
                    <a:bodyPr/>
                    <a:lstStyle/>
                    <a:p>
                      <a:pPr>
                        <a:buNone/>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自己遇到不公平的待遇能够予以维护</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3200" b="1">
                          <a:effectLst/>
                          <a:latin typeface="Times New Roman" panose="02020603050405020304" pitchFamily="18" charset="0"/>
                          <a:ea typeface="宋体" panose="02010600030101010101" pitchFamily="2" charset="-122"/>
                          <a:cs typeface="Times New Roman" panose="02020603050405020304" pitchFamily="18" charset="0"/>
                        </a:rPr>
                        <a:t>90%</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1247234"/>
                  </a:ext>
                </a:extLst>
              </a:tr>
              <a:tr h="205105">
                <a:tc>
                  <a:txBody>
                    <a:bodyPr/>
                    <a:lstStyle/>
                    <a:p>
                      <a:pPr>
                        <a:buNone/>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能够同破坏社会公平的行为作斗争</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3200" b="1">
                          <a:effectLst/>
                          <a:latin typeface="Times New Roman" panose="02020603050405020304" pitchFamily="18" charset="0"/>
                          <a:ea typeface="宋体" panose="02010600030101010101" pitchFamily="2" charset="-122"/>
                          <a:cs typeface="Times New Roman" panose="02020603050405020304" pitchFamily="18" charset="0"/>
                        </a:rPr>
                        <a:t>15%</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64293539"/>
                  </a:ext>
                </a:extLst>
              </a:tr>
              <a:tr h="405130">
                <a:tc>
                  <a:txBody>
                    <a:bodyPr/>
                    <a:lstStyle/>
                    <a:p>
                      <a:pPr>
                        <a:buNone/>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对发生在自己身上的非正义行为能够奋起抗争</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3200" b="1">
                          <a:effectLst/>
                          <a:latin typeface="Times New Roman" panose="02020603050405020304" pitchFamily="18" charset="0"/>
                          <a:ea typeface="宋体" panose="02010600030101010101" pitchFamily="2" charset="-122"/>
                          <a:cs typeface="Times New Roman" panose="02020603050405020304" pitchFamily="18" charset="0"/>
                        </a:rPr>
                        <a:t>88%</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74548946"/>
                  </a:ext>
                </a:extLst>
              </a:tr>
              <a:tr h="205105">
                <a:tc>
                  <a:txBody>
                    <a:bodyPr/>
                    <a:lstStyle/>
                    <a:p>
                      <a:pPr>
                        <a:buNone/>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能够做到见义智为，匡扶正义</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10%</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13611961"/>
                  </a:ext>
                </a:extLst>
              </a:tr>
            </a:tbl>
          </a:graphicData>
        </a:graphic>
      </p:graphicFrame>
    </p:spTree>
    <p:extLst>
      <p:ext uri="{BB962C8B-B14F-4D97-AF65-F5344CB8AC3E}">
        <p14:creationId xmlns:p14="http://schemas.microsoft.com/office/powerpoint/2010/main" val="40583174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F3F0F82-8191-7363-D3CC-1512E6A01B12}"/>
              </a:ext>
            </a:extLst>
          </p:cNvPr>
          <p:cNvSpPr txBox="1">
            <a:spLocks noChangeAspect="1"/>
          </p:cNvSpPr>
          <p:nvPr/>
        </p:nvSpPr>
        <p:spPr>
          <a:xfrm>
            <a:off x="679450" y="1682623"/>
            <a:ext cx="10833100" cy="3873753"/>
          </a:xfrm>
          <a:prstGeom prst="rect">
            <a:avLst/>
          </a:prstGeom>
          <a:noFill/>
        </p:spPr>
        <p:txBody>
          <a:bodyPr wrap="square">
            <a:spAutoFit/>
          </a:bodyPr>
          <a:lstStyle/>
          <a:p>
            <a:pPr>
              <a:lnSpc>
                <a:spcPct val="130000"/>
              </a:lnSpc>
              <a:buNone/>
            </a:pPr>
            <a:r>
              <a:rPr lang="zh-CN" altLang="zh-CN" sz="3200" b="1" dirty="0">
                <a:effectLst/>
                <a:latin typeface="Arial" panose="020B0604020202020204" pitchFamily="34" charset="0"/>
                <a:ea typeface="黑体" panose="02010609060101010101" pitchFamily="49" charset="-122"/>
                <a:cs typeface="Times New Roman" panose="02020603050405020304" pitchFamily="18" charset="0"/>
              </a:rPr>
              <a:t>材料二</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社会主义核心价值观，在社会层面提出的第三个价值取向，是公正。公正，就是公平与正义。习近平总书记强调，要</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把促进社会公平正义作为核心价值追求</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，追求和实现社会公平、正义，是当今中国社会各阶层的最大公约数之一，也是集结最广泛的社会力量进行全面深化改革、突破改革瓶颈的关键因素。</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08692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6563D41-28E1-8DB5-DFDE-36594B4DD920}"/>
              </a:ext>
            </a:extLst>
          </p:cNvPr>
          <p:cNvSpPr txBox="1">
            <a:spLocks noChangeAspect="1"/>
          </p:cNvSpPr>
          <p:nvPr/>
        </p:nvSpPr>
        <p:spPr>
          <a:xfrm>
            <a:off x="447880" y="819247"/>
            <a:ext cx="10833100" cy="1313052"/>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材料一说明了什么问题？这些问题会对社会产生哪些不利的影响？</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E2589C3E-79C3-26EA-34B4-60367FCA502B}"/>
              </a:ext>
            </a:extLst>
          </p:cNvPr>
          <p:cNvSpPr txBox="1">
            <a:spLocks noChangeAspect="1"/>
          </p:cNvSpPr>
          <p:nvPr/>
        </p:nvSpPr>
        <p:spPr>
          <a:xfrm>
            <a:off x="447880" y="2132299"/>
            <a:ext cx="11296240" cy="2593402"/>
          </a:xfrm>
          <a:prstGeom prst="rect">
            <a:avLst/>
          </a:prstGeom>
          <a:noFill/>
        </p:spPr>
        <p:txBody>
          <a:bodyPr wrap="square">
            <a:spAutoFit/>
          </a:bodyPr>
          <a:lstStyle/>
          <a:p>
            <a:pPr>
              <a:lnSpc>
                <a:spcPct val="130000"/>
              </a:lnSpc>
              <a:buNone/>
            </a:pP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问题：上述图表说明同学们能够同发生在自己身上的不公平和非正义现象作斗争，但是缺乏维护社会公平与正义的责任感。</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影响：若人们不能维护公平与正义，就损害别人的权利，进而危害整个社会，形成不良的社会风气，不利于和谐社会的建设。</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26317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4659F5A-16CD-7E22-48BD-6653A97C94AD}"/>
              </a:ext>
            </a:extLst>
          </p:cNvPr>
          <p:cNvSpPr txBox="1">
            <a:spLocks noChangeAspect="1"/>
          </p:cNvSpPr>
          <p:nvPr/>
        </p:nvSpPr>
        <p:spPr>
          <a:xfrm>
            <a:off x="444989" y="818681"/>
            <a:ext cx="10833100" cy="672877"/>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为什么要把促进社会公平正义作为核心价值追求？</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5D7B948B-DABA-54FE-B97C-AFC7A0F324B7}"/>
              </a:ext>
            </a:extLst>
          </p:cNvPr>
          <p:cNvSpPr txBox="1">
            <a:spLocks noChangeAspect="1"/>
          </p:cNvSpPr>
          <p:nvPr/>
        </p:nvSpPr>
        <p:spPr>
          <a:xfrm>
            <a:off x="444989" y="1491558"/>
            <a:ext cx="10833100" cy="2593402"/>
          </a:xfrm>
          <a:prstGeom prst="rect">
            <a:avLst/>
          </a:prstGeom>
          <a:noFill/>
        </p:spPr>
        <p:txBody>
          <a:bodyPr wrap="square">
            <a:spAutoFit/>
          </a:bodyPr>
          <a:lstStyle/>
          <a:p>
            <a:pPr>
              <a:lnSpc>
                <a:spcPct val="130000"/>
              </a:lnSpc>
              <a:buNone/>
            </a:pPr>
            <a:r>
              <a:rPr lang="zh-CN" altLang="zh-CN" sz="32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公平是个人生存和发展的重要保障。公平能保证个人的合法权益，使个人获得实实在在的发展机会和成长条件。</a:t>
            </a:r>
            <a:endParaRPr lang="en-US"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endParaRPr>
          </a:p>
          <a:p>
            <a:pPr>
              <a:lnSpc>
                <a:spcPct val="130000"/>
              </a:lnSpc>
              <a:buNone/>
            </a:pPr>
            <a:r>
              <a:rPr lang="zh-CN" altLang="zh-CN" sz="32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公平是社会稳定和进步的重要基础。公平有利于协调社会各方面的利益关系，有利于营造良好的竞争环境。</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80187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662460"/>
            <a:ext cx="11647357" cy="615553"/>
          </a:xfrm>
          <a:prstGeom prst="rect">
            <a:avLst/>
          </a:prstGeom>
          <a:noFill/>
        </p:spPr>
        <p:txBody>
          <a:bodyPr vert="horz" wrap="square">
            <a:spAutoFit/>
          </a:bodyPr>
          <a:lstStyle/>
          <a:p>
            <a:pPr algn="ctr" fontAlgn="auto">
              <a:spcBef>
                <a:spcPts val="0"/>
              </a:spcBef>
              <a:spcAft>
                <a:spcPts val="0"/>
              </a:spcAft>
              <a:defRPr/>
            </a:pP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课外提升训练</a:t>
            </a:r>
          </a:p>
        </p:txBody>
      </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2" y="1792861"/>
            <a:ext cx="11647357" cy="800219"/>
          </a:xfrm>
          <a:prstGeom prst="rect">
            <a:avLst/>
          </a:prstGeom>
          <a:noFill/>
        </p:spPr>
        <p:txBody>
          <a:bodyPr vert="horz" wrap="square">
            <a:spAutoFit/>
          </a:bodyPr>
          <a:lstStyle/>
          <a:p>
            <a:pPr algn="ctr" fontAlgn="auto">
              <a:spcBef>
                <a:spcPts val="0"/>
              </a:spcBef>
              <a:spcAft>
                <a:spcPts val="0"/>
              </a:spcAft>
              <a:defRPr/>
            </a:pP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第八课　维护公平正义</a:t>
            </a:r>
          </a:p>
        </p:txBody>
      </p:sp>
    </p:spTree>
    <p:extLst>
      <p:ext uri="{BB962C8B-B14F-4D97-AF65-F5344CB8AC3E}">
        <p14:creationId xmlns:p14="http://schemas.microsoft.com/office/powerpoint/2010/main" val="3529202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E676AF0-20F4-54BB-1B65-C014EA3FAD5B}"/>
              </a:ext>
            </a:extLst>
          </p:cNvPr>
          <p:cNvSpPr txBox="1">
            <a:spLocks noChangeAspect="1"/>
          </p:cNvSpPr>
          <p:nvPr/>
        </p:nvSpPr>
        <p:spPr>
          <a:xfrm>
            <a:off x="679450" y="1682623"/>
            <a:ext cx="10833100" cy="3873753"/>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．“公平者，即国之基址也。”公平有利于社会和谐稳定，长治久安。下列与公平不相符合的是</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．现役军人可以免费乘坐公共交通工具</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．少数民族考生享受中高考加分政策</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．城乡居民社会养老保险一体化</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．企业以学历原因拒绝招用非</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985</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、非</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211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院校毕业生</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c5cd5">
            <a:extLst>
              <a:ext uri="{FF2B5EF4-FFF2-40B4-BE49-F238E27FC236}">
                <a16:creationId xmlns:a16="http://schemas.microsoft.com/office/drawing/2014/main" id="{EA02E371-6403-A65E-9130-A65A6D5610A4}"/>
              </a:ext>
            </a:extLst>
          </p:cNvPr>
          <p:cNvSpPr/>
          <p:nvPr/>
        </p:nvSpPr>
        <p:spPr>
          <a:xfrm>
            <a:off x="7332028" y="2413127"/>
            <a:ext cx="1411351"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D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3540DA2-4383-5603-9395-DA150C6A066E}"/>
              </a:ext>
            </a:extLst>
          </p:cNvPr>
          <p:cNvSpPr txBox="1">
            <a:spLocks noChangeAspect="1"/>
          </p:cNvSpPr>
          <p:nvPr/>
        </p:nvSpPr>
        <p:spPr>
          <a:xfrm>
            <a:off x="679450" y="722361"/>
            <a:ext cx="10833100" cy="5794279"/>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．习近平总书记说：“生活在我们伟大祖国和伟大时代的中国人民，共同享有人生出彩的机会，共同享有梦想成真的机会，共同享有同祖国和时代一起成长与进步的机会。”从中我们可以感悟到</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每个人都可以取得成就，没有差别</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维护公平最重要的是促进机会公平</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公平是个人生存和发展的重要保障</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公平是社会稳定和进步的重要基础</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31a35">
            <a:extLst>
              <a:ext uri="{FF2B5EF4-FFF2-40B4-BE49-F238E27FC236}">
                <a16:creationId xmlns:a16="http://schemas.microsoft.com/office/drawing/2014/main" id="{F54E6923-69C6-7760-BABC-F23A9DB06A58}"/>
              </a:ext>
            </a:extLst>
          </p:cNvPr>
          <p:cNvSpPr/>
          <p:nvPr/>
        </p:nvSpPr>
        <p:spPr>
          <a:xfrm>
            <a:off x="4068128" y="2720833"/>
            <a:ext cx="1411351"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D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1151579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3C9575F-384A-B4D4-57A6-02FA243766BB}"/>
              </a:ext>
            </a:extLst>
          </p:cNvPr>
          <p:cNvSpPr txBox="1">
            <a:spLocks noChangeAspect="1"/>
          </p:cNvSpPr>
          <p:nvPr/>
        </p:nvSpPr>
        <p:spPr>
          <a:xfrm>
            <a:off x="679450" y="1362536"/>
            <a:ext cx="10833100" cy="4513928"/>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Arial" panose="020B0604020202020204" pitchFamily="34" charset="0"/>
                <a:ea typeface="微软雅黑" panose="020B0503020204020204" pitchFamily="34" charset="-122"/>
                <a:cs typeface="Times New Roman" panose="02020603050405020304" pitchFamily="18" charset="0"/>
              </a:rPr>
              <a:t>［跨学科</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Arial" panose="020B0604020202020204" pitchFamily="34" charset="0"/>
                <a:ea typeface="微软雅黑" panose="020B0503020204020204" pitchFamily="34" charset="-122"/>
                <a:cs typeface="Times New Roman" panose="02020603050405020304" pitchFamily="18" charset="0"/>
              </a:rPr>
              <a:t>语文］</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中国古代有很多表现优良品德的诗句，如欧阳修的“正直者不可屈曲”，杜甫的“达士如弦直，小人似钩曲”。这些诗句都形象地说明了</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．要正确对待不公平现象</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．要做一个有正义感的人</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．每个人都要遵守社会规则</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．每个人都要有合作和竞争意识</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ac038">
            <a:extLst>
              <a:ext uri="{FF2B5EF4-FFF2-40B4-BE49-F238E27FC236}">
                <a16:creationId xmlns:a16="http://schemas.microsoft.com/office/drawing/2014/main" id="{AC6A52DB-FBBD-52C8-0DBB-E00731CA888C}"/>
              </a:ext>
            </a:extLst>
          </p:cNvPr>
          <p:cNvSpPr/>
          <p:nvPr/>
        </p:nvSpPr>
        <p:spPr>
          <a:xfrm>
            <a:off x="7740015" y="2727024"/>
            <a:ext cx="1389125"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B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535446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4A57733-2699-DEF1-86FD-F6211274FE0B}"/>
              </a:ext>
            </a:extLst>
          </p:cNvPr>
          <p:cNvSpPr txBox="1">
            <a:spLocks noChangeAspect="1"/>
          </p:cNvSpPr>
          <p:nvPr/>
        </p:nvSpPr>
        <p:spPr>
          <a:xfrm>
            <a:off x="219279" y="851948"/>
            <a:ext cx="11753441" cy="5154103"/>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高考期间，常有不法分子在网上发布“助考”信息，宣称能为考生提供考试试题、答案。但在高考等国家教育考试中组织考生作弊，向考生提供试题、答案，出售、使用无线作弊器材等行为，都是严重违法犯罪行为！从公平与正义的角度看，考试作弊是</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一种不公平的竞争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小事一桩，无须大惊小怪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非正义的行为，损害了他人的利益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不利于学生形成正直诚信的人格</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①③④</a:t>
            </a:r>
            <a:r>
              <a:rPr lang="en-US" altLang="zh-CN" sz="3200" b="1" dirty="0">
                <a:effectLst/>
                <a:latin typeface="Cambria Math" panose="02040503050406030204" pitchFamily="18" charset="0"/>
                <a:ea typeface="宋体" panose="02010600030101010101" pitchFamily="2" charset="-122"/>
                <a:cs typeface="Cambria Math" panose="020405030504060302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②③④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80fc8">
            <a:extLst>
              <a:ext uri="{FF2B5EF4-FFF2-40B4-BE49-F238E27FC236}">
                <a16:creationId xmlns:a16="http://schemas.microsoft.com/office/drawing/2014/main" id="{D7ED55BC-A16C-65FA-9162-2885B6CB584A}"/>
              </a:ext>
            </a:extLst>
          </p:cNvPr>
          <p:cNvSpPr/>
          <p:nvPr/>
        </p:nvSpPr>
        <p:spPr>
          <a:xfrm>
            <a:off x="752044" y="3484404"/>
            <a:ext cx="1389126"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B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374751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52AAC72-C642-4644-04A2-72C7B910F2AD}"/>
              </a:ext>
            </a:extLst>
          </p:cNvPr>
          <p:cNvSpPr txBox="1">
            <a:spLocks noChangeAspect="1"/>
          </p:cNvSpPr>
          <p:nvPr/>
        </p:nvSpPr>
        <p:spPr>
          <a:xfrm>
            <a:off x="679449" y="722361"/>
            <a:ext cx="11089763" cy="5794279"/>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．目前，一些用人单位在公开招聘中，时有出现“量身定制”“因人设岗”的现象。此类现象受到公众的谴责是因为</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祈盼公平、维护正义是人们的共同心愿</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公平关系到每个人的切身利益</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人可以谋求绝对公平</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“量身定制”“因人设岗”违背公平竞争原则</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②③④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①③④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4e575">
            <a:extLst>
              <a:ext uri="{FF2B5EF4-FFF2-40B4-BE49-F238E27FC236}">
                <a16:creationId xmlns:a16="http://schemas.microsoft.com/office/drawing/2014/main" id="{BDAE52E7-9339-820F-615F-FCDC526E9ECC}"/>
              </a:ext>
            </a:extLst>
          </p:cNvPr>
          <p:cNvSpPr/>
          <p:nvPr/>
        </p:nvSpPr>
        <p:spPr>
          <a:xfrm>
            <a:off x="804227" y="2086849"/>
            <a:ext cx="1411351"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C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995257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DA27662-0BE6-B4B3-DF21-1176601E624E}"/>
              </a:ext>
            </a:extLst>
          </p:cNvPr>
          <p:cNvSpPr txBox="1">
            <a:spLocks noChangeAspect="1"/>
          </p:cNvSpPr>
          <p:nvPr/>
        </p:nvSpPr>
        <p:spPr>
          <a:xfrm>
            <a:off x="679450" y="1042449"/>
            <a:ext cx="10833100" cy="5154103"/>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．电影《第二十条》受到社会各界的广泛关注。该片片名取自刑法“第二十条”，以艺术性角度向观众再次释放国家支持正当防卫、鼓励见义勇为的信号。该片引起广泛关注最主要的原因是</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．传递了群众对公平正义的期待</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．有刑法第二十条正当防卫作依据</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．汇聚了优秀的主创团队和演艺人员</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．真实塑造了新时代检察官形象</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50c30">
            <a:extLst>
              <a:ext uri="{FF2B5EF4-FFF2-40B4-BE49-F238E27FC236}">
                <a16:creationId xmlns:a16="http://schemas.microsoft.com/office/drawing/2014/main" id="{3B192410-A08D-6C79-FE25-B2C849B6D53F}"/>
              </a:ext>
            </a:extLst>
          </p:cNvPr>
          <p:cNvSpPr/>
          <p:nvPr/>
        </p:nvSpPr>
        <p:spPr>
          <a:xfrm>
            <a:off x="3252153" y="3040921"/>
            <a:ext cx="136652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4014295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7710F2A-9B62-BE61-10CE-90D82DBEFE33}"/>
              </a:ext>
            </a:extLst>
          </p:cNvPr>
          <p:cNvSpPr txBox="1">
            <a:spLocks noChangeAspect="1"/>
          </p:cNvSpPr>
          <p:nvPr/>
        </p:nvSpPr>
        <p:spPr>
          <a:xfrm>
            <a:off x="679450" y="1042449"/>
            <a:ext cx="10833100" cy="5154103"/>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7.15</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岁的王帅在乘公交车回家的路上，看到一个小偷正在行窃，他机智提醒被行窃的乘客并协助其他乘客抓获了一同作案的两名小偷。从王帅的行为可以看出</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有正义感是做人的基本要求　</a:t>
            </a:r>
            <a:endPar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守护正义需要勇气和智慧　</a:t>
            </a:r>
            <a:endPar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多管闲事，不利于保护自己</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面对非正义行为，既要敢于斗争，又要见义智为</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②③④</a:t>
            </a:r>
            <a:r>
              <a:rPr lang="en-US" altLang="zh-CN" sz="3200" b="1" dirty="0">
                <a:effectLst/>
                <a:latin typeface="Cambria Math" panose="02040503050406030204" pitchFamily="18" charset="0"/>
                <a:ea typeface="宋体" panose="02010600030101010101" pitchFamily="2" charset="-122"/>
                <a:cs typeface="Cambria Math" panose="020405030504060302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①③④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3f64f">
            <a:extLst>
              <a:ext uri="{FF2B5EF4-FFF2-40B4-BE49-F238E27FC236}">
                <a16:creationId xmlns:a16="http://schemas.microsoft.com/office/drawing/2014/main" id="{6C8BCF68-FA4A-18F2-7A34-716B74AB617F}"/>
              </a:ext>
            </a:extLst>
          </p:cNvPr>
          <p:cNvSpPr/>
          <p:nvPr/>
        </p:nvSpPr>
        <p:spPr>
          <a:xfrm>
            <a:off x="7740015" y="2406937"/>
            <a:ext cx="141135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D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1164924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无字号2个栏目  32号复制.potx" id="{EEF34D57-1CD1-4187-A1D4-2EDACFAF27DC}" vid="{A3987F0F-1148-49C8-B41F-2229E4383FF7}"/>
    </a:ext>
  </a:extLst>
</a:theme>
</file>

<file path=docProps/app.xml><?xml version="1.0" encoding="utf-8"?>
<Properties xmlns="http://schemas.openxmlformats.org/officeDocument/2006/extended-properties" xmlns:vt="http://schemas.openxmlformats.org/officeDocument/2006/docPropsVTypes">
  <Template>模板无字号2个栏目  32号复制</Template>
  <TotalTime>28</TotalTime>
  <Words>2118</Words>
  <Application>Microsoft Office PowerPoint</Application>
  <PresentationFormat>宽屏</PresentationFormat>
  <Paragraphs>82</Paragraphs>
  <Slides>17</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17</vt:i4>
      </vt:variant>
    </vt:vector>
  </HeadingPairs>
  <TitlesOfParts>
    <vt:vector size="25" baseType="lpstr">
      <vt:lpstr>等线</vt:lpstr>
      <vt:lpstr>黑体</vt:lpstr>
      <vt:lpstr>微软雅黑</vt:lpstr>
      <vt:lpstr>Arial</vt:lpstr>
      <vt:lpstr>Calibri</vt:lpstr>
      <vt:lpstr>Cambria Math</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xj h</dc:creator>
  <cp:lastModifiedBy>fei li</cp:lastModifiedBy>
  <cp:revision>15</cp:revision>
  <dcterms:created xsi:type="dcterms:W3CDTF">2025-08-29T23:53:35Z</dcterms:created>
  <dcterms:modified xsi:type="dcterms:W3CDTF">2025-09-02T03:01:50Z</dcterms:modified>
</cp:coreProperties>
</file>