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259" r:id="rId13"/>
    <p:sldId id="882" r:id="rId14"/>
    <p:sldId id="883" r:id="rId15"/>
    <p:sldId id="884" r:id="rId16"/>
    <p:sldId id="885" r:id="rId17"/>
    <p:sldId id="8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5" autoAdjust="0"/>
    <p:restoredTop sz="94660"/>
  </p:normalViewPr>
  <p:slideViewPr>
    <p:cSldViewPr snapToGrid="0" showGuides="1">
      <p:cViewPr varScale="1">
        <p:scale>
          <a:sx n="82" d="100"/>
          <a:sy n="82" d="100"/>
        </p:scale>
        <p:origin x="120"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2025/9/2</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第二课时　捍卫国家利益</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24D249-5D20-91BC-2052-028BEBF204E7}"/>
              </a:ext>
            </a:extLst>
          </p:cNvPr>
          <p:cNvGrpSpPr/>
          <p:nvPr/>
        </p:nvGrpSpPr>
        <p:grpSpPr>
          <a:xfrm>
            <a:off x="223788" y="821515"/>
            <a:ext cx="11744425" cy="5332963"/>
            <a:chOff x="223788" y="821515"/>
            <a:chExt cx="11744425" cy="5332963"/>
          </a:xfrm>
        </p:grpSpPr>
        <p:grpSp>
          <p:nvGrpSpPr>
            <p:cNvPr id="3" name="组合 2">
              <a:extLst>
                <a:ext uri="{FF2B5EF4-FFF2-40B4-BE49-F238E27FC236}">
                  <a16:creationId xmlns:a16="http://schemas.microsoft.com/office/drawing/2014/main" id="{C3596A30-3B68-1884-36C1-687B7FDA4B17}"/>
                </a:ext>
              </a:extLst>
            </p:cNvPr>
            <p:cNvGrpSpPr/>
            <p:nvPr/>
          </p:nvGrpSpPr>
          <p:grpSpPr>
            <a:xfrm>
              <a:off x="223788" y="821515"/>
              <a:ext cx="11744425" cy="5332963"/>
              <a:chOff x="223788" y="821515"/>
              <a:chExt cx="11744425" cy="5332963"/>
            </a:xfrm>
          </p:grpSpPr>
          <p:grpSp>
            <p:nvGrpSpPr>
              <p:cNvPr id="17" name="组合 16">
                <a:extLst>
                  <a:ext uri="{FF2B5EF4-FFF2-40B4-BE49-F238E27FC236}">
                    <a16:creationId xmlns:a16="http://schemas.microsoft.com/office/drawing/2014/main" id="{C3305333-B7BC-8098-4E0A-AE9CEE8950C5}"/>
                  </a:ext>
                </a:extLst>
              </p:cNvPr>
              <p:cNvGrpSpPr/>
              <p:nvPr/>
            </p:nvGrpSpPr>
            <p:grpSpPr>
              <a:xfrm>
                <a:off x="223788" y="821515"/>
                <a:ext cx="11744425" cy="5332963"/>
                <a:chOff x="223788" y="561261"/>
                <a:chExt cx="11744425" cy="5332963"/>
              </a:xfrm>
            </p:grpSpPr>
            <p:sp>
              <p:nvSpPr>
                <p:cNvPr id="25" name="矩形 24">
                  <a:extLst>
                    <a:ext uri="{FF2B5EF4-FFF2-40B4-BE49-F238E27FC236}">
                      <a16:creationId xmlns:a16="http://schemas.microsoft.com/office/drawing/2014/main" id="{C6D72928-2564-AC34-C8A5-E6F6E001632E}"/>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6">
                  <a:extLst>
                    <a:ext uri="{FF2B5EF4-FFF2-40B4-BE49-F238E27FC236}">
                      <a16:creationId xmlns:a16="http://schemas.microsoft.com/office/drawing/2014/main" id="{6282B25F-C43F-7344-259E-7613BCE184D7}"/>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18" name="图片 17">
                <a:extLst>
                  <a:ext uri="{FF2B5EF4-FFF2-40B4-BE49-F238E27FC236}">
                    <a16:creationId xmlns:a16="http://schemas.microsoft.com/office/drawing/2014/main" id="{E4F9485F-51E3-32F3-0FAD-8A66BA8F4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19" name="组合 18">
                <a:extLst>
                  <a:ext uri="{FF2B5EF4-FFF2-40B4-BE49-F238E27FC236}">
                    <a16:creationId xmlns:a16="http://schemas.microsoft.com/office/drawing/2014/main" id="{84CBA5A1-4E59-94BE-C580-F6C236A26272}"/>
                  </a:ext>
                </a:extLst>
              </p:cNvPr>
              <p:cNvGrpSpPr/>
              <p:nvPr/>
            </p:nvGrpSpPr>
            <p:grpSpPr>
              <a:xfrm>
                <a:off x="9151034" y="4639752"/>
                <a:ext cx="2704218" cy="1339283"/>
                <a:chOff x="9051182" y="4714359"/>
                <a:chExt cx="2704218" cy="1339283"/>
              </a:xfrm>
            </p:grpSpPr>
            <p:grpSp>
              <p:nvGrpSpPr>
                <p:cNvPr id="20" name="组合 19">
                  <a:extLst>
                    <a:ext uri="{FF2B5EF4-FFF2-40B4-BE49-F238E27FC236}">
                      <a16:creationId xmlns:a16="http://schemas.microsoft.com/office/drawing/2014/main" id="{D36F44E6-1488-263C-F2F7-E31264AC29CC}"/>
                    </a:ext>
                  </a:extLst>
                </p:cNvPr>
                <p:cNvGrpSpPr/>
                <p:nvPr/>
              </p:nvGrpSpPr>
              <p:grpSpPr>
                <a:xfrm>
                  <a:off x="9051182" y="4714359"/>
                  <a:ext cx="2704218" cy="1339283"/>
                  <a:chOff x="8965838" y="4823543"/>
                  <a:chExt cx="2704218" cy="1339283"/>
                </a:xfrm>
              </p:grpSpPr>
              <p:sp>
                <p:nvSpPr>
                  <p:cNvPr id="22" name="矩形: 圆角 21">
                    <a:extLst>
                      <a:ext uri="{FF2B5EF4-FFF2-40B4-BE49-F238E27FC236}">
                        <a16:creationId xmlns:a16="http://schemas.microsoft.com/office/drawing/2014/main" id="{301D4674-5E08-5CEF-6A49-34D932B57894}"/>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23" name="文本框 22">
                    <a:extLst>
                      <a:ext uri="{FF2B5EF4-FFF2-40B4-BE49-F238E27FC236}">
                        <a16:creationId xmlns:a16="http://schemas.microsoft.com/office/drawing/2014/main" id="{99D251E4-C802-36DB-61CF-71D101B9561F}"/>
                      </a:ext>
                    </a:extLst>
                  </p:cNvPr>
                  <p:cNvSpPr txBox="1"/>
                  <p:nvPr/>
                </p:nvSpPr>
                <p:spPr>
                  <a:xfrm>
                    <a:off x="9230509" y="5036925"/>
                    <a:ext cx="2236510" cy="584775"/>
                  </a:xfrm>
                  <a:prstGeom prst="rect">
                    <a:avLst/>
                  </a:prstGeom>
                  <a:noFill/>
                </p:spPr>
                <p:txBody>
                  <a:bodyPr wrap="none" rtlCol="0">
                    <a:spAutoFit/>
                  </a:bodyPr>
                  <a:lstStyle/>
                  <a:p>
                    <a:pPr algn="l"/>
                    <a:r>
                      <a:rPr lang="zh-CN" altLang="en-US" sz="3200" b="1" dirty="0">
                        <a:ea typeface="微软雅黑" panose="020B0503020204020204" pitchFamily="34" charset="-122"/>
                        <a:sym typeface="Times New Roman" panose="02020603050405020304" pitchFamily="18" charset="0"/>
                      </a:rPr>
                      <a:t>道德与法治</a:t>
                    </a:r>
                  </a:p>
                </p:txBody>
              </p:sp>
              <p:sp>
                <p:nvSpPr>
                  <p:cNvPr id="24" name="文本框 23">
                    <a:extLst>
                      <a:ext uri="{FF2B5EF4-FFF2-40B4-BE49-F238E27FC236}">
                        <a16:creationId xmlns:a16="http://schemas.microsoft.com/office/drawing/2014/main" id="{E30A6D2E-16A3-4F16-C35E-D54E79636D4E}"/>
                      </a:ext>
                    </a:extLst>
                  </p:cNvPr>
                  <p:cNvSpPr txBox="1"/>
                  <p:nvPr/>
                </p:nvSpPr>
                <p:spPr>
                  <a:xfrm>
                    <a:off x="9080133" y="5595467"/>
                    <a:ext cx="2475627" cy="400110"/>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a:t>
                    </a:r>
                  </a:p>
                </p:txBody>
              </p:sp>
            </p:grpSp>
            <p:cxnSp>
              <p:nvCxnSpPr>
                <p:cNvPr id="21" name="直接连接符 20">
                  <a:extLst>
                    <a:ext uri="{FF2B5EF4-FFF2-40B4-BE49-F238E27FC236}">
                      <a16:creationId xmlns:a16="http://schemas.microsoft.com/office/drawing/2014/main" id="{659DA7CE-0AEE-BFFE-97EE-FBAC238DF54F}"/>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DA9D3E51-302D-E568-08F1-6E7CC941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grpSp>
    </p:spTree>
    <p:extLst>
      <p:ext uri="{BB962C8B-B14F-4D97-AF65-F5344CB8AC3E}">
        <p14:creationId xmlns:p14="http://schemas.microsoft.com/office/powerpoint/2010/main" val="1896266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EFF34C-8911-A0C3-060E-338079E38E1A}"/>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．核潜艇之父黄旭华说：“当祖国需要我一次把血流光，我就一次把血流光：当祖国需要我一滴一滴流血的时候，我就一滴一滴地流！”这表明</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．个人利益和国家利益没有矛盾</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．国家利益是个人利益之和</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．国家富强是人民利益的保障</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．要把国家利益放在第一位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e008">
            <a:extLst>
              <a:ext uri="{FF2B5EF4-FFF2-40B4-BE49-F238E27FC236}">
                <a16:creationId xmlns:a16="http://schemas.microsoft.com/office/drawing/2014/main" id="{00915FBA-E98C-909F-8C30-B69A19DBC28B}"/>
              </a:ext>
            </a:extLst>
          </p:cNvPr>
          <p:cNvSpPr/>
          <p:nvPr/>
        </p:nvSpPr>
        <p:spPr>
          <a:xfrm>
            <a:off x="5700078" y="2727024"/>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90071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8136C84-CA28-0DA4-49D0-6AEC62F01DD4}"/>
              </a:ext>
            </a:extLst>
          </p:cNvPr>
          <p:cNvSpPr txBox="1">
            <a:spLocks noChangeAspect="1"/>
          </p:cNvSpPr>
          <p:nvPr/>
        </p:nvSpPr>
        <p:spPr>
          <a:xfrm>
            <a:off x="339725" y="756234"/>
            <a:ext cx="11512550" cy="5794279"/>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．面对黄淮、东北等地的严重汛情，千万名群众“逆流而行”，奔赴灾区积极投身防汛救灾。这些挺身而出、冲锋在前的人，有外卖小哥、大学生、青年干部、消防队员、救援志愿者</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洪灾面前，他们不顾个人安危奋战在一线。他们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忠于人民，时刻彰显个人英雄主义</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为了国家利益敢于牺牲个人利益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顾全大局，把国家利益放在第一位</a:t>
            </a:r>
            <a:r>
              <a:rPr lang="zh-CN" altLang="zh-CN" sz="32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为了国家繁荣献出了自己的生命</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f647">
            <a:extLst>
              <a:ext uri="{FF2B5EF4-FFF2-40B4-BE49-F238E27FC236}">
                <a16:creationId xmlns:a16="http://schemas.microsoft.com/office/drawing/2014/main" id="{33E92EFC-79BB-A2F8-CB01-57D18ECC0154}"/>
              </a:ext>
            </a:extLst>
          </p:cNvPr>
          <p:cNvSpPr/>
          <p:nvPr/>
        </p:nvSpPr>
        <p:spPr>
          <a:xfrm>
            <a:off x="9032240" y="2754706"/>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C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490965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1067E967-4822-6373-84E7-02E6214E2CC9}"/>
              </a:ext>
            </a:extLst>
          </p:cNvPr>
          <p:cNvSpPr txBox="1">
            <a:spLocks noChangeAspect="1"/>
          </p:cNvSpPr>
          <p:nvPr/>
        </p:nvSpPr>
        <p:spPr>
          <a:xfrm>
            <a:off x="679450" y="1287176"/>
            <a:ext cx="10833100" cy="5154103"/>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【国家利益高于一切】</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钱伟长是我国著名的科学家、教育家。</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1931</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岁的他考入清华大学，</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1948</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年他获得去美国高薪工作的机会，面对签证申请表上的</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若中美交战，你是否忠于美国</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一栏，他毫不犹豫地填上</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否</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，放弃了许多人梦寐以求的赴美机会，一生以祖国之强大为己任，到清华大学任教，为我国科学事业和教育事业的发展鞠躬尽瘁。</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CA81CE8-AE11-B9A8-2C01-B2D539803008}"/>
              </a:ext>
            </a:extLst>
          </p:cNvPr>
          <p:cNvSpPr txBox="1">
            <a:spLocks noChangeAspect="1"/>
          </p:cNvSpPr>
          <p:nvPr/>
        </p:nvSpPr>
        <p:spPr>
          <a:xfrm>
            <a:off x="679450" y="721219"/>
            <a:ext cx="10833100" cy="672877"/>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上述材料体现了教材中的什么观点？</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98654741-D435-2CD6-F2B8-0E8874B14C58}"/>
              </a:ext>
            </a:extLst>
          </p:cNvPr>
          <p:cNvSpPr txBox="1">
            <a:spLocks noChangeAspect="1"/>
          </p:cNvSpPr>
          <p:nvPr/>
        </p:nvSpPr>
        <p:spPr>
          <a:xfrm>
            <a:off x="812186" y="1394096"/>
            <a:ext cx="10833100" cy="672877"/>
          </a:xfrm>
          <a:prstGeom prst="rect">
            <a:avLst/>
          </a:prstGeom>
          <a:noFill/>
        </p:spPr>
        <p:txBody>
          <a:bodyPr wrap="square">
            <a:spAutoFit/>
          </a:bodyPr>
          <a:lstStyle/>
          <a:p>
            <a:pPr>
              <a:lnSpc>
                <a:spcPct val="130000"/>
              </a:lnSpc>
              <a:buNone/>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把国家利益放在第一位。</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B814A1E8-7E0A-8415-10E7-0592183FA16D}"/>
              </a:ext>
            </a:extLst>
          </p:cNvPr>
          <p:cNvSpPr txBox="1">
            <a:spLocks noChangeAspect="1"/>
          </p:cNvSpPr>
          <p:nvPr/>
        </p:nvSpPr>
        <p:spPr>
          <a:xfrm>
            <a:off x="679450" y="2066973"/>
            <a:ext cx="10833100" cy="1313052"/>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结合材料，请你分享当个人利益与国家需要发生矛盾时，我们应该怎么办？</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70CDE7F-CC7B-28DA-C484-51D6D23E4292}"/>
              </a:ext>
            </a:extLst>
          </p:cNvPr>
          <p:cNvSpPr txBox="1">
            <a:spLocks noChangeAspect="1"/>
          </p:cNvSpPr>
          <p:nvPr/>
        </p:nvSpPr>
        <p:spPr>
          <a:xfrm>
            <a:off x="679450" y="3380025"/>
            <a:ext cx="10833100" cy="3233578"/>
          </a:xfrm>
          <a:prstGeom prst="rect">
            <a:avLst/>
          </a:prstGeom>
          <a:noFill/>
        </p:spPr>
        <p:txBody>
          <a:bodyPr wrap="square">
            <a:spAutoFit/>
          </a:bodyPr>
          <a:lstStyle/>
          <a:p>
            <a:pPr>
              <a:lnSpc>
                <a:spcPct val="130000"/>
              </a:lnSpc>
              <a:buNone/>
            </a:pP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无论何时何地，我们都应当顾全大局，把国家利益放在第一位。</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为了国家利益，必要时要放弃个人利益，甚至要献出自己的生命。</a:t>
            </a:r>
            <a:r>
              <a:rPr lang="zh-CN" altLang="zh-CN" sz="3200" b="1" dirty="0">
                <a:solidFill>
                  <a:srgbClr val="FF0000"/>
                </a:solidFill>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当国家尊严受到侵犯、国家安全受到威胁、国家发展受到阻挠时，我们应挺身而出，敢于斗争、善于斗争，坚决维护国家利益。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475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9EFCE13-19E8-B14B-D5C3-C3AA63ECD098}"/>
              </a:ext>
            </a:extLst>
          </p:cNvPr>
          <p:cNvSpPr txBox="1">
            <a:spLocks noChangeAspect="1"/>
          </p:cNvSpPr>
          <p:nvPr/>
        </p:nvSpPr>
        <p:spPr>
          <a:xfrm>
            <a:off x="576210" y="1150064"/>
            <a:ext cx="11340485" cy="5154103"/>
          </a:xfrm>
          <a:prstGeom prst="rect">
            <a:avLst/>
          </a:prstGeom>
          <a:noFill/>
        </p:spPr>
        <p:txBody>
          <a:bodyPr wrap="square">
            <a:spAutoFit/>
          </a:bodyPr>
          <a:lstStyle/>
          <a:p>
            <a:pPr>
              <a:lnSpc>
                <a:spcPct val="130000"/>
              </a:lnSpc>
              <a:buNone/>
            </a:pP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【维护国家利益</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Arial" panose="020B0604020202020204" pitchFamily="34" charset="0"/>
                <a:ea typeface="黑体" panose="02010609060101010101" pitchFamily="49" charset="-122"/>
                <a:cs typeface="Times New Roman" panose="02020603050405020304" pitchFamily="18" charset="0"/>
              </a:rPr>
              <a:t>人人有责】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．阅读材料，完成下列要求。</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为增强学生维护国家利益的责任感，八年级某班计划开展一次主题班会活动。小秦作为班长，在确定班会流程之前针对同学们关于国家利益的了解情况进行了调查，以下为部分调查结果统计：知道我国国家利益所涉及的具体领域的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；清楚了解我国国家核心利益内容的占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29%</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；明确知道国家利益重要性的占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；能够正确识别危害国家利益行为的占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4264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EABC456F-F1CA-E799-587E-F493E58D02F7}"/>
              </a:ext>
            </a:extLst>
          </p:cNvPr>
          <p:cNvGraphicFramePr>
            <a:graphicFrameLocks noGrp="1" noChangeAspect="1"/>
          </p:cNvGraphicFramePr>
          <p:nvPr>
            <p:extLst>
              <p:ext uri="{D42A27DB-BD31-4B8C-83A1-F6EECF244321}">
                <p14:modId xmlns:p14="http://schemas.microsoft.com/office/powerpoint/2010/main" val="3602899229"/>
              </p:ext>
            </p:extLst>
          </p:nvPr>
        </p:nvGraphicFramePr>
        <p:xfrm>
          <a:off x="304800" y="2195563"/>
          <a:ext cx="11500338" cy="2501448"/>
        </p:xfrm>
        <a:graphic>
          <a:graphicData uri="http://schemas.openxmlformats.org/drawingml/2006/table">
            <a:tbl>
              <a:tblPr firstRow="1" firstCol="1" bandRow="1"/>
              <a:tblGrid>
                <a:gridCol w="3553001">
                  <a:extLst>
                    <a:ext uri="{9D8B030D-6E8A-4147-A177-3AD203B41FA5}">
                      <a16:colId xmlns:a16="http://schemas.microsoft.com/office/drawing/2014/main" val="1949955001"/>
                    </a:ext>
                  </a:extLst>
                </a:gridCol>
                <a:gridCol w="7947337">
                  <a:extLst>
                    <a:ext uri="{9D8B030D-6E8A-4147-A177-3AD203B41FA5}">
                      <a16:colId xmlns:a16="http://schemas.microsoft.com/office/drawing/2014/main" val="1988452796"/>
                    </a:ext>
                  </a:extLst>
                </a:gridCol>
              </a:tblGrid>
              <a:tr h="0">
                <a:tc>
                  <a:txBody>
                    <a:bodyPr/>
                    <a:lstStyle/>
                    <a:p>
                      <a:pPr algn="ctr">
                        <a:buNone/>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班会流程</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班会内容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6941958"/>
                  </a:ext>
                </a:extLst>
              </a:tr>
              <a:tr h="0">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一、概括调查反映的问题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927174"/>
                  </a:ext>
                </a:extLst>
              </a:tr>
              <a:tr h="0">
                <a:tc>
                  <a:txBody>
                    <a:bodyPr/>
                    <a:lstStyle/>
                    <a:p>
                      <a:pPr>
                        <a:buNone/>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二、针对问题，确定班会主题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2050100"/>
                  </a:ext>
                </a:extLst>
              </a:tr>
            </a:tbl>
          </a:graphicData>
        </a:graphic>
      </p:graphicFrame>
      <p:sp>
        <p:nvSpPr>
          <p:cNvPr id="5" name="A_c259c">
            <a:extLst>
              <a:ext uri="{FF2B5EF4-FFF2-40B4-BE49-F238E27FC236}">
                <a16:creationId xmlns:a16="http://schemas.microsoft.com/office/drawing/2014/main" id="{F6F3720E-26BC-A80C-DFDB-16576EC6B47D}"/>
              </a:ext>
            </a:extLst>
          </p:cNvPr>
          <p:cNvSpPr/>
          <p:nvPr/>
        </p:nvSpPr>
        <p:spPr>
          <a:xfrm>
            <a:off x="4237043" y="4005783"/>
            <a:ext cx="4180015" cy="404775"/>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坚持国家利益至上</a:t>
            </a:r>
          </a:p>
        </p:txBody>
      </p:sp>
      <p:sp>
        <p:nvSpPr>
          <p:cNvPr id="2" name="A_5a14b">
            <a:extLst>
              <a:ext uri="{FF2B5EF4-FFF2-40B4-BE49-F238E27FC236}">
                <a16:creationId xmlns:a16="http://schemas.microsoft.com/office/drawing/2014/main" id="{51F066C7-A4DB-5796-FAD6-467D620D55B0}"/>
              </a:ext>
            </a:extLst>
          </p:cNvPr>
          <p:cNvSpPr/>
          <p:nvPr/>
        </p:nvSpPr>
        <p:spPr>
          <a:xfrm>
            <a:off x="4237043" y="3009407"/>
            <a:ext cx="7851902" cy="404775"/>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多数同学不关心国家利益，缺乏责任感</a:t>
            </a:r>
          </a:p>
        </p:txBody>
      </p:sp>
      <p:sp>
        <p:nvSpPr>
          <p:cNvPr id="3" name="文本框 2">
            <a:extLst>
              <a:ext uri="{FF2B5EF4-FFF2-40B4-BE49-F238E27FC236}">
                <a16:creationId xmlns:a16="http://schemas.microsoft.com/office/drawing/2014/main" id="{10D3FB94-4B8B-BFAE-635F-D143E520869A}"/>
              </a:ext>
            </a:extLst>
          </p:cNvPr>
          <p:cNvSpPr txBox="1">
            <a:spLocks noChangeAspect="1"/>
          </p:cNvSpPr>
          <p:nvPr/>
        </p:nvSpPr>
        <p:spPr>
          <a:xfrm>
            <a:off x="679450" y="1424316"/>
            <a:ext cx="10833100" cy="673774"/>
          </a:xfrm>
          <a:prstGeom prst="rect">
            <a:avLst/>
          </a:prstGeom>
          <a:noFill/>
        </p:spPr>
        <p:txBody>
          <a:bodyPr wrap="square">
            <a:spAutoFit/>
          </a:bodyPr>
          <a:lstStyle/>
          <a:p>
            <a:pPr>
              <a:lnSpc>
                <a:spcPct val="130000"/>
              </a:lnSpc>
            </a:pP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　　结合上述调查结果，请帮助小秦完善下面表格内容。</a:t>
            </a:r>
            <a:endParaRPr lang="zh-CN" altLang="en-US" sz="3200" dirty="0"/>
          </a:p>
        </p:txBody>
      </p:sp>
    </p:spTree>
    <p:extLst>
      <p:ext uri="{BB962C8B-B14F-4D97-AF65-F5344CB8AC3E}">
        <p14:creationId xmlns:p14="http://schemas.microsoft.com/office/powerpoint/2010/main" val="35418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1A2E63D8-E51F-0347-4811-2711A8496E8F}"/>
              </a:ext>
            </a:extLst>
          </p:cNvPr>
          <p:cNvGraphicFramePr>
            <a:graphicFrameLocks noGrp="1" noChangeAspect="1"/>
          </p:cNvGraphicFramePr>
          <p:nvPr>
            <p:extLst>
              <p:ext uri="{D42A27DB-BD31-4B8C-83A1-F6EECF244321}">
                <p14:modId xmlns:p14="http://schemas.microsoft.com/office/powerpoint/2010/main" val="886145022"/>
              </p:ext>
            </p:extLst>
          </p:nvPr>
        </p:nvGraphicFramePr>
        <p:xfrm>
          <a:off x="246185" y="705976"/>
          <a:ext cx="11687907" cy="5397048"/>
        </p:xfrm>
        <a:graphic>
          <a:graphicData uri="http://schemas.openxmlformats.org/drawingml/2006/table">
            <a:tbl>
              <a:tblPr firstRow="1" firstCol="1" bandRow="1"/>
              <a:tblGrid>
                <a:gridCol w="2262553">
                  <a:extLst>
                    <a:ext uri="{9D8B030D-6E8A-4147-A177-3AD203B41FA5}">
                      <a16:colId xmlns:a16="http://schemas.microsoft.com/office/drawing/2014/main" val="1949955001"/>
                    </a:ext>
                  </a:extLst>
                </a:gridCol>
                <a:gridCol w="9425354">
                  <a:extLst>
                    <a:ext uri="{9D8B030D-6E8A-4147-A177-3AD203B41FA5}">
                      <a16:colId xmlns:a16="http://schemas.microsoft.com/office/drawing/2014/main" val="1988452796"/>
                    </a:ext>
                  </a:extLst>
                </a:gridCol>
              </a:tblGrid>
              <a:tr h="327268">
                <a:tc>
                  <a:txBody>
                    <a:bodyPr/>
                    <a:lstStyle/>
                    <a:p>
                      <a:pPr algn="ctr">
                        <a:buNone/>
                      </a:pP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班会流程</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zh-CN" sz="2500" b="1">
                          <a:effectLst/>
                          <a:latin typeface="Times New Roman" panose="02020603050405020304" pitchFamily="18" charset="0"/>
                          <a:ea typeface="楷体" panose="02010609060101010101" pitchFamily="49" charset="-122"/>
                          <a:cs typeface="Times New Roman" panose="02020603050405020304" pitchFamily="18" charset="0"/>
                        </a:rPr>
                        <a:t>班会内容</a:t>
                      </a:r>
                      <a:endParaRPr lang="zh-CN" sz="250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6941958"/>
                  </a:ext>
                </a:extLst>
              </a:tr>
              <a:tr h="3428866">
                <a:tc>
                  <a:txBody>
                    <a:bodyPr/>
                    <a:lstStyle/>
                    <a:p>
                      <a:pPr>
                        <a:buNone/>
                      </a:pP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三、根据主题，确定班会内容</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①</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阐述国家利益的含义：</a:t>
                      </a: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②</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阐述我国核心利益的内容：</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p>
                      <a:pPr>
                        <a:buNone/>
                      </a:pP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③</a:t>
                      </a:r>
                      <a:r>
                        <a:rPr lang="zh-CN" sz="2500" b="1" dirty="0">
                          <a:effectLst/>
                          <a:latin typeface="Times New Roman" panose="02020603050405020304" pitchFamily="18" charset="0"/>
                          <a:ea typeface="楷体" panose="02010609060101010101" pitchFamily="49" charset="-122"/>
                          <a:cs typeface="Times New Roman" panose="02020603050405020304" pitchFamily="18" charset="0"/>
                        </a:rPr>
                        <a:t>发出维护国家利益的行动倡议：</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4844916"/>
                  </a:ext>
                </a:extLst>
              </a:tr>
              <a:tr h="637428">
                <a:tc>
                  <a:txBody>
                    <a:bodyPr/>
                    <a:lstStyle/>
                    <a:p>
                      <a:pPr>
                        <a:buNone/>
                      </a:pPr>
                      <a:r>
                        <a:rPr lang="zh-CN" sz="2500" b="1">
                          <a:effectLst/>
                          <a:latin typeface="Times New Roman" panose="02020603050405020304" pitchFamily="18" charset="0"/>
                          <a:ea typeface="楷体" panose="02010609060101010101" pitchFamily="49" charset="-122"/>
                          <a:cs typeface="Times New Roman" panose="02020603050405020304" pitchFamily="18" charset="0"/>
                        </a:rPr>
                        <a:t>四、总结与提升</a:t>
                      </a:r>
                      <a:endParaRPr lang="zh-CN" sz="250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25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p>
                    <a:p>
                      <a:pPr>
                        <a:buNone/>
                      </a:pPr>
                      <a:r>
                        <a:rPr lang="zh-CN" altLang="en-US" sz="25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5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u="sng" dirty="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endParaRPr lang="zh-CN" sz="25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7767" marR="7767" marT="10508" marB="1050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50830035"/>
                  </a:ext>
                </a:extLst>
              </a:tr>
            </a:tbl>
          </a:graphicData>
        </a:graphic>
      </p:graphicFrame>
      <p:sp>
        <p:nvSpPr>
          <p:cNvPr id="15" name="A_5463c">
            <a:extLst>
              <a:ext uri="{FF2B5EF4-FFF2-40B4-BE49-F238E27FC236}">
                <a16:creationId xmlns:a16="http://schemas.microsoft.com/office/drawing/2014/main" id="{DE588411-380F-8968-2C60-AF72E891CB9B}"/>
              </a:ext>
            </a:extLst>
          </p:cNvPr>
          <p:cNvSpPr/>
          <p:nvPr/>
        </p:nvSpPr>
        <p:spPr>
          <a:xfrm>
            <a:off x="2414904" y="5727147"/>
            <a:ext cx="9777095"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一切损害国家利益的行为作斗争等　                                                 </a:t>
            </a:r>
          </a:p>
        </p:txBody>
      </p:sp>
      <p:sp>
        <p:nvSpPr>
          <p:cNvPr id="14" name="A_91937">
            <a:extLst>
              <a:ext uri="{FF2B5EF4-FFF2-40B4-BE49-F238E27FC236}">
                <a16:creationId xmlns:a16="http://schemas.microsoft.com/office/drawing/2014/main" id="{2685B43B-527A-8CD2-C50A-F32088FC0930}"/>
              </a:ext>
            </a:extLst>
          </p:cNvPr>
          <p:cNvSpPr/>
          <p:nvPr/>
        </p:nvSpPr>
        <p:spPr>
          <a:xfrm>
            <a:off x="2786380" y="5381316"/>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　我们要始终把国家利益放在第一位，捍卫国家尊严，坚决同</a:t>
            </a:r>
          </a:p>
        </p:txBody>
      </p:sp>
      <p:sp>
        <p:nvSpPr>
          <p:cNvPr id="13" name="A_b2e24">
            <a:extLst>
              <a:ext uri="{FF2B5EF4-FFF2-40B4-BE49-F238E27FC236}">
                <a16:creationId xmlns:a16="http://schemas.microsoft.com/office/drawing/2014/main" id="{A46015C5-B336-EAB6-89E6-4C9A51F14BAD}"/>
              </a:ext>
            </a:extLst>
          </p:cNvPr>
          <p:cNvSpPr/>
          <p:nvPr/>
        </p:nvSpPr>
        <p:spPr>
          <a:xfrm>
            <a:off x="2414905" y="4979300"/>
            <a:ext cx="9442514"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时，我们应挺身而出，敢于斗争、善于斗争，坚决维护国家利益</a:t>
            </a:r>
          </a:p>
        </p:txBody>
      </p:sp>
      <p:sp>
        <p:nvSpPr>
          <p:cNvPr id="12" name="A_7a469">
            <a:extLst>
              <a:ext uri="{FF2B5EF4-FFF2-40B4-BE49-F238E27FC236}">
                <a16:creationId xmlns:a16="http://schemas.microsoft.com/office/drawing/2014/main" id="{E75CCE74-C1C9-0800-5495-70A64CADE92A}"/>
              </a:ext>
            </a:extLst>
          </p:cNvPr>
          <p:cNvSpPr/>
          <p:nvPr/>
        </p:nvSpPr>
        <p:spPr>
          <a:xfrm>
            <a:off x="2414905" y="4598300"/>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当国家尊严受到侵犯、国家安全受到威胁、国家发展受到阻挠</a:t>
            </a:r>
          </a:p>
        </p:txBody>
      </p:sp>
      <p:sp>
        <p:nvSpPr>
          <p:cNvPr id="11" name="A_37c38">
            <a:extLst>
              <a:ext uri="{FF2B5EF4-FFF2-40B4-BE49-F238E27FC236}">
                <a16:creationId xmlns:a16="http://schemas.microsoft.com/office/drawing/2014/main" id="{080D202B-7936-534C-6F75-3A3CDC950906}"/>
              </a:ext>
            </a:extLst>
          </p:cNvPr>
          <p:cNvSpPr/>
          <p:nvPr/>
        </p:nvSpPr>
        <p:spPr>
          <a:xfrm>
            <a:off x="2414905" y="4217300"/>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国家利益，必要时要放弃个人利益，甚至要献出自己的生命。</a:t>
            </a:r>
          </a:p>
        </p:txBody>
      </p:sp>
      <p:sp>
        <p:nvSpPr>
          <p:cNvPr id="10" name="A_07888">
            <a:extLst>
              <a:ext uri="{FF2B5EF4-FFF2-40B4-BE49-F238E27FC236}">
                <a16:creationId xmlns:a16="http://schemas.microsoft.com/office/drawing/2014/main" id="{15A436B3-E8D0-EED4-C8FA-11435689DF90}"/>
              </a:ext>
            </a:extLst>
          </p:cNvPr>
          <p:cNvSpPr/>
          <p:nvPr/>
        </p:nvSpPr>
        <p:spPr>
          <a:xfrm>
            <a:off x="2414905" y="3836300"/>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生冲突时，我们应当顾全大局，把国家利益放在第一位。为了</a:t>
            </a:r>
          </a:p>
        </p:txBody>
      </p:sp>
      <p:sp>
        <p:nvSpPr>
          <p:cNvPr id="9" name="A_67da9">
            <a:extLst>
              <a:ext uri="{FF2B5EF4-FFF2-40B4-BE49-F238E27FC236}">
                <a16:creationId xmlns:a16="http://schemas.microsoft.com/office/drawing/2014/main" id="{9139F28F-30CB-F193-7042-DA3D3273CE84}"/>
              </a:ext>
            </a:extLst>
          </p:cNvPr>
          <p:cNvSpPr/>
          <p:nvPr/>
        </p:nvSpPr>
        <p:spPr>
          <a:xfrm>
            <a:off x="7201218" y="3455300"/>
            <a:ext cx="4337113"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　当国家利益同个人利益发</a:t>
            </a:r>
          </a:p>
        </p:txBody>
      </p:sp>
      <p:sp>
        <p:nvSpPr>
          <p:cNvPr id="8" name="A_df2dd">
            <a:extLst>
              <a:ext uri="{FF2B5EF4-FFF2-40B4-BE49-F238E27FC236}">
                <a16:creationId xmlns:a16="http://schemas.microsoft.com/office/drawing/2014/main" id="{5EEEF75A-4C37-4F17-B9BE-35D2B3A13001}"/>
              </a:ext>
            </a:extLst>
          </p:cNvPr>
          <p:cNvSpPr/>
          <p:nvPr/>
        </p:nvSpPr>
        <p:spPr>
          <a:xfrm>
            <a:off x="2414905" y="3074300"/>
            <a:ext cx="4975289"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济社会可持续发展的基本保障　</a:t>
            </a:r>
          </a:p>
        </p:txBody>
      </p:sp>
      <p:sp>
        <p:nvSpPr>
          <p:cNvPr id="7" name="A_916ed">
            <a:extLst>
              <a:ext uri="{FF2B5EF4-FFF2-40B4-BE49-F238E27FC236}">
                <a16:creationId xmlns:a16="http://schemas.microsoft.com/office/drawing/2014/main" id="{B0A53FF9-6D2E-72E3-3AC1-543D01354831}"/>
              </a:ext>
            </a:extLst>
          </p:cNvPr>
          <p:cNvSpPr/>
          <p:nvPr/>
        </p:nvSpPr>
        <p:spPr>
          <a:xfrm>
            <a:off x="2414905" y="2693300"/>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整、国家统一、宪法确立的国家政治制度和社会大局稳定、经</a:t>
            </a:r>
          </a:p>
        </p:txBody>
      </p:sp>
      <p:sp>
        <p:nvSpPr>
          <p:cNvPr id="6" name="A_c2ad6">
            <a:extLst>
              <a:ext uri="{FF2B5EF4-FFF2-40B4-BE49-F238E27FC236}">
                <a16:creationId xmlns:a16="http://schemas.microsoft.com/office/drawing/2014/main" id="{EF4329A2-E029-4119-5027-AA9DFFB7A937}"/>
              </a:ext>
            </a:extLst>
          </p:cNvPr>
          <p:cNvSpPr/>
          <p:nvPr/>
        </p:nvSpPr>
        <p:spPr>
          <a:xfrm>
            <a:off x="6563043" y="2312300"/>
            <a:ext cx="4975288"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　国家主权、国家安全、领土完</a:t>
            </a:r>
          </a:p>
        </p:txBody>
      </p:sp>
      <p:sp>
        <p:nvSpPr>
          <p:cNvPr id="5" name="A_e70bc">
            <a:extLst>
              <a:ext uri="{FF2B5EF4-FFF2-40B4-BE49-F238E27FC236}">
                <a16:creationId xmlns:a16="http://schemas.microsoft.com/office/drawing/2014/main" id="{F4841FD7-A896-7324-F223-A441A1A078D2}"/>
              </a:ext>
            </a:extLst>
          </p:cNvPr>
          <p:cNvSpPr/>
          <p:nvPr/>
        </p:nvSpPr>
        <p:spPr>
          <a:xfrm>
            <a:off x="2414905" y="1931300"/>
            <a:ext cx="6889814"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会、军事等领域，关系民族生存、国家兴亡　</a:t>
            </a:r>
          </a:p>
        </p:txBody>
      </p:sp>
      <p:sp>
        <p:nvSpPr>
          <p:cNvPr id="4" name="A_8947f">
            <a:extLst>
              <a:ext uri="{FF2B5EF4-FFF2-40B4-BE49-F238E27FC236}">
                <a16:creationId xmlns:a16="http://schemas.microsoft.com/office/drawing/2014/main" id="{5D94AA9C-67F0-1B0F-2147-6A4ACC56AD0B}"/>
              </a:ext>
            </a:extLst>
          </p:cNvPr>
          <p:cNvSpPr/>
          <p:nvPr/>
        </p:nvSpPr>
        <p:spPr>
          <a:xfrm>
            <a:off x="2414905" y="1550300"/>
            <a:ext cx="912342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会中生存需求和发展需求的总和，涉及政治、经济、文化、社</a:t>
            </a:r>
          </a:p>
        </p:txBody>
      </p:sp>
      <p:sp>
        <p:nvSpPr>
          <p:cNvPr id="3" name="A_b195d">
            <a:extLst>
              <a:ext uri="{FF2B5EF4-FFF2-40B4-BE49-F238E27FC236}">
                <a16:creationId xmlns:a16="http://schemas.microsoft.com/office/drawing/2014/main" id="{24C92470-10DE-654D-897A-8E924822DBB8}"/>
              </a:ext>
            </a:extLst>
          </p:cNvPr>
          <p:cNvSpPr/>
          <p:nvPr/>
        </p:nvSpPr>
        <p:spPr>
          <a:xfrm>
            <a:off x="6296343" y="1134131"/>
            <a:ext cx="5294376" cy="316230"/>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500" b="1" dirty="0">
                <a:solidFill>
                  <a:srgbClr val="FF0000"/>
                </a:solidFill>
                <a:latin typeface="Arial" panose="020B0604020202020204" pitchFamily="34" charset="0"/>
                <a:ea typeface="黑体" panose="02010609060101010101" pitchFamily="49" charset="-122"/>
                <a:cs typeface="Times New Roman" panose="02020603050405020304" pitchFamily="18" charset="0"/>
                <a:sym typeface=""/>
              </a:rPr>
              <a:t>国家利益是一个主权国家在国际社</a:t>
            </a:r>
          </a:p>
        </p:txBody>
      </p:sp>
    </p:spTree>
    <p:extLst>
      <p:ext uri="{BB962C8B-B14F-4D97-AF65-F5344CB8AC3E}">
        <p14:creationId xmlns:p14="http://schemas.microsoft.com/office/powerpoint/2010/main" val="315173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linds(horizontal)">
                                      <p:cBhvr>
                                        <p:cTn id="46" dur="500"/>
                                        <p:tgtEl>
                                          <p:spTgt spid="1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593080"/>
            <a:ext cx="11647357" cy="615553"/>
          </a:xfrm>
          <a:prstGeom prst="rect">
            <a:avLst/>
          </a:prstGeom>
          <a:noFill/>
        </p:spPr>
        <p:txBody>
          <a:bodyPr vert="horz" wrap="square">
            <a:spAutoFit/>
          </a:bodyPr>
          <a:lstStyle/>
          <a:p>
            <a:pPr algn="ctr" fontAlgn="auto">
              <a:spcBef>
                <a:spcPts val="0"/>
              </a:spcBef>
              <a:spcAft>
                <a:spcPts val="0"/>
              </a:spcAft>
              <a:defRPr/>
            </a:pP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第二课时　捍卫国家利益</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第十课　国家利益至上</a:t>
            </a:r>
          </a:p>
        </p:txBody>
      </p:sp>
    </p:spTree>
    <p:extLst>
      <p:ext uri="{BB962C8B-B14F-4D97-AF65-F5344CB8AC3E}">
        <p14:creationId xmlns:p14="http://schemas.microsoft.com/office/powerpoint/2010/main" val="3529202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230D1C5-A733-CE01-F450-345B55F7D44E}"/>
              </a:ext>
            </a:extLst>
          </p:cNvPr>
          <p:cNvSpPr txBox="1">
            <a:spLocks noChangeAspect="1"/>
          </p:cNvSpPr>
          <p:nvPr/>
        </p:nvSpPr>
        <p:spPr>
          <a:xfrm>
            <a:off x="679450" y="1362536"/>
            <a:ext cx="10833100"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．无论是“此生属于祖国，此生无怨无悔”的“核潜艇之父”黄旭华，还是“以至诚之心报国、以攻坚之心干事”的“人民教育家”黄大年，他们用行动印证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．要牢固树立国家利益至上的观念</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．要心怀爱国之情，放弃个人一切利益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．人民利益是国家利益的集中体现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．维护国家利益是每个公民的基本权利</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A_6d9c4">
            <a:extLst>
              <a:ext uri="{FF2B5EF4-FFF2-40B4-BE49-F238E27FC236}">
                <a16:creationId xmlns:a16="http://schemas.microsoft.com/office/drawing/2014/main" id="{430428D2-BB52-68E8-F0FF-A6349D9F8CE5}"/>
              </a:ext>
            </a:extLst>
          </p:cNvPr>
          <p:cNvSpPr/>
          <p:nvPr/>
        </p:nvSpPr>
        <p:spPr>
          <a:xfrm>
            <a:off x="8148003" y="2727024"/>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1C55390-100B-D59E-BE7A-1BE3363503E7}"/>
              </a:ext>
            </a:extLst>
          </p:cNvPr>
          <p:cNvSpPr txBox="1">
            <a:spLocks noChangeAspect="1"/>
          </p:cNvSpPr>
          <p:nvPr/>
        </p:nvSpPr>
        <p:spPr>
          <a:xfrm>
            <a:off x="280731" y="1172036"/>
            <a:ext cx="11630538" cy="4513928"/>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Arial" panose="020B0604020202020204" pitchFamily="34" charset="0"/>
                <a:ea typeface="微软雅黑" panose="020B0503020204020204" pitchFamily="34" charset="-122"/>
                <a:cs typeface="Times New Roman" panose="02020603050405020304" pitchFamily="18" charset="0"/>
              </a:rPr>
              <a:t>［跨学科</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Arial" panose="020B0604020202020204" pitchFamily="34" charset="0"/>
                <a:ea typeface="微软雅黑" panose="020B0503020204020204" pitchFamily="34" charset="-122"/>
                <a:cs typeface="Times New Roman" panose="02020603050405020304" pitchFamily="18" charset="0"/>
              </a:rPr>
              <a:t>语文］</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遥知百国微茫外，未敢忘危负岁华”“寸寸山河寸寸金，侉离分裂力谁任”“寄意寒星荃不察，我以我血荐轩辕”。古往今来，这些蕴含着家国情怀的诗句，始终激励着一代又一代中华儿女。这些诗句告诉我们要</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心怀爱国之情、报国之志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顾全大局，自觉放弃个人利益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始终把国家利益放在第一位</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权衡利弊，优先考虑个人发展</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72cf">
            <a:extLst>
              <a:ext uri="{FF2B5EF4-FFF2-40B4-BE49-F238E27FC236}">
                <a16:creationId xmlns:a16="http://schemas.microsoft.com/office/drawing/2014/main" id="{50C8DBA4-AE52-4736-0B14-BE50166A31F0}"/>
              </a:ext>
            </a:extLst>
          </p:cNvPr>
          <p:cNvSpPr/>
          <p:nvPr/>
        </p:nvSpPr>
        <p:spPr>
          <a:xfrm>
            <a:off x="8157271" y="3170508"/>
            <a:ext cx="1389126"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B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08818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43DD9D-989E-2C18-E0ED-E4122D11C10B}"/>
              </a:ext>
            </a:extLst>
          </p:cNvPr>
          <p:cNvSpPr txBox="1">
            <a:spLocks noChangeAspect="1"/>
          </p:cNvSpPr>
          <p:nvPr/>
        </p:nvSpPr>
        <p:spPr>
          <a:xfrm>
            <a:off x="679450" y="1038071"/>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．中国人民志愿军在极寒严酷环境下，凭着钢铁意志和英勇无畏的战斗精神，奋勇杀敌，扭转了战场态势，打出军威国威。学习英雄我们应该懂得</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个人生命微不足道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坚持国家利益至上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参军入伍才能捍卫国家利益　</a:t>
            </a:r>
            <a:endPar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维护国家利益，要同损害国家利益的行为作斗争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723e">
            <a:extLst>
              <a:ext uri="{FF2B5EF4-FFF2-40B4-BE49-F238E27FC236}">
                <a16:creationId xmlns:a16="http://schemas.microsoft.com/office/drawing/2014/main" id="{1EE568B9-3CEF-2AA3-3FF8-758E1117692D}"/>
              </a:ext>
            </a:extLst>
          </p:cNvPr>
          <p:cNvSpPr/>
          <p:nvPr/>
        </p:nvSpPr>
        <p:spPr>
          <a:xfrm>
            <a:off x="6108065" y="2402559"/>
            <a:ext cx="141135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23431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04A8AB-25D5-0C06-09BC-226AAA05DD94}"/>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．抗日英烈赵一曼在给儿子的家书中写道：“母亲因为坚决地做了反满抗日的斗争，今天已经到了牺牲的前夕了</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在你长大成人之后，希望你不要忘记你的母亲是为国而牺牲的！”这封家书体现了</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个人利益与国家利益总是难以平衡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爱国不仅是一种情感，更是实际行动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只有英勇牺牲才是爱国精神的最高体现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国家利益至上，为了国家不惜牺牲个人生命</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6e01">
            <a:extLst>
              <a:ext uri="{FF2B5EF4-FFF2-40B4-BE49-F238E27FC236}">
                <a16:creationId xmlns:a16="http://schemas.microsoft.com/office/drawing/2014/main" id="{F098D2D6-2142-AC59-59FC-66ECF5D167B3}"/>
              </a:ext>
            </a:extLst>
          </p:cNvPr>
          <p:cNvSpPr/>
          <p:nvPr/>
        </p:nvSpPr>
        <p:spPr>
          <a:xfrm>
            <a:off x="4884103" y="3040921"/>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295704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D6895D7-F1D8-74C6-26F4-E201B5E0F0BE}"/>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．国兴我荣，国衰我耻。维护国家利益是每个公民的基本义务，我们要牢固树立国家利益至上的观念，坚决捍卫国家利益。这是因为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国家利益关系民族生存、国家兴亡</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国家利益与我们息息相关、密不可分</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国家核心利益就是维护国家的安全</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要同一切损害国家利益的言行作斗争</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ea59">
            <a:extLst>
              <a:ext uri="{FF2B5EF4-FFF2-40B4-BE49-F238E27FC236}">
                <a16:creationId xmlns:a16="http://schemas.microsoft.com/office/drawing/2014/main" id="{3D7CF7CE-959E-09BE-103C-91062CC994AE}"/>
              </a:ext>
            </a:extLst>
          </p:cNvPr>
          <p:cNvSpPr/>
          <p:nvPr/>
        </p:nvSpPr>
        <p:spPr>
          <a:xfrm>
            <a:off x="3660140" y="2406937"/>
            <a:ext cx="1366520"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A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155979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4ED8057-8FC6-02FF-6365-CF463D2B6CCD}"/>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．“把祖国荣耀写满太空。”这是神舟航天员陈冬出征前的誓言，看似简单的一句话，却饱含对祖国最深最纯的情感。这告诉我们</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．坚持国家利益至上，不要顾及个人利益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．坚持国家利益至上，要在建设航天强国征程中才能实现</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．要发扬斗争精神，坚决维护个人利益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．要牢固树立国家利益至上观念，以热爱祖国为荣、以危害祖国为耻，坚决维护国家的尊严、荣誉和利益</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2d27">
            <a:extLst>
              <a:ext uri="{FF2B5EF4-FFF2-40B4-BE49-F238E27FC236}">
                <a16:creationId xmlns:a16="http://schemas.microsoft.com/office/drawing/2014/main" id="{85C55823-6E80-FE7C-97C9-A877FFE4C463}"/>
              </a:ext>
            </a:extLst>
          </p:cNvPr>
          <p:cNvSpPr/>
          <p:nvPr/>
        </p:nvSpPr>
        <p:spPr>
          <a:xfrm>
            <a:off x="2844165" y="2406937"/>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377609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D59013C-C935-9157-47A7-872A5E8873E6}"/>
              </a:ext>
            </a:extLst>
          </p:cNvPr>
          <p:cNvSpPr txBox="1">
            <a:spLocks noChangeAspect="1"/>
          </p:cNvSpPr>
          <p:nvPr/>
        </p:nvSpPr>
        <p:spPr>
          <a:xfrm>
            <a:off x="679450" y="1042449"/>
            <a:ext cx="10833100" cy="5154103"/>
          </a:xfrm>
          <a:prstGeom prst="rect">
            <a:avLst/>
          </a:prstGeom>
          <a:noFill/>
        </p:spPr>
        <p:txBody>
          <a:bodyPr wrap="square">
            <a:spAutoFit/>
          </a:bodyPr>
          <a:lstStyle/>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．中国香港男子冰球代表队在世界冰球锦标赛中出战伊朗，主办方赛后播国歌时出错。有队员随即做出“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T</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”字手势叫停，队员向赛会反映，大会随后道歉，并正确播出中国国歌。中国香港队球员的行为</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有利于维护各民族团结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行使了维护国家利益的权利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以实际行动捍卫了国家尊严　</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④</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体现了在国家利益受到侵害时能够发扬斗争精神</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①④</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②③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effectLst/>
                <a:latin typeface="Cambria Math" panose="02040503050406030204" pitchFamily="18" charset="0"/>
                <a:ea typeface="宋体" panose="02010600030101010101" pitchFamily="2" charset="-122"/>
                <a:cs typeface="Cambria Math" panose="02040503050406030204" pitchFamily="18" charset="0"/>
              </a:rPr>
              <a:t>③④</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8580">
            <a:extLst>
              <a:ext uri="{FF2B5EF4-FFF2-40B4-BE49-F238E27FC236}">
                <a16:creationId xmlns:a16="http://schemas.microsoft.com/office/drawing/2014/main" id="{A3443548-F7FB-52FC-C6A6-9A4B0375AB80}"/>
              </a:ext>
            </a:extLst>
          </p:cNvPr>
          <p:cNvSpPr/>
          <p:nvPr/>
        </p:nvSpPr>
        <p:spPr>
          <a:xfrm>
            <a:off x="4884103" y="3040921"/>
            <a:ext cx="1411351" cy="526207"/>
          </a:xfrm>
          <a:prstGeom prst="rect">
            <a:avLst/>
          </a:prstGeom>
          <a:solidFill>
            <a:srgbClr val="FFFFFF">
              <a:alpha val="0"/>
            </a:srgb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rPr>
              <a:t>   D   </a:t>
            </a:r>
            <a:endParaRPr lang="zh-CN" altLang="en-US"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
            </a:endParaRPr>
          </a:p>
        </p:txBody>
      </p:sp>
    </p:spTree>
    <p:extLst>
      <p:ext uri="{BB962C8B-B14F-4D97-AF65-F5344CB8AC3E}">
        <p14:creationId xmlns:p14="http://schemas.microsoft.com/office/powerpoint/2010/main" val="429196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2个栏目  32号复制.potx" id="{EEF34D57-1CD1-4187-A1D4-2EDACFAF27DC}" vid="{A3987F0F-1148-49C8-B41F-2229E4383FF7}"/>
    </a:ext>
  </a:extLst>
</a:theme>
</file>

<file path=docProps/app.xml><?xml version="1.0" encoding="utf-8"?>
<Properties xmlns="http://schemas.openxmlformats.org/officeDocument/2006/extended-properties" xmlns:vt="http://schemas.openxmlformats.org/officeDocument/2006/docPropsVTypes">
  <Template>模板无字号2个栏目  32号复制</Template>
  <TotalTime>26</TotalTime>
  <Words>2468</Words>
  <Application>Microsoft Office PowerPoint</Application>
  <PresentationFormat>宽屏</PresentationFormat>
  <Paragraphs>110</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等线</vt:lpstr>
      <vt:lpstr>黑体</vt:lpstr>
      <vt:lpstr>宋体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xj h</dc:creator>
  <cp:lastModifiedBy>fei li</cp:lastModifiedBy>
  <cp:revision>17</cp:revision>
  <dcterms:created xsi:type="dcterms:W3CDTF">2025-08-29T23:53:35Z</dcterms:created>
  <dcterms:modified xsi:type="dcterms:W3CDTF">2025-09-02T03:15:27Z</dcterms:modified>
</cp:coreProperties>
</file>