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0" r:id="rId11"/>
    <p:sldId id="259" r:id="rId12"/>
    <p:sldId id="881" r:id="rId13"/>
    <p:sldId id="882" r:id="rId14"/>
    <p:sldId id="883" r:id="rId15"/>
    <p:sldId id="884" r:id="rId16"/>
    <p:sldId id="885" r:id="rId17"/>
    <p:sldId id="886" r:id="rId18"/>
    <p:sldId id="873"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5" autoAdjust="0"/>
    <p:restoredTop sz="94660"/>
  </p:normalViewPr>
  <p:slideViewPr>
    <p:cSldViewPr snapToGrid="0" showGuides="1">
      <p:cViewPr varScale="1">
        <p:scale>
          <a:sx n="82" d="100"/>
          <a:sy n="82" d="100"/>
        </p:scale>
        <p:origin x="120" y="84"/>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第一课时　树立法治观念</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230509" y="5036925"/>
                    <a:ext cx="2236510" cy="584775"/>
                  </a:xfrm>
                  <a:prstGeom prst="rect">
                    <a:avLst/>
                  </a:prstGeom>
                  <a:noFill/>
                </p:spPr>
                <p:txBody>
                  <a:bodyPr wrap="none" rtlCol="0">
                    <a:spAutoFit/>
                  </a:bodyPr>
                  <a:lstStyle/>
                  <a:p>
                    <a:pPr algn="l"/>
                    <a:r>
                      <a:rPr lang="zh-CN" altLang="en-US" sz="3200" b="1" dirty="0">
                        <a:ea typeface="微软雅黑" panose="020B0503020204020204" pitchFamily="34" charset="-122"/>
                        <a:sym typeface="Times New Roman" panose="02020603050405020304" pitchFamily="18" charset="0"/>
                      </a:rPr>
                      <a:t>道德与法治</a:t>
                    </a: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EC8DE7C-6BE8-DDC9-46EE-082446B94AC7}"/>
              </a:ext>
            </a:extLst>
          </p:cNvPr>
          <p:cNvSpPr txBox="1">
            <a:spLocks noChangeAspect="1"/>
          </p:cNvSpPr>
          <p:nvPr/>
        </p:nvSpPr>
        <p:spPr>
          <a:xfrm>
            <a:off x="679450" y="1042449"/>
            <a:ext cx="10833100"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．推进法治中国建设是每个人的责任和义务，作为国家未来的建设者，我们要努力为法治中国建设贡献自己的力量。为此，我们要</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遵守各种法律、法规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树立法治观念，学会依法办事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养成尊法学法守法用法的习惯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可以通过任何方式表达自己的诉求和愿望</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①②④</a:t>
            </a:r>
            <a:r>
              <a:rPr lang="en-US" altLang="zh-CN" sz="3200" dirty="0">
                <a:latin typeface="Calibri" panose="020F0502020204030204" pitchFamily="34"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9346b">
            <a:extLst>
              <a:ext uri="{FF2B5EF4-FFF2-40B4-BE49-F238E27FC236}">
                <a16:creationId xmlns:a16="http://schemas.microsoft.com/office/drawing/2014/main" id="{10DCBDF1-D780-2F65-FAE9-D9C9A5590CDF}"/>
              </a:ext>
            </a:extLst>
          </p:cNvPr>
          <p:cNvSpPr/>
          <p:nvPr/>
        </p:nvSpPr>
        <p:spPr>
          <a:xfrm>
            <a:off x="3252153" y="2406937"/>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696859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4" name="文本框 3">
            <a:extLst>
              <a:ext uri="{FF2B5EF4-FFF2-40B4-BE49-F238E27FC236}">
                <a16:creationId xmlns:a16="http://schemas.microsoft.com/office/drawing/2014/main" id="{7B73D0D4-2E86-3B4B-1E77-B08AC015B09E}"/>
              </a:ext>
            </a:extLst>
          </p:cNvPr>
          <p:cNvSpPr txBox="1">
            <a:spLocks noChangeAspect="1"/>
          </p:cNvSpPr>
          <p:nvPr/>
        </p:nvSpPr>
        <p:spPr>
          <a:xfrm>
            <a:off x="679450" y="1307471"/>
            <a:ext cx="10833100" cy="5155001"/>
          </a:xfrm>
          <a:prstGeom prst="rect">
            <a:avLst/>
          </a:prstGeom>
          <a:noFill/>
        </p:spPr>
        <p:txBody>
          <a:bodyPr wrap="square">
            <a:spAutoFit/>
          </a:bodyPr>
          <a:lstStyle/>
          <a:p>
            <a:pPr>
              <a:lnSpc>
                <a:spcPct val="130000"/>
              </a:lnSpc>
              <a:buNone/>
            </a:pP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【观社会热点</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评法治现象】</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《中华人民共和国未成年人保护法》第五十八条规定：营业性歌舞娱乐场所、酒吧、互联网上网服务营业场所等不适宜未成年人活动的场所的经营者，不得允许未成年人进入。</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关于</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法律明令禁止未成年人进入</a:t>
            </a:r>
            <a:r>
              <a:rPr lang="en-US" altLang="zh-CN" sz="3200" b="1" dirty="0">
                <a:effectLst/>
                <a:latin typeface="Times New Roman" panose="02020603050405020304" pitchFamily="18" charset="0"/>
                <a:ea typeface="宋体" panose="02010600030101010101" pitchFamily="2" charset="-122"/>
              </a:rPr>
              <a:t>KTV</a:t>
            </a:r>
            <a:r>
              <a:rPr lang="en-US" altLang="zh-CN" sz="3200" b="1" dirty="0">
                <a:effectLst/>
                <a:latin typeface="Times New Roman" panose="02020603050405020304" pitchFamily="18" charset="0"/>
                <a:ea typeface="楷体" panose="02010609060101010101" pitchFamily="49" charset="-122"/>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营业性娱乐场所</a:t>
            </a:r>
            <a:r>
              <a:rPr lang="en-US" altLang="zh-CN" sz="3200" b="1" dirty="0">
                <a:effectLst/>
                <a:latin typeface="Times New Roman" panose="02020603050405020304" pitchFamily="18" charset="0"/>
                <a:ea typeface="楷体" panose="02010609060101010101" pitchFamily="49" charset="-122"/>
              </a:rPr>
              <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的话题登上互联网热搜。对此，班级召开主题班会，以下是同学们的交流分享片段：</a:t>
            </a:r>
            <a:endParaRPr lang="zh-CN" altLang="en-US" sz="3200" dirty="0"/>
          </a:p>
        </p:txBody>
      </p:sp>
    </p:spTree>
    <p:extLst>
      <p:ext uri="{BB962C8B-B14F-4D97-AF65-F5344CB8AC3E}">
        <p14:creationId xmlns:p14="http://schemas.microsoft.com/office/powerpoint/2010/main" val="6052357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6C7174CD-A089-4D49-8BFB-B3CC4310A10F}"/>
              </a:ext>
            </a:extLst>
          </p:cNvPr>
          <p:cNvGraphicFramePr>
            <a:graphicFrameLocks noGrp="1" noChangeAspect="1"/>
          </p:cNvGraphicFramePr>
          <p:nvPr>
            <p:extLst>
              <p:ext uri="{D42A27DB-BD31-4B8C-83A1-F6EECF244321}">
                <p14:modId xmlns:p14="http://schemas.microsoft.com/office/powerpoint/2010/main" val="4096380883"/>
              </p:ext>
            </p:extLst>
          </p:nvPr>
        </p:nvGraphicFramePr>
        <p:xfrm>
          <a:off x="679450" y="1190625"/>
          <a:ext cx="10833100" cy="4476750"/>
        </p:xfrm>
        <a:graphic>
          <a:graphicData uri="http://schemas.openxmlformats.org/drawingml/2006/table">
            <a:tbl>
              <a:tblPr firstRow="1" firstCol="1" bandRow="1"/>
              <a:tblGrid>
                <a:gridCol w="1119853">
                  <a:extLst>
                    <a:ext uri="{9D8B030D-6E8A-4147-A177-3AD203B41FA5}">
                      <a16:colId xmlns:a16="http://schemas.microsoft.com/office/drawing/2014/main" val="3889017026"/>
                    </a:ext>
                  </a:extLst>
                </a:gridCol>
                <a:gridCol w="9713247">
                  <a:extLst>
                    <a:ext uri="{9D8B030D-6E8A-4147-A177-3AD203B41FA5}">
                      <a16:colId xmlns:a16="http://schemas.microsoft.com/office/drawing/2014/main" val="2973148183"/>
                    </a:ext>
                  </a:extLst>
                </a:gridCol>
              </a:tblGrid>
              <a:tr h="0">
                <a:tc>
                  <a:txBody>
                    <a:bodyPr/>
                    <a:lstStyle/>
                    <a:p>
                      <a:pPr algn="ctr">
                        <a:buNone/>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小清</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春节期间，我的邻居林阿姨打算带</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14</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岁的女儿到</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KTV</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唱歌放松，到了</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KTV</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却被工作人员以</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法律规定未成年人不能进入</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为由婉拒。林阿姨认为该</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KTV</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的行为不合理，有家长陪同为什么也不能进。大家认为呢？</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8705248"/>
                  </a:ext>
                </a:extLst>
              </a:tr>
              <a:tr h="0">
                <a:tc>
                  <a:txBody>
                    <a:bodyPr/>
                    <a:lstStyle/>
                    <a:p>
                      <a:pPr algn="ctr">
                        <a:buNone/>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小川</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3200" b="1">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我在网上看到一则消息，有记者走访了当地的</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KTV</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，发现一些</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KTV</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还是有允许未成年人进入的现象。</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29318665"/>
                  </a:ext>
                </a:extLst>
              </a:tr>
              <a:tr h="0">
                <a:tc>
                  <a:txBody>
                    <a:bodyPr/>
                    <a:lstStyle/>
                    <a:p>
                      <a:pPr algn="ctr">
                        <a:buNone/>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晓莹</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看来要让</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禁止未成年人进入</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KTV</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真正得到落实，需要全社会的共同努力，尤其是有关部门要</a:t>
                      </a:r>
                      <a:r>
                        <a:rPr lang="en-US" sz="3200" b="1" dirty="0">
                          <a:effectLst/>
                          <a:latin typeface="宋体" panose="02010600030101010101" pitchFamily="2" charset="-122"/>
                          <a:ea typeface="宋体" panose="02010600030101010101" pitchFamily="2"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04648528"/>
                  </a:ext>
                </a:extLst>
              </a:tr>
            </a:tbl>
          </a:graphicData>
        </a:graphic>
      </p:graphicFrame>
    </p:spTree>
    <p:extLst>
      <p:ext uri="{BB962C8B-B14F-4D97-AF65-F5344CB8AC3E}">
        <p14:creationId xmlns:p14="http://schemas.microsoft.com/office/powerpoint/2010/main" val="29264538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CC7ED4B-B8EF-07A0-0DAF-4C724F47E611}"/>
              </a:ext>
            </a:extLst>
          </p:cNvPr>
          <p:cNvSpPr txBox="1">
            <a:spLocks noChangeAspect="1"/>
          </p:cNvSpPr>
          <p:nvPr/>
        </p:nvSpPr>
        <p:spPr>
          <a:xfrm>
            <a:off x="679450" y="666602"/>
            <a:ext cx="10833100" cy="672877"/>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从法律角度说说召开该主题班会的目的。</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0E36DEA2-E09D-CDAE-A972-ED1921EE4CB6}"/>
              </a:ext>
            </a:extLst>
          </p:cNvPr>
          <p:cNvSpPr txBox="1">
            <a:spLocks noChangeAspect="1"/>
          </p:cNvSpPr>
          <p:nvPr/>
        </p:nvSpPr>
        <p:spPr>
          <a:xfrm>
            <a:off x="679450" y="1339479"/>
            <a:ext cx="10833100" cy="1313052"/>
          </a:xfrm>
          <a:prstGeom prst="rect">
            <a:avLst/>
          </a:prstGeom>
          <a:noFill/>
        </p:spPr>
        <p:txBody>
          <a:bodyPr wrap="square">
            <a:spAutoFit/>
          </a:bodyPr>
          <a:lstStyle/>
          <a:p>
            <a:pPr>
              <a:lnSpc>
                <a:spcPct val="130000"/>
              </a:lnSpc>
              <a:buNone/>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增强未成年人的法律意识，规范未成年人的行为，提高未成年人的自我保护意识，促进其健康成长。</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C421C6D0-332B-ADD1-3BEA-2969AE5B6832}"/>
              </a:ext>
            </a:extLst>
          </p:cNvPr>
          <p:cNvSpPr txBox="1">
            <a:spLocks noChangeAspect="1"/>
          </p:cNvSpPr>
          <p:nvPr/>
        </p:nvSpPr>
        <p:spPr>
          <a:xfrm>
            <a:off x="679450" y="2652531"/>
            <a:ext cx="10833100" cy="1313052"/>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结合小清分享的案例，运用法律知识分别对</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KTV</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工作人员和林阿姨的言行进行评析。</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6933D1B8-B553-B443-C63D-4C228E86DF74}"/>
              </a:ext>
            </a:extLst>
          </p:cNvPr>
          <p:cNvSpPr txBox="1">
            <a:spLocks noChangeAspect="1"/>
          </p:cNvSpPr>
          <p:nvPr/>
        </p:nvSpPr>
        <p:spPr>
          <a:xfrm>
            <a:off x="679450" y="3926852"/>
            <a:ext cx="10833100" cy="2593402"/>
          </a:xfrm>
          <a:prstGeom prst="rect">
            <a:avLst/>
          </a:prstGeom>
          <a:noFill/>
        </p:spPr>
        <p:txBody>
          <a:bodyPr wrap="square">
            <a:spAutoFit/>
          </a:bodyPr>
          <a:lstStyle/>
          <a:p>
            <a:pPr>
              <a:lnSpc>
                <a:spcPct val="130000"/>
              </a:lnSpc>
              <a:buNone/>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工作人员：具有较强的法律意识，能够敬畏法律；具有社会责任意识，共同创造有利于未成年人健康成长的社会环境。</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林阿姨：缺失法律意识，没有认识到青少年的健康成长需要法律的呵护；不利于未成年人的健康成长。</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97897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6272A31-98BD-ECE7-F5AF-F833646E2DB6}"/>
              </a:ext>
            </a:extLst>
          </p:cNvPr>
          <p:cNvSpPr txBox="1">
            <a:spLocks noChangeAspect="1"/>
          </p:cNvSpPr>
          <p:nvPr/>
        </p:nvSpPr>
        <p:spPr>
          <a:xfrm>
            <a:off x="679450" y="839409"/>
            <a:ext cx="10833100" cy="672877"/>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请结合小川所谈到的现象，将晓莹的分享补充完整。</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8736E90D-57A1-E87F-2B14-9FB0F2C1C5CA}"/>
              </a:ext>
            </a:extLst>
          </p:cNvPr>
          <p:cNvSpPr txBox="1">
            <a:spLocks noChangeAspect="1"/>
          </p:cNvSpPr>
          <p:nvPr/>
        </p:nvSpPr>
        <p:spPr>
          <a:xfrm>
            <a:off x="679450" y="1512286"/>
            <a:ext cx="10833100" cy="1953227"/>
          </a:xfrm>
          <a:prstGeom prst="rect">
            <a:avLst/>
          </a:prstGeom>
          <a:noFill/>
        </p:spPr>
        <p:txBody>
          <a:bodyPr wrap="square">
            <a:spAutoFit/>
          </a:bodyPr>
          <a:lstStyle/>
          <a:p>
            <a:pPr>
              <a:lnSpc>
                <a:spcPct val="130000"/>
              </a:lnSpc>
              <a:buNone/>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加强监管，努力做到严格执法；家长或其监护人要加强对孩子的保护，为未成年人创设安全健康的成长环境；未成年人自身要提高法律意识，学会自我保护等。</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21256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9238E5D-3871-8D94-19CD-51756D235383}"/>
              </a:ext>
            </a:extLst>
          </p:cNvPr>
          <p:cNvSpPr txBox="1">
            <a:spLocks noChangeAspect="1"/>
          </p:cNvSpPr>
          <p:nvPr/>
        </p:nvSpPr>
        <p:spPr>
          <a:xfrm>
            <a:off x="546714" y="583631"/>
            <a:ext cx="11414227" cy="6038063"/>
          </a:xfrm>
          <a:prstGeom prst="rect">
            <a:avLst/>
          </a:prstGeom>
          <a:noFill/>
        </p:spPr>
        <p:txBody>
          <a:bodyPr wrap="square">
            <a:spAutoFit/>
          </a:bodyPr>
          <a:lstStyle/>
          <a:p>
            <a:pPr>
              <a:lnSpc>
                <a:spcPct val="130000"/>
              </a:lnSpc>
              <a:buNone/>
            </a:pPr>
            <a:r>
              <a:rPr lang="zh-CN" altLang="zh-CN" sz="3000" b="1" dirty="0">
                <a:effectLst/>
                <a:latin typeface="Arial" panose="020B0604020202020204" pitchFamily="34" charset="0"/>
                <a:ea typeface="黑体" panose="02010609060101010101" pitchFamily="49" charset="-122"/>
                <a:cs typeface="Times New Roman" panose="02020603050405020304" pitchFamily="18" charset="0"/>
              </a:rPr>
              <a:t>【建设法治文化</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dirty="0">
                <a:effectLst/>
                <a:latin typeface="Arial" panose="020B0604020202020204" pitchFamily="34" charset="0"/>
                <a:ea typeface="黑体" panose="02010609060101010101" pitchFamily="49" charset="-122"/>
                <a:cs typeface="Times New Roman" panose="02020603050405020304" pitchFamily="18" charset="0"/>
              </a:rPr>
              <a:t>树立法治观念】</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在江西省萍乡市芦溪县宣风镇珠亭村，</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法律明白人</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阳昌绍调解起纠纷不偏不倚，村民喜欢围着听他讲法律常识、法律故事。截至目前，我国已培育</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420</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多万名</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法律明白人</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，他们在基层播撒</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法治的种子</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把法治上升到文化层面，成为人们的内在修养、自觉约束和生活方式，内化于心、外化于行。社会主义法治文化建设是一个长期工程，需要在久久为功中实现春风化雨、润物无声。加强法治文化建设要突出青少年普法教育这个</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关键环节</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529188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E1752976-5A65-68B6-79EA-CB6FB7A36F73}"/>
              </a:ext>
            </a:extLst>
          </p:cNvPr>
          <p:cNvSpPr txBox="1">
            <a:spLocks noChangeAspect="1"/>
          </p:cNvSpPr>
          <p:nvPr/>
        </p:nvSpPr>
        <p:spPr>
          <a:xfrm>
            <a:off x="679450" y="839409"/>
            <a:ext cx="10833100" cy="672877"/>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“法律明白人”对于法治文化建设发挥了哪些作用？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08D94698-F302-3016-BB25-40E988980907}"/>
              </a:ext>
            </a:extLst>
          </p:cNvPr>
          <p:cNvSpPr txBox="1">
            <a:spLocks noChangeAspect="1"/>
          </p:cNvSpPr>
          <p:nvPr/>
        </p:nvSpPr>
        <p:spPr>
          <a:xfrm>
            <a:off x="679450" y="1512286"/>
            <a:ext cx="10833100" cy="1953227"/>
          </a:xfrm>
          <a:prstGeom prst="rect">
            <a:avLst/>
          </a:prstGeom>
          <a:noFill/>
        </p:spPr>
        <p:txBody>
          <a:bodyPr wrap="square">
            <a:spAutoFit/>
          </a:bodyPr>
          <a:lstStyle/>
          <a:p>
            <a:pPr>
              <a:lnSpc>
                <a:spcPct val="130000"/>
              </a:lnSpc>
              <a:buNone/>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普及法律知识；弘扬法治精神；营造良好法治文化环境；树立守法光荣、违法可耻的法治文化导向；引导村民树立依法办事的意识等。</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5350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9162DB1-85BE-6533-3E24-1CC2115CD663}"/>
              </a:ext>
            </a:extLst>
          </p:cNvPr>
          <p:cNvSpPr txBox="1">
            <a:spLocks noChangeAspect="1"/>
          </p:cNvSpPr>
          <p:nvPr/>
        </p:nvSpPr>
        <p:spPr>
          <a:xfrm>
            <a:off x="679450" y="1044789"/>
            <a:ext cx="10833100" cy="672877"/>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在加强法治文化中青少年应该如何树立法治观念。</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327E106F-3FB3-496E-EB3F-875D509A7F2C}"/>
              </a:ext>
            </a:extLst>
          </p:cNvPr>
          <p:cNvSpPr txBox="1">
            <a:spLocks noChangeAspect="1"/>
          </p:cNvSpPr>
          <p:nvPr/>
        </p:nvSpPr>
        <p:spPr>
          <a:xfrm>
            <a:off x="679450" y="1717666"/>
            <a:ext cx="10833100" cy="3874650"/>
          </a:xfrm>
          <a:prstGeom prst="rect">
            <a:avLst/>
          </a:prstGeom>
          <a:noFill/>
        </p:spPr>
        <p:txBody>
          <a:bodyPr wrap="square">
            <a:spAutoFit/>
          </a:bodyPr>
          <a:lstStyle/>
          <a:p>
            <a:pPr>
              <a:lnSpc>
                <a:spcPct val="130000"/>
              </a:lnSpc>
              <a:buNone/>
            </a:pP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对法律发自内心的认可、崇尚、遵守和服从。</a:t>
            </a:r>
            <a:endPar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endParaRPr>
          </a:p>
          <a:p>
            <a:pPr>
              <a:lnSpc>
                <a:spcPct val="130000"/>
              </a:lnSpc>
              <a:buNone/>
            </a:pP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敬畏和信仰法律。坚持宪法法律至上，敬畏法律规则，相信法律的力量。</a:t>
            </a:r>
            <a:endPar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endParaRPr>
          </a:p>
          <a:p>
            <a:pPr>
              <a:lnSpc>
                <a:spcPct val="130000"/>
              </a:lnSpc>
              <a:buNone/>
            </a:pP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积极主动地学习法律。</a:t>
            </a:r>
            <a:endPar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endParaRPr>
          </a:p>
          <a:p>
            <a:pPr>
              <a:lnSpc>
                <a:spcPct val="130000"/>
              </a:lnSpc>
              <a:buNone/>
            </a:pP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树立守法光荣、违法可耻的观念。从细节抓起、从小事做起、从遵守规则做起。</a:t>
            </a:r>
            <a:endParaRPr lang="zh-CN" altLang="en-US" sz="3200" dirty="0"/>
          </a:p>
        </p:txBody>
      </p:sp>
    </p:spTree>
    <p:extLst>
      <p:ext uri="{BB962C8B-B14F-4D97-AF65-F5344CB8AC3E}">
        <p14:creationId xmlns:p14="http://schemas.microsoft.com/office/powerpoint/2010/main" val="1886686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第一课时　树立法治观念</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第六课　提升法治素养</a:t>
            </a:r>
          </a:p>
        </p:txBody>
      </p:sp>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C81F805B-A748-2D7C-3F5D-7BE7307ED6F6}"/>
              </a:ext>
            </a:extLst>
          </p:cNvPr>
          <p:cNvSpPr txBox="1">
            <a:spLocks noChangeAspect="1"/>
          </p:cNvSpPr>
          <p:nvPr/>
        </p:nvSpPr>
        <p:spPr>
          <a:xfrm>
            <a:off x="679450" y="1682623"/>
            <a:ext cx="10833100" cy="387375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．“没有信仰的法律将退化成为僵死的教条，而没有法律的信仰将蜕变成为狂信。”这句话告诉我们</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．树立法律信仰是被迫尊崇法律、捍卫法律</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．法律的实施是以国家强制力作保障的</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．法治精神已经铭刻在我们每个人心中</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．法律的权威源自人民的内心拥护和真诚信仰</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3" name="A_68778">
            <a:extLst>
              <a:ext uri="{FF2B5EF4-FFF2-40B4-BE49-F238E27FC236}">
                <a16:creationId xmlns:a16="http://schemas.microsoft.com/office/drawing/2014/main" id="{098D4847-7481-7900-5A05-7F7A5C199C4D}"/>
              </a:ext>
            </a:extLst>
          </p:cNvPr>
          <p:cNvSpPr/>
          <p:nvPr/>
        </p:nvSpPr>
        <p:spPr>
          <a:xfrm>
            <a:off x="8555990" y="2413127"/>
            <a:ext cx="141135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504A041-AEA1-66BF-A55F-2D2D82FFE1AF}"/>
              </a:ext>
            </a:extLst>
          </p:cNvPr>
          <p:cNvSpPr txBox="1">
            <a:spLocks noChangeAspect="1"/>
          </p:cNvSpPr>
          <p:nvPr/>
        </p:nvSpPr>
        <p:spPr>
          <a:xfrm>
            <a:off x="679450" y="1042449"/>
            <a:ext cx="11148756"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．法治观念是人们对法律发自内心的认可、崇尚、遵守和服从。下列观点和行为体现这一要求的是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初中生小丽认为上学是自己的事，是否去上学全看自己的心情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小天在旅游区的风景树上刻上自己的名字，以证明自己来过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小兰每次最后离开教室，都会自觉地关掉教室工作的电器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只要与奶奶一起吃饭，飞飞总是会先给奶奶拿好碗筷并盛好饭</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25a4f">
            <a:extLst>
              <a:ext uri="{FF2B5EF4-FFF2-40B4-BE49-F238E27FC236}">
                <a16:creationId xmlns:a16="http://schemas.microsoft.com/office/drawing/2014/main" id="{85B90D46-917B-B14A-8A03-AED0B0DBE8B5}"/>
              </a:ext>
            </a:extLst>
          </p:cNvPr>
          <p:cNvSpPr/>
          <p:nvPr/>
        </p:nvSpPr>
        <p:spPr>
          <a:xfrm>
            <a:off x="7740015" y="1772953"/>
            <a:ext cx="1389125"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052196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5D10F2B-242E-77F3-CB29-C16D90369A67}"/>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．法国启蒙思想家卢梭说过，“一切法律之中最重要的法律既不是铭刻在大理石上，也不是铭刻在铜表上，而是铭刻在公民的内心里。”这句话强调</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．要树立法治观念，发自内心的尊崇法律</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．只有铭刻在公民心中的法律才是法律</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．要珍惜自己的权利，自觉履行公民义务</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．建设法治中国是中国人民的共同事业</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d18a2">
            <a:extLst>
              <a:ext uri="{FF2B5EF4-FFF2-40B4-BE49-F238E27FC236}">
                <a16:creationId xmlns:a16="http://schemas.microsoft.com/office/drawing/2014/main" id="{195C7F93-CB7A-E2AC-BA6F-6E24AEB00C41}"/>
              </a:ext>
            </a:extLst>
          </p:cNvPr>
          <p:cNvSpPr/>
          <p:nvPr/>
        </p:nvSpPr>
        <p:spPr>
          <a:xfrm>
            <a:off x="6516053" y="2727024"/>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2680325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B1EA856-DB3D-1327-EE0F-E19F54EF01D4}"/>
              </a:ext>
            </a:extLst>
          </p:cNvPr>
          <p:cNvSpPr txBox="1">
            <a:spLocks noChangeAspect="1"/>
          </p:cNvSpPr>
          <p:nvPr/>
        </p:nvSpPr>
        <p:spPr>
          <a:xfrm>
            <a:off x="458225" y="710050"/>
            <a:ext cx="11060266" cy="5437899"/>
          </a:xfrm>
          <a:prstGeom prst="rect">
            <a:avLst/>
          </a:prstGeom>
          <a:noFill/>
        </p:spPr>
        <p:txBody>
          <a:bodyPr wrap="square">
            <a:spAutoFit/>
          </a:bodyPr>
          <a:lstStyle/>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．近日，小梁同学在某网友的强烈推荐下到某网络交易平台售卖自己的游戏账号，结果被一名自称“平台客服”的人以交保证金为由，骗其转账</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2 000</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元，转账后对方将其拉黑。小梁急忙报警，该“平台客服”最终被绳之以法。该案例说明青少年要</a:t>
            </a:r>
            <a:r>
              <a:rPr lang="en-US" altLang="zh-CN" sz="30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理性辨别信息，避免轻信他人　</a:t>
            </a:r>
            <a:endPar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增强保护意识，遇事依法维权　</a:t>
            </a:r>
            <a:endPar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树立法治观念，坚守法律底线　</a:t>
            </a:r>
            <a:endPar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拒绝使用网络，预防网络诈骗</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①②③</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①②④</a:t>
            </a:r>
            <a:r>
              <a:rPr lang="en-US" altLang="zh-CN" sz="3000" b="1" dirty="0">
                <a:effectLst/>
                <a:latin typeface="Cambria Math" panose="02040503050406030204" pitchFamily="18" charset="0"/>
                <a:ea typeface="宋体" panose="02010600030101010101" pitchFamily="2" charset="-122"/>
                <a:cs typeface="Cambria Math" panose="020405030504060302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①③④</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②③④</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026bc">
            <a:extLst>
              <a:ext uri="{FF2B5EF4-FFF2-40B4-BE49-F238E27FC236}">
                <a16:creationId xmlns:a16="http://schemas.microsoft.com/office/drawing/2014/main" id="{CE98C44F-D894-B050-2A3F-269551042E8D}"/>
              </a:ext>
            </a:extLst>
          </p:cNvPr>
          <p:cNvSpPr/>
          <p:nvPr/>
        </p:nvSpPr>
        <p:spPr>
          <a:xfrm>
            <a:off x="9757165" y="2589650"/>
            <a:ext cx="1312164" cy="493319"/>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713480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B7D724E-AF43-8254-5E99-C836FC703604}"/>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．七年级学生晓程在放学路上被两名男生堵截。他们恶狠狠地向晓程要钱，还强行搜了晓程的口袋，拿走晓程所有的钱并警告晓程不准告诉别人。晓程应该</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．联系同学，一起把钱讨要回来</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．依靠法律，维护自身合法权益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．提高警惕，不把这件事告诉别人</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．勇敢斗争，保护钱财不受损失</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d225b">
            <a:extLst>
              <a:ext uri="{FF2B5EF4-FFF2-40B4-BE49-F238E27FC236}">
                <a16:creationId xmlns:a16="http://schemas.microsoft.com/office/drawing/2014/main" id="{9EC7B6C5-650B-996A-AAE7-0F4D516005E0}"/>
              </a:ext>
            </a:extLst>
          </p:cNvPr>
          <p:cNvSpPr/>
          <p:nvPr/>
        </p:nvSpPr>
        <p:spPr>
          <a:xfrm>
            <a:off x="7740015" y="2727024"/>
            <a:ext cx="1389125"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440977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980C81C-4B61-7D10-DA5E-38E83B3D7448}"/>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．下列行为中体现出公民法治精神和法律至上信仰的有</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小林打电话向司法机关反映某犯罪嫌疑人的犯罪事实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李某想方设法少纳税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七年级学生宁宁积极参与社区的法治宣传活动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小梅不断提高自己的道德素养，成了学校道德标兵</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291e5">
            <a:extLst>
              <a:ext uri="{FF2B5EF4-FFF2-40B4-BE49-F238E27FC236}">
                <a16:creationId xmlns:a16="http://schemas.microsoft.com/office/drawing/2014/main" id="{75B19F48-83C1-3654-EEF2-367787736818}"/>
              </a:ext>
            </a:extLst>
          </p:cNvPr>
          <p:cNvSpPr/>
          <p:nvPr/>
        </p:nvSpPr>
        <p:spPr>
          <a:xfrm>
            <a:off x="804228" y="2093040"/>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2053622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0762228-A9AA-4D4A-4349-C8CCE7FFADE9}"/>
              </a:ext>
            </a:extLst>
          </p:cNvPr>
          <p:cNvSpPr txBox="1">
            <a:spLocks noChangeAspect="1"/>
          </p:cNvSpPr>
          <p:nvPr/>
        </p:nvSpPr>
        <p:spPr>
          <a:xfrm>
            <a:off x="576211" y="2445163"/>
            <a:ext cx="10833100" cy="3233578"/>
          </a:xfrm>
          <a:prstGeom prst="rect">
            <a:avLst/>
          </a:prstGeom>
          <a:noFill/>
        </p:spPr>
        <p:txBody>
          <a:bodyPr wrap="square">
            <a:spAutoFit/>
          </a:bodyPr>
          <a:lstStyle/>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依法办事，养成尊法守法用法的好习惯</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珍视生命，不做危害他人生命安全的事</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学习法律，懂得违法就要承担刑事责任</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胆大心细，抛物前要看清楚是否有行人</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F419B5D3-2E84-F497-6B44-44594D353D70}"/>
              </a:ext>
            </a:extLst>
          </p:cNvPr>
          <p:cNvSpPr txBox="1">
            <a:spLocks noChangeAspect="1"/>
          </p:cNvSpPr>
          <p:nvPr/>
        </p:nvSpPr>
        <p:spPr>
          <a:xfrm>
            <a:off x="576211" y="1536299"/>
            <a:ext cx="10833100" cy="672877"/>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．如图警示我们要</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fc614">
            <a:extLst>
              <a:ext uri="{FF2B5EF4-FFF2-40B4-BE49-F238E27FC236}">
                <a16:creationId xmlns:a16="http://schemas.microsoft.com/office/drawing/2014/main" id="{06519D9B-1363-6014-A9E9-7BB21F48880C}"/>
              </a:ext>
            </a:extLst>
          </p:cNvPr>
          <p:cNvSpPr/>
          <p:nvPr/>
        </p:nvSpPr>
        <p:spPr>
          <a:xfrm>
            <a:off x="4168089" y="1632819"/>
            <a:ext cx="1366520" cy="477191"/>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pic>
        <p:nvPicPr>
          <p:cNvPr id="6" name="image55.jpeg">
            <a:extLst>
              <a:ext uri="{FF2B5EF4-FFF2-40B4-BE49-F238E27FC236}">
                <a16:creationId xmlns:a16="http://schemas.microsoft.com/office/drawing/2014/main" id="{F415B82D-00CE-1488-6B74-649F3370C346}"/>
              </a:ext>
            </a:extLst>
          </p:cNvPr>
          <p:cNvPicPr>
            <a:picLocks noChangeAspect="1"/>
          </p:cNvPicPr>
          <p:nvPr/>
        </p:nvPicPr>
        <p:blipFill>
          <a:blip r:embed="rId2"/>
          <a:stretch>
            <a:fillRect/>
          </a:stretch>
        </p:blipFill>
        <p:spPr>
          <a:xfrm>
            <a:off x="8554884" y="1872738"/>
            <a:ext cx="2509684" cy="2823394"/>
          </a:xfrm>
          <a:prstGeom prst="rect">
            <a:avLst/>
          </a:prstGeom>
        </p:spPr>
      </p:pic>
    </p:spTree>
    <p:extLst>
      <p:ext uri="{BB962C8B-B14F-4D97-AF65-F5344CB8AC3E}">
        <p14:creationId xmlns:p14="http://schemas.microsoft.com/office/powerpoint/2010/main" val="2036971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2个栏目  32号复制.potx" id="{EEF34D57-1CD1-4187-A1D4-2EDACFAF27DC}" vid="{A3987F0F-1148-49C8-B41F-2229E4383FF7}"/>
    </a:ext>
  </a:extLst>
</a:theme>
</file>

<file path=docProps/app.xml><?xml version="1.0" encoding="utf-8"?>
<Properties xmlns="http://schemas.openxmlformats.org/officeDocument/2006/extended-properties" xmlns:vt="http://schemas.openxmlformats.org/officeDocument/2006/docPropsVTypes">
  <Template>模板无字号2个栏目  32号复制</Template>
  <TotalTime>7</TotalTime>
  <Words>2261</Words>
  <Application>Microsoft Office PowerPoint</Application>
  <PresentationFormat>宽屏</PresentationFormat>
  <Paragraphs>87</Paragraphs>
  <Slides>18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等线</vt:lpstr>
      <vt:lpstr>黑体</vt:lpstr>
      <vt:lpstr>宋体</vt:lpstr>
      <vt:lpstr>微软雅黑</vt:lpstr>
      <vt:lpstr>Arial</vt:lpstr>
      <vt:lpstr>Calibri</vt:lpstr>
      <vt:lpstr>Cambria Math</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xj h</dc:creator>
  <cp:lastModifiedBy>fei li</cp:lastModifiedBy>
  <cp:revision>9</cp:revision>
  <dcterms:created xsi:type="dcterms:W3CDTF">2025-08-29T23:53:35Z</dcterms:created>
  <dcterms:modified xsi:type="dcterms:W3CDTF">2025-09-02T03:07:21Z</dcterms:modified>
</cp:coreProperties>
</file>