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90" r:id="rId5"/>
    <p:sldId id="889" r:id="rId6"/>
    <p:sldId id="259" r:id="rId7"/>
    <p:sldId id="891" r:id="rId8"/>
    <p:sldId id="892" r:id="rId9"/>
    <p:sldId id="893" r:id="rId10"/>
    <p:sldId id="883" r:id="rId11"/>
    <p:sldId id="894" r:id="rId12"/>
    <p:sldId id="895" r:id="rId13"/>
    <p:sldId id="896" r:id="rId14"/>
    <p:sldId id="897" r:id="rId15"/>
    <p:sldId id="898" r:id="rId16"/>
    <p:sldId id="899" r:id="rId17"/>
    <p:sldId id="901" r:id="rId18"/>
    <p:sldId id="900" r:id="rId19"/>
    <p:sldId id="902" r:id="rId20"/>
    <p:sldId id="903" r:id="rId21"/>
    <p:sldId id="904" r:id="rId22"/>
    <p:sldId id="905" r:id="rId23"/>
    <p:sldId id="906" r:id="rId24"/>
    <p:sldId id="907" r:id="rId25"/>
    <p:sldId id="908" r:id="rId26"/>
    <p:sldId id="909" r:id="rId27"/>
    <p:sldId id="910" r:id="rId28"/>
    <p:sldId id="911" r:id="rId29"/>
    <p:sldId id="912" r:id="rId30"/>
    <p:sldId id="913" r:id="rId31"/>
    <p:sldId id="914" r:id="rId32"/>
    <p:sldId id="915" r:id="rId33"/>
    <p:sldId id="916" r:id="rId34"/>
    <p:sldId id="917" r:id="rId35"/>
    <p:sldId id="888" r:id="rId36"/>
    <p:sldId id="918" r:id="rId37"/>
    <p:sldId id="887" r:id="rId38"/>
    <p:sldId id="919" r:id="rId39"/>
    <p:sldId id="920" r:id="rId40"/>
    <p:sldId id="884" r:id="rId41"/>
    <p:sldId id="875" r:id="rId42"/>
    <p:sldId id="921" r:id="rId43"/>
    <p:sldId id="922" r:id="rId44"/>
    <p:sldId id="923" r:id="rId45"/>
    <p:sldId id="924" r:id="rId46"/>
    <p:sldId id="925" r:id="rId47"/>
    <p:sldId id="926" r:id="rId48"/>
    <p:sldId id="927" r:id="rId49"/>
    <p:sldId id="928" r:id="rId50"/>
    <p:sldId id="929" r:id="rId51"/>
    <p:sldId id="930" r:id="rId52"/>
    <p:sldId id="931" r:id="rId53"/>
    <p:sldId id="932" r:id="rId54"/>
    <p:sldId id="933" r:id="rId55"/>
    <p:sldId id="873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DEF"/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Guyu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temperature usually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and rain increases.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rises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rose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is rising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risen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句意：谷雨期间，气温通常会大幅回升，降雨量也会增加。根据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Guyu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可知，句子叙述客观事实，时态用一般现在时，主语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是第三人称单数，谓语动词用第三人称单数形式。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190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一般过去时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40181002"/>
              </p:ext>
            </p:extLst>
          </p:nvPr>
        </p:nvGraphicFramePr>
        <p:xfrm>
          <a:off x="381000" y="1543035"/>
          <a:ext cx="11430000" cy="4869180"/>
        </p:xfrm>
        <a:graphic>
          <a:graphicData uri="http://schemas.openxmlformats.org/drawingml/2006/table">
            <a:tbl>
              <a:tblPr firstRow="1" firstCol="1" bandRow="1"/>
              <a:tblGrid>
                <a:gridCol w="1699260">
                  <a:extLst>
                    <a:ext uri="{9D8B030D-6E8A-4147-A177-3AD203B41FA5}">
                      <a16:colId xmlns:a16="http://schemas.microsoft.com/office/drawing/2014/main" val="4105903696"/>
                    </a:ext>
                  </a:extLst>
                </a:gridCol>
                <a:gridCol w="1760220">
                  <a:extLst>
                    <a:ext uri="{9D8B030D-6E8A-4147-A177-3AD203B41FA5}">
                      <a16:colId xmlns:a16="http://schemas.microsoft.com/office/drawing/2014/main" val="1395415087"/>
                    </a:ext>
                  </a:extLst>
                </a:gridCol>
                <a:gridCol w="7970520">
                  <a:extLst>
                    <a:ext uri="{9D8B030D-6E8A-4147-A177-3AD203B41FA5}">
                      <a16:colId xmlns:a16="http://schemas.microsoft.com/office/drawing/2014/main" val="3711450645"/>
                    </a:ext>
                  </a:extLst>
                </a:gridCol>
              </a:tblGrid>
              <a:tr h="205105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表示事物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在过去的特征、状态，例：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was a teacher last year.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去年我是老师。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9292"/>
                  </a:ext>
                </a:extLst>
              </a:tr>
              <a:tr h="20510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表示过去的动作，例：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watched TV last night.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我昨天晚上在看电视。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3782400"/>
                  </a:ext>
                </a:extLst>
              </a:tr>
              <a:tr h="20510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过去式构成规则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规则变化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大多数动词在词尾加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want→wanted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32486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以不发音的字母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结尾的动词，直接加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hope→hoped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live→lived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64116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辅音字母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结尾，改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study→studied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cry→cried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32084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重读辅元辅结尾需双写最后一个辅音字母再加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stop→stopped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plan→planned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672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2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36294496"/>
              </p:ext>
            </p:extLst>
          </p:nvPr>
        </p:nvGraphicFramePr>
        <p:xfrm>
          <a:off x="381000" y="1543050"/>
          <a:ext cx="11430000" cy="3898900"/>
        </p:xfrm>
        <a:graphic>
          <a:graphicData uri="http://schemas.openxmlformats.org/drawingml/2006/table">
            <a:tbl>
              <a:tblPr firstRow="1" firstCol="1" bandRow="1"/>
              <a:tblGrid>
                <a:gridCol w="1699260">
                  <a:extLst>
                    <a:ext uri="{9D8B030D-6E8A-4147-A177-3AD203B41FA5}">
                      <a16:colId xmlns:a16="http://schemas.microsoft.com/office/drawing/2014/main" val="3217375322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2083846933"/>
                    </a:ext>
                  </a:extLst>
                </a:gridCol>
                <a:gridCol w="8496300">
                  <a:extLst>
                    <a:ext uri="{9D8B030D-6E8A-4147-A177-3AD203B41FA5}">
                      <a16:colId xmlns:a16="http://schemas.microsoft.com/office/drawing/2014/main" val="715324148"/>
                    </a:ext>
                  </a:extLst>
                </a:gridCol>
              </a:tblGrid>
              <a:tr h="1508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过去式构成规则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不规则变化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am/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zh-CN" alt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zh-CN" alt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ate</a:t>
                      </a:r>
                      <a:r>
                        <a:rPr lang="zh-CN" alt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→bought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fall→fell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zh-CN" alt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→swam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taught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wake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→woke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go→went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hurt→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hurt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lose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lost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→brought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break→broke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cost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→cost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saw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thought</a:t>
                      </a:r>
                      <a:r>
                        <a:rPr lang="en-US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→won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737651"/>
                  </a:ext>
                </a:extLst>
              </a:tr>
              <a:tr h="5799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 night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years ago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the age 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1878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past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just now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that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 upon a time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205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42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8904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tree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planting activity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two hours this morning. We were tired but very satisfied.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lasts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lasted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lasted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last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句意：我们今天早上的植树活动持续了两个小时。我们很累，但很满意。根据时间状语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可知，句子描述的是过去发生的事情，应该用一般过去时，所以动词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应用过去式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lasted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192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一般将来时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46309397"/>
              </p:ext>
            </p:extLst>
          </p:nvPr>
        </p:nvGraphicFramePr>
        <p:xfrm>
          <a:off x="381000" y="1840215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1493520">
                  <a:extLst>
                    <a:ext uri="{9D8B030D-6E8A-4147-A177-3AD203B41FA5}">
                      <a16:colId xmlns:a16="http://schemas.microsoft.com/office/drawing/2014/main" val="1782177409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198466714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表示将来计划、准备、打算做某事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534996"/>
                  </a:ext>
                </a:extLst>
              </a:tr>
              <a:tr h="2051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will/shall+do(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)(will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可用于所有人称，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shall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只用于第一人称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I/we)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78495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going to+do(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)(be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am/is/are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根据主语的变化而变化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58846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tonight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day after tomorrow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 afternoon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 week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two years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days later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2050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899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93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59395905"/>
              </p:ext>
            </p:extLst>
          </p:nvPr>
        </p:nvGraphicFramePr>
        <p:xfrm>
          <a:off x="381000" y="1741805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493520">
                  <a:extLst>
                    <a:ext uri="{9D8B030D-6E8A-4147-A177-3AD203B41FA5}">
                      <a16:colId xmlns:a16="http://schemas.microsoft.com/office/drawing/2014/main" val="659632026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4214018805"/>
                    </a:ext>
                  </a:extLst>
                </a:gridCol>
              </a:tblGrid>
              <a:tr h="4051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等少数表位移的词，用现在进行时表将来，例：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coming.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我来了。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我很快就要去北京了。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550830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soon as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等引导的时间和条件状语从句，当主句是一般将来时，从句用一般现在时表将来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主将从现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will call you as soon as I get to school.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我一到学校就给你打电话。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31240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的一般将来时：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will be/There is/are going to be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40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46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shoes are dirty.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leave them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 I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with my clothes.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wash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washed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washed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，你的鞋子脏了。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哦，就把它们放那儿吧，妈妈。我把它们和衣服一起洗。根据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可知，此处表示将来要做的动作，需用一般将来时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3328"/>
            <a:ext cx="2109873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现在进行时</a:t>
            </a:r>
            <a:endParaRPr lang="zh-CN" altLang="en-US" sz="26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22851740"/>
              </p:ext>
            </p:extLst>
          </p:nvPr>
        </p:nvGraphicFramePr>
        <p:xfrm>
          <a:off x="381000" y="1474455"/>
          <a:ext cx="11430000" cy="4930140"/>
        </p:xfrm>
        <a:graphic>
          <a:graphicData uri="http://schemas.openxmlformats.org/drawingml/2006/table">
            <a:tbl>
              <a:tblPr firstRow="1" firstCol="1" bandRow="1"/>
              <a:tblGrid>
                <a:gridCol w="1818311">
                  <a:extLst>
                    <a:ext uri="{9D8B030D-6E8A-4147-A177-3AD203B41FA5}">
                      <a16:colId xmlns:a16="http://schemas.microsoft.com/office/drawing/2014/main" val="651144676"/>
                    </a:ext>
                  </a:extLst>
                </a:gridCol>
                <a:gridCol w="9611689">
                  <a:extLst>
                    <a:ext uri="{9D8B030D-6E8A-4147-A177-3AD203B41FA5}">
                      <a16:colId xmlns:a16="http://schemas.microsoft.com/office/drawing/2014/main" val="611162698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说话瞬间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正在进行或发生的动作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也可表示当前一段时间内的活动或现阶段正在进行的动作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31259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be(am/is/are)+</a:t>
                      </a:r>
                      <a:r>
                        <a:rPr lang="en-US" sz="2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v.</a:t>
                      </a:r>
                      <a:r>
                        <a:rPr lang="zh-CN" sz="26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632016"/>
                  </a:ext>
                </a:extLst>
              </a:tr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规则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一般情况下直接在动词后面加</a:t>
                      </a:r>
                      <a:r>
                        <a:rPr lang="zh-CN" sz="26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read→reading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sleep→sleeping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105564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以不发音的字母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结尾的动词，去掉字母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zh-CN" sz="26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come→coming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make→making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565076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以一个辅音字母结尾的重读闭音节动词，双写末尾的辅音字母再加</a:t>
                      </a:r>
                      <a:r>
                        <a:rPr lang="zh-CN" sz="2600" b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sit→sitting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stop→stopping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run→running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begin→beginning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cut→cutting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get→getting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swim→swimming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dig→digging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75531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 days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this time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30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63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is the music room so noisy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students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talent show there.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practice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practiced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practice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practicing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音乐室为何如此嘈杂？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一些学生正在那里为才艺表演排练。根据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noisy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可知，空处应是描述正在发生的动作，需用现在进行时，其结构为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，主语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为名词复数，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动词用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7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056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过去进行时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46517165"/>
              </p:ext>
            </p:extLst>
          </p:nvPr>
        </p:nvGraphicFramePr>
        <p:xfrm>
          <a:off x="381000" y="2331690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1905000">
                  <a:extLst>
                    <a:ext uri="{9D8B030D-6E8A-4147-A177-3AD203B41FA5}">
                      <a16:colId xmlns:a16="http://schemas.microsoft.com/office/drawing/2014/main" val="2755515770"/>
                    </a:ext>
                  </a:extLst>
                </a:gridCol>
                <a:gridCol w="9525000">
                  <a:extLst>
                    <a:ext uri="{9D8B030D-6E8A-4147-A177-3AD203B41FA5}">
                      <a16:colId xmlns:a16="http://schemas.microsoft.com/office/drawing/2014/main" val="185792664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was/were+doing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51650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表示过去某一时刻或某一时间段正在进行的动作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08362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that time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this time yesterday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 yesterday morning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 night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248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51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专题九　动词的时态和语态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08432811"/>
              </p:ext>
            </p:extLst>
          </p:nvPr>
        </p:nvGraphicFramePr>
        <p:xfrm>
          <a:off x="381000" y="895350"/>
          <a:ext cx="11430000" cy="5605780"/>
        </p:xfrm>
        <a:graphic>
          <a:graphicData uri="http://schemas.openxmlformats.org/drawingml/2006/table">
            <a:tbl>
              <a:tblPr firstRow="1" firstCol="1" bandRow="1"/>
              <a:tblGrid>
                <a:gridCol w="967740">
                  <a:extLst>
                    <a:ext uri="{9D8B030D-6E8A-4147-A177-3AD203B41FA5}">
                      <a16:colId xmlns:a16="http://schemas.microsoft.com/office/drawing/2014/main" val="2007632020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1602986502"/>
                    </a:ext>
                  </a:extLst>
                </a:gridCol>
                <a:gridCol w="9525000">
                  <a:extLst>
                    <a:ext uri="{9D8B030D-6E8A-4147-A177-3AD203B41FA5}">
                      <a16:colId xmlns:a16="http://schemas.microsoft.com/office/drawing/2014/main" val="181528185"/>
                    </a:ext>
                  </a:extLst>
                </a:gridCol>
              </a:tblGrid>
              <a:tr h="12052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用法区别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既指时间点，也可指时间段；后可接终止性动词，也可接延续性动词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从句的动作和主句的动作可以是同时，也可以是先后发生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(3)when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后一般接过去式，例：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当老师进教室的时候，我们那时正在聊天。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表“突然”，例：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having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dinner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sudden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knock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door.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我正坐在餐桌前吃晚饭，门外突然响起了敲门声。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581249"/>
                  </a:ext>
                </a:extLst>
              </a:tr>
              <a:tr h="1205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后接延续性动词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从句的动作和主句的动作是同时发生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(3)while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后一般接进行时，例：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talking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我们正在说话，忽然老师走了进来。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表“然而”，例：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cooking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母亲正在做饭，而父亲正在看电视。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34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8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came across an unknown poem while he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something else.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searching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is searching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searched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searches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句意：当他在搜索别的东西时，偶然发现了一首不知名的诗。主句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unknown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为一般过去时，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引导的时间状语从句表示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过去某个时刻正在进行的动作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，应用过去进行时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was/were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。从句主语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为第三人称单数，故用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searching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7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4480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现在完成时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0623169"/>
              </p:ext>
            </p:extLst>
          </p:nvPr>
        </p:nvGraphicFramePr>
        <p:xfrm>
          <a:off x="381000" y="2221480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104900">
                  <a:extLst>
                    <a:ext uri="{9D8B030D-6E8A-4147-A177-3AD203B41FA5}">
                      <a16:colId xmlns:a16="http://schemas.microsoft.com/office/drawing/2014/main" val="1575934745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781868325"/>
                    </a:ext>
                  </a:extLst>
                </a:gridCol>
                <a:gridCol w="7810500">
                  <a:extLst>
                    <a:ext uri="{9D8B030D-6E8A-4147-A177-3AD203B41FA5}">
                      <a16:colId xmlns:a16="http://schemas.microsoft.com/office/drawing/2014/main" val="3843390768"/>
                    </a:ext>
                  </a:extLst>
                </a:gridCol>
              </a:tblGrid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现在全部完成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表示过去发生或者已经完成的动作对现在造成的影响或结果，例：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movie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我看过这部电影两次。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604175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现在部分完成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表示从过去某一时间开始并一直持续到现在的动作或状态，例：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Changsha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我在长沙住了三年。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15998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have/has+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425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08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22442551"/>
              </p:ext>
            </p:extLst>
          </p:nvPr>
        </p:nvGraphicFramePr>
        <p:xfrm>
          <a:off x="381000" y="1072515"/>
          <a:ext cx="11430000" cy="4839970"/>
        </p:xfrm>
        <a:graphic>
          <a:graphicData uri="http://schemas.openxmlformats.org/drawingml/2006/table">
            <a:tbl>
              <a:tblPr firstRow="1" firstCol="1" bandRow="1"/>
              <a:tblGrid>
                <a:gridCol w="1356360">
                  <a:extLst>
                    <a:ext uri="{9D8B030D-6E8A-4147-A177-3AD203B41FA5}">
                      <a16:colId xmlns:a16="http://schemas.microsoft.com/office/drawing/2014/main" val="321893149"/>
                    </a:ext>
                  </a:extLst>
                </a:gridCol>
                <a:gridCol w="3680460">
                  <a:extLst>
                    <a:ext uri="{9D8B030D-6E8A-4147-A177-3AD203B41FA5}">
                      <a16:colId xmlns:a16="http://schemas.microsoft.com/office/drawing/2014/main" val="243389220"/>
                    </a:ext>
                  </a:extLst>
                </a:gridCol>
                <a:gridCol w="6393180">
                  <a:extLst>
                    <a:ext uri="{9D8B030D-6E8A-4147-A177-3AD203B41FA5}">
                      <a16:colId xmlns:a16="http://schemas.microsoft.com/office/drawing/2014/main" val="1126607579"/>
                    </a:ext>
                  </a:extLst>
                </a:gridCol>
              </a:tblGrid>
              <a:tr h="20510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already(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已经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，用于肯定句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already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他已经得到她的帮助。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44993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yet(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已经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，用于疑问句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，用于否定句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？他已经回来吗？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yet.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他还没有回来。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642127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曾经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 is the best film I have ever seen.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这是我看过的最好的电影。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826018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has never been to Beijing.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他从未去过北京。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166540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for(+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时间段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has been away for two years.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他已经离开两年了。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77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72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43577656"/>
              </p:ext>
            </p:extLst>
          </p:nvPr>
        </p:nvGraphicFramePr>
        <p:xfrm>
          <a:off x="381000" y="979805"/>
          <a:ext cx="11430000" cy="5436870"/>
        </p:xfrm>
        <a:graphic>
          <a:graphicData uri="http://schemas.openxmlformats.org/drawingml/2006/table">
            <a:tbl>
              <a:tblPr firstRow="1" firstCol="1" bandRow="1"/>
              <a:tblGrid>
                <a:gridCol w="601980">
                  <a:extLst>
                    <a:ext uri="{9D8B030D-6E8A-4147-A177-3AD203B41FA5}">
                      <a16:colId xmlns:a16="http://schemas.microsoft.com/office/drawing/2014/main" val="999196718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830775016"/>
                    </a:ext>
                  </a:extLst>
                </a:gridCol>
                <a:gridCol w="7581900">
                  <a:extLst>
                    <a:ext uri="{9D8B030D-6E8A-4147-A177-3AD203B41FA5}">
                      <a16:colId xmlns:a16="http://schemas.microsoft.com/office/drawing/2014/main" val="3249741065"/>
                    </a:ext>
                  </a:extLst>
                </a:gridCol>
              </a:tblGrid>
              <a:tr h="12052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since(+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时间点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/...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ago/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从句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has been an English teacher since 1992.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1992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年以来，他一直担任英语教师。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five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months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ago.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五个月以来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先生一直在中国生活。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since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came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China.Green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先生自从来到中国以来一直在北京生活。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597074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以动作发生的次数为标志</a:t>
                      </a:r>
                      <a:r>
                        <a:rPr lang="zh-CN" sz="27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，比如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twice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 times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says he has been to the USA three times.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他说他已经去过美国三次了。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923607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far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last/past few years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recently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为标志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got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far.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他已经到过北京了。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studied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words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years.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她在过去几年里已经学了超过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个单词。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363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4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645"/>
            <a:ext cx="457208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“终止”“延续”的转换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9812955"/>
              </p:ext>
            </p:extLst>
          </p:nvPr>
        </p:nvGraphicFramePr>
        <p:xfrm>
          <a:off x="381000" y="2039212"/>
          <a:ext cx="11430001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2201574">
                  <a:extLst>
                    <a:ext uri="{9D8B030D-6E8A-4147-A177-3AD203B41FA5}">
                      <a16:colId xmlns:a16="http://schemas.microsoft.com/office/drawing/2014/main" val="2619879231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val="2638077170"/>
                    </a:ext>
                  </a:extLst>
                </a:gridCol>
                <a:gridCol w="4442114">
                  <a:extLst>
                    <a:ext uri="{9D8B030D-6E8A-4147-A177-3AD203B41FA5}">
                      <a16:colId xmlns:a16="http://schemas.microsoft.com/office/drawing/2014/main" val="3740642954"/>
                    </a:ext>
                  </a:extLst>
                </a:gridCol>
              </a:tblGrid>
              <a:tr h="40513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动词从词义上可以分为延续性和非延续性两种。当现在完成时与一段时间连用时，应将非延续性动词转换为延续性动词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02538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《猫》已经开演半个小时了。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has began for half an hour.×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has been on for half an hour.</a:t>
                      </a:r>
                      <a:r>
                        <a:rPr lang="en-US" sz="2800" b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has began.</a:t>
                      </a:r>
                      <a:r>
                        <a:rPr lang="en-US" sz="2800" b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02293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这本英文字典你买了多久了？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long have you bought this English dictionary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long have you had this English dictionary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260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34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1203"/>
            <a:ext cx="709681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常见非延续性动词与其对应的延续性动词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96692018"/>
              </p:ext>
            </p:extLst>
          </p:nvPr>
        </p:nvGraphicFramePr>
        <p:xfrm>
          <a:off x="381000" y="2200910"/>
          <a:ext cx="11430000" cy="2279650"/>
        </p:xfrm>
        <a:graphic>
          <a:graphicData uri="http://schemas.openxmlformats.org/drawingml/2006/table">
            <a:tbl>
              <a:tblPr firstRow="1" firstCol="1" bandRow="1"/>
              <a:tblGrid>
                <a:gridCol w="4008120">
                  <a:extLst>
                    <a:ext uri="{9D8B030D-6E8A-4147-A177-3AD203B41FA5}">
                      <a16:colId xmlns:a16="http://schemas.microsoft.com/office/drawing/2014/main" val="3640264813"/>
                    </a:ext>
                  </a:extLst>
                </a:gridCol>
                <a:gridCol w="4090654">
                  <a:extLst>
                    <a:ext uri="{9D8B030D-6E8A-4147-A177-3AD203B41FA5}">
                      <a16:colId xmlns:a16="http://schemas.microsoft.com/office/drawing/2014/main" val="581690181"/>
                    </a:ext>
                  </a:extLst>
                </a:gridCol>
                <a:gridCol w="3331226">
                  <a:extLst>
                    <a:ext uri="{9D8B030D-6E8A-4147-A177-3AD203B41FA5}">
                      <a16:colId xmlns:a16="http://schemas.microsoft.com/office/drawing/2014/main" val="3086869330"/>
                    </a:ext>
                  </a:extLst>
                </a:gridCol>
              </a:tblGrid>
              <a:tr h="20510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870321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borrow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909390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 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681081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catch a cold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a cold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10374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become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677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87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11402871"/>
              </p:ext>
            </p:extLst>
          </p:nvPr>
        </p:nvGraphicFramePr>
        <p:xfrm>
          <a:off x="381000" y="1896745"/>
          <a:ext cx="11430000" cy="3191510"/>
        </p:xfrm>
        <a:graphic>
          <a:graphicData uri="http://schemas.openxmlformats.org/drawingml/2006/table">
            <a:tbl>
              <a:tblPr firstRow="1" firstCol="1" bandRow="1"/>
              <a:tblGrid>
                <a:gridCol w="4008120">
                  <a:extLst>
                    <a:ext uri="{9D8B030D-6E8A-4147-A177-3AD203B41FA5}">
                      <a16:colId xmlns:a16="http://schemas.microsoft.com/office/drawing/2014/main" val="3379034902"/>
                    </a:ext>
                  </a:extLst>
                </a:gridCol>
                <a:gridCol w="4090654">
                  <a:extLst>
                    <a:ext uri="{9D8B030D-6E8A-4147-A177-3AD203B41FA5}">
                      <a16:colId xmlns:a16="http://schemas.microsoft.com/office/drawing/2014/main" val="1379129953"/>
                    </a:ext>
                  </a:extLst>
                </a:gridCol>
                <a:gridCol w="3331226">
                  <a:extLst>
                    <a:ext uri="{9D8B030D-6E8A-4147-A177-3AD203B41FA5}">
                      <a16:colId xmlns:a16="http://schemas.microsoft.com/office/drawing/2014/main" val="1731845102"/>
                    </a:ext>
                  </a:extLst>
                </a:gridCol>
              </a:tblGrid>
              <a:tr h="205105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形容词”代替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marry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married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18053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 ill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ill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599427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 asleep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asleep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563880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wake up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awake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72349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dead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7102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open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01275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closed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001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4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91806449"/>
              </p:ext>
            </p:extLst>
          </p:nvPr>
        </p:nvGraphicFramePr>
        <p:xfrm>
          <a:off x="381000" y="2124710"/>
          <a:ext cx="11430000" cy="2735580"/>
        </p:xfrm>
        <a:graphic>
          <a:graphicData uri="http://schemas.openxmlformats.org/drawingml/2006/table">
            <a:tbl>
              <a:tblPr firstRow="1" firstCol="1" bandRow="1"/>
              <a:tblGrid>
                <a:gridCol w="4008120">
                  <a:extLst>
                    <a:ext uri="{9D8B030D-6E8A-4147-A177-3AD203B41FA5}">
                      <a16:colId xmlns:a16="http://schemas.microsoft.com/office/drawing/2014/main" val="3516790274"/>
                    </a:ext>
                  </a:extLst>
                </a:gridCol>
                <a:gridCol w="4090654">
                  <a:extLst>
                    <a:ext uri="{9D8B030D-6E8A-4147-A177-3AD203B41FA5}">
                      <a16:colId xmlns:a16="http://schemas.microsoft.com/office/drawing/2014/main" val="4076887803"/>
                    </a:ext>
                  </a:extLst>
                </a:gridCol>
                <a:gridCol w="3331226">
                  <a:extLst>
                    <a:ext uri="{9D8B030D-6E8A-4147-A177-3AD203B41FA5}">
                      <a16:colId xmlns:a16="http://schemas.microsoft.com/office/drawing/2014/main" val="704935101"/>
                    </a:ext>
                  </a:extLst>
                </a:gridCol>
              </a:tblGrid>
              <a:tr h="205105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副词”代替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start/begin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on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83273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up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up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503257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out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321748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away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1333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over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443242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 member/be in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871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1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4763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for being late.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mind. The movie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only 5 minutes.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 begun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been 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begun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began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很抱歉我迟到了。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没关系。电影才开始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分钟。结合句意和语境，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是非延续性动词，不能与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时间段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连用，需用对应的延续性动词短语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。主语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是单数，现在完成时结构为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has+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过去分词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的过去分词是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，所以用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6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956128"/>
              </p:ext>
            </p:extLst>
          </p:nvPr>
        </p:nvGraphicFramePr>
        <p:xfrm>
          <a:off x="381000" y="1532705"/>
          <a:ext cx="11430000" cy="4934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5537359" imgH="2391777" progId="Word.Document.12">
                  <p:embed/>
                </p:oleObj>
              </mc:Choice>
              <mc:Fallback>
                <p:oleObj name="文档" r:id="rId4" imgW="5537359" imgH="2391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532705"/>
                        <a:ext cx="11430000" cy="4934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620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过去完成时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0531380"/>
              </p:ext>
            </p:extLst>
          </p:nvPr>
        </p:nvGraphicFramePr>
        <p:xfrm>
          <a:off x="381000" y="1709420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905000">
                  <a:extLst>
                    <a:ext uri="{9D8B030D-6E8A-4147-A177-3AD203B41FA5}">
                      <a16:colId xmlns:a16="http://schemas.microsoft.com/office/drawing/2014/main" val="867685815"/>
                    </a:ext>
                  </a:extLst>
                </a:gridCol>
                <a:gridCol w="9525000">
                  <a:extLst>
                    <a:ext uri="{9D8B030D-6E8A-4147-A177-3AD203B41FA5}">
                      <a16:colId xmlns:a16="http://schemas.microsoft.com/office/drawing/2014/main" val="50429736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7998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动作发生在过去的过去，例：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written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three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stories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到去年年底，他已经完成了三篇故事。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924798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用于主句为过去时的宾语从句中，例：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said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他们说已经看过这部电影。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68954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过去的时间点，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end of+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过去的时间点，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过去的时间点等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951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9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196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过去将来时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74292434"/>
              </p:ext>
            </p:extLst>
          </p:nvPr>
        </p:nvGraphicFramePr>
        <p:xfrm>
          <a:off x="381000" y="2023095"/>
          <a:ext cx="11430000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1836420">
                  <a:extLst>
                    <a:ext uri="{9D8B030D-6E8A-4147-A177-3AD203B41FA5}">
                      <a16:colId xmlns:a16="http://schemas.microsoft.com/office/drawing/2014/main" val="2369662041"/>
                    </a:ext>
                  </a:extLst>
                </a:gridCol>
                <a:gridCol w="9593580">
                  <a:extLst>
                    <a:ext uri="{9D8B030D-6E8A-4147-A177-3AD203B41FA5}">
                      <a16:colId xmlns:a16="http://schemas.microsoft.com/office/drawing/2014/main" val="3467824188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表示在过去某个时间看将要发生的动作或存在的状态，即“站在过去看将来”，常用于宾语从句中，例：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return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Shanghai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soon.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我听说他们不久将重返上海。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798670"/>
                  </a:ext>
                </a:extLst>
              </a:tr>
              <a:tr h="2051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由助动词“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would/should+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动词原形”构成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02659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going to+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动词原形”构成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479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23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1105"/>
            <a:ext cx="370005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被动语态的基本用法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854743"/>
              </p:ext>
            </p:extLst>
          </p:nvPr>
        </p:nvGraphicFramePr>
        <p:xfrm>
          <a:off x="381000" y="2125129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1574409">
                  <a:extLst>
                    <a:ext uri="{9D8B030D-6E8A-4147-A177-3AD203B41FA5}">
                      <a16:colId xmlns:a16="http://schemas.microsoft.com/office/drawing/2014/main" val="4136330639"/>
                    </a:ext>
                  </a:extLst>
                </a:gridCol>
                <a:gridCol w="9855591">
                  <a:extLst>
                    <a:ext uri="{9D8B030D-6E8A-4147-A177-3AD203B41FA5}">
                      <a16:colId xmlns:a16="http://schemas.microsoft.com/office/drawing/2014/main" val="1881812181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被动语态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动词的过去分词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328269"/>
                  </a:ext>
                </a:extLst>
              </a:tr>
              <a:tr h="5505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主被动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 u="none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en-US" sz="2800" b="1" u="none" baseline="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u="none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800" b="1" u="none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classroom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b="1" u="sng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2800" b="1" u="sng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2800" b="1" u="sng" dirty="0" smtClean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classroom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8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 cleaned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(by them)</a:t>
                      </a:r>
                      <a:r>
                        <a:rPr lang="en-US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238923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被动语态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的使用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不知道动作的执行者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没有必要指出动作的执行者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强调动作的承受者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句子主语是物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47427"/>
                  </a:ext>
                </a:extLst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641191"/>
              </p:ext>
            </p:extLst>
          </p:nvPr>
        </p:nvGraphicFramePr>
        <p:xfrm>
          <a:off x="381000" y="89134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9134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age8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01965" y="3530991"/>
            <a:ext cx="4562864" cy="7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880290"/>
              </p:ext>
            </p:extLst>
          </p:nvPr>
        </p:nvGraphicFramePr>
        <p:xfrm>
          <a:off x="381000" y="1041684"/>
          <a:ext cx="11429999" cy="4797776"/>
        </p:xfrm>
        <a:graphic>
          <a:graphicData uri="http://schemas.openxmlformats.org/drawingml/2006/table">
            <a:tbl>
              <a:tblPr firstRow="1" firstCol="1" bandRow="1"/>
              <a:tblGrid>
                <a:gridCol w="1104900">
                  <a:extLst>
                    <a:ext uri="{9D8B030D-6E8A-4147-A177-3AD203B41FA5}">
                      <a16:colId xmlns:a16="http://schemas.microsoft.com/office/drawing/2014/main" val="1104343952"/>
                    </a:ext>
                  </a:extLst>
                </a:gridCol>
                <a:gridCol w="2125980">
                  <a:extLst>
                    <a:ext uri="{9D8B030D-6E8A-4147-A177-3AD203B41FA5}">
                      <a16:colId xmlns:a16="http://schemas.microsoft.com/office/drawing/2014/main" val="102884972"/>
                    </a:ext>
                  </a:extLst>
                </a:gridCol>
                <a:gridCol w="3360420">
                  <a:extLst>
                    <a:ext uri="{9D8B030D-6E8A-4147-A177-3AD203B41FA5}">
                      <a16:colId xmlns:a16="http://schemas.microsoft.com/office/drawing/2014/main" val="3549583334"/>
                    </a:ext>
                  </a:extLst>
                </a:gridCol>
                <a:gridCol w="4838699">
                  <a:extLst>
                    <a:ext uri="{9D8B030D-6E8A-4147-A177-3AD203B41FA5}">
                      <a16:colId xmlns:a16="http://schemas.microsoft.com/office/drawing/2014/main" val="581726888"/>
                    </a:ext>
                  </a:extLst>
                </a:gridCol>
              </a:tblGrid>
              <a:tr h="18231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具体</a:t>
                      </a:r>
                      <a:endParaRPr lang="en-US" altLang="zh-CN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主动语态及示例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被动语态及示例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265975"/>
                  </a:ext>
                </a:extLst>
              </a:tr>
              <a:tr h="473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一般现在时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clean/cleans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clean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is/am/are+cleaned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is cleaned by them.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291622"/>
                  </a:ext>
                </a:extLst>
              </a:tr>
              <a:tr h="473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一般过去时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cleaned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cleaned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was cleaned by him.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003199"/>
                  </a:ext>
                </a:extLst>
              </a:tr>
              <a:tr h="1071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 clean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 will clean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going to clean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 is going to clean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 be cleaned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will be cleaned by her.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going to be cleaned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is going to be cleaned by her.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124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20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19930433"/>
              </p:ext>
            </p:extLst>
          </p:nvPr>
        </p:nvGraphicFramePr>
        <p:xfrm>
          <a:off x="381000" y="1083452"/>
          <a:ext cx="11429999" cy="5224496"/>
        </p:xfrm>
        <a:graphic>
          <a:graphicData uri="http://schemas.openxmlformats.org/drawingml/2006/table">
            <a:tbl>
              <a:tblPr firstRow="1" firstCol="1" bandRow="1"/>
              <a:tblGrid>
                <a:gridCol w="1104900">
                  <a:extLst>
                    <a:ext uri="{9D8B030D-6E8A-4147-A177-3AD203B41FA5}">
                      <a16:colId xmlns:a16="http://schemas.microsoft.com/office/drawing/2014/main" val="528732770"/>
                    </a:ext>
                  </a:extLst>
                </a:gridCol>
                <a:gridCol w="2125980">
                  <a:extLst>
                    <a:ext uri="{9D8B030D-6E8A-4147-A177-3AD203B41FA5}">
                      <a16:colId xmlns:a16="http://schemas.microsoft.com/office/drawing/2014/main" val="2703733503"/>
                    </a:ext>
                  </a:extLst>
                </a:gridCol>
                <a:gridCol w="3360420">
                  <a:extLst>
                    <a:ext uri="{9D8B030D-6E8A-4147-A177-3AD203B41FA5}">
                      <a16:colId xmlns:a16="http://schemas.microsoft.com/office/drawing/2014/main" val="3743152370"/>
                    </a:ext>
                  </a:extLst>
                </a:gridCol>
                <a:gridCol w="4838699">
                  <a:extLst>
                    <a:ext uri="{9D8B030D-6E8A-4147-A177-3AD203B41FA5}">
                      <a16:colId xmlns:a16="http://schemas.microsoft.com/office/drawing/2014/main" val="1456515419"/>
                    </a:ext>
                  </a:extLst>
                </a:gridCol>
              </a:tblGrid>
              <a:tr h="53792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具体</a:t>
                      </a:r>
                      <a:endParaRPr lang="en-US" altLang="zh-CN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alt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现在进行时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am/is/are cleaning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 is cleaning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am/is/are being cleaned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is being cleaned by Lucy.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035547"/>
                  </a:ext>
                </a:extLst>
              </a:tr>
              <a:tr h="5379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过去进行时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cleaning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was cleaning the room.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being cleaned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was being cleaned by me.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18712"/>
                  </a:ext>
                </a:extLst>
              </a:tr>
              <a:tr h="5379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现在完成时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have/had cleaned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have cleaned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have/has been cleaned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has been cleaned by us.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636252"/>
                  </a:ext>
                </a:extLst>
              </a:tr>
              <a:tr h="5379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情态动词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982" marR="12982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 clean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can clean the room.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 be cleaned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room can be cleaned by him.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3707" marR="23707" marT="12982" marB="12982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170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0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64013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主动表被动。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1.open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lock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等作不及物动词且主语为物时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这款衬衫卖得很好。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等系动词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uniforms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ugly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校服穿起来不好看。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这本书值得一读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624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4.want/need/require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doing=want/need/require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repairing.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我的车需要修理。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repaired.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我的车需要被修理。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226831"/>
            <a:ext cx="11430000" cy="50889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4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more and more people from foreign countries today.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speaks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spoke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spoken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will speak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句意：如今，越来越多的外国人士开始说汉语。本句主语是动作的承受者，时态是一般现在时，所以用一般现在时的被动语态。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2437"/>
            <a:ext cx="442140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被动语态的几种特殊用法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47115250"/>
              </p:ext>
            </p:extLst>
          </p:nvPr>
        </p:nvGraphicFramePr>
        <p:xfrm>
          <a:off x="381000" y="1716424"/>
          <a:ext cx="11430000" cy="4349628"/>
        </p:xfrm>
        <a:graphic>
          <a:graphicData uri="http://schemas.openxmlformats.org/drawingml/2006/table">
            <a:tbl>
              <a:tblPr firstRow="1" firstCol="1" bandRow="1"/>
              <a:tblGrid>
                <a:gridCol w="2453640">
                  <a:extLst>
                    <a:ext uri="{9D8B030D-6E8A-4147-A177-3AD203B41FA5}">
                      <a16:colId xmlns:a16="http://schemas.microsoft.com/office/drawing/2014/main" val="3695632979"/>
                    </a:ext>
                  </a:extLst>
                </a:gridCol>
                <a:gridCol w="3954780">
                  <a:extLst>
                    <a:ext uri="{9D8B030D-6E8A-4147-A177-3AD203B41FA5}">
                      <a16:colId xmlns:a16="http://schemas.microsoft.com/office/drawing/2014/main" val="4238672012"/>
                    </a:ext>
                  </a:extLst>
                </a:gridCol>
                <a:gridCol w="5021580">
                  <a:extLst>
                    <a:ext uri="{9D8B030D-6E8A-4147-A177-3AD203B41FA5}">
                      <a16:colId xmlns:a16="http://schemas.microsoft.com/office/drawing/2014/main" val="34792426"/>
                    </a:ext>
                  </a:extLst>
                </a:gridCol>
              </a:tblGrid>
              <a:tr h="192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38" marR="13738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578764"/>
                  </a:ext>
                </a:extLst>
              </a:tr>
              <a:tr h="945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主动语态中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省去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的动词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38" marR="13738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的不定式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see/hear/watch/feel/notice/let/make/have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变被动时，应加上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我妈妈让我待在家里。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mother.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我被我妈妈安排待在家里。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574982"/>
                  </a:ext>
                </a:extLst>
              </a:tr>
              <a:tr h="945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含短语的动词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38" marR="13738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短语是“动词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介词”或“动词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副词”时，变被动语态时，介词、副词不能丢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我们应该照顾老人。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老人应该被我们照顾。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73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7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0549355"/>
              </p:ext>
            </p:extLst>
          </p:nvPr>
        </p:nvGraphicFramePr>
        <p:xfrm>
          <a:off x="381000" y="1064724"/>
          <a:ext cx="11430000" cy="5175592"/>
        </p:xfrm>
        <a:graphic>
          <a:graphicData uri="http://schemas.openxmlformats.org/drawingml/2006/table">
            <a:tbl>
              <a:tblPr firstRow="1" firstCol="1" bandRow="1"/>
              <a:tblGrid>
                <a:gridCol w="2060126">
                  <a:extLst>
                    <a:ext uri="{9D8B030D-6E8A-4147-A177-3AD203B41FA5}">
                      <a16:colId xmlns:a16="http://schemas.microsoft.com/office/drawing/2014/main" val="1554926664"/>
                    </a:ext>
                  </a:extLst>
                </a:gridCol>
                <a:gridCol w="4348294">
                  <a:extLst>
                    <a:ext uri="{9D8B030D-6E8A-4147-A177-3AD203B41FA5}">
                      <a16:colId xmlns:a16="http://schemas.microsoft.com/office/drawing/2014/main" val="4180479989"/>
                    </a:ext>
                  </a:extLst>
                </a:gridCol>
                <a:gridCol w="5021580">
                  <a:extLst>
                    <a:ext uri="{9D8B030D-6E8A-4147-A177-3AD203B41FA5}">
                      <a16:colId xmlns:a16="http://schemas.microsoft.com/office/drawing/2014/main" val="1997452595"/>
                    </a:ext>
                  </a:extLst>
                </a:gridCol>
              </a:tblGrid>
              <a:tr h="1133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含双宾语的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38" marR="13738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把指人的宾语变为主语时，指物的宾语仍保留在谓语之后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指物的宾语变为主语时，指人的宾语前要加相应的介词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她给了我一个玩具。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toy./A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我被给予了一个玩具。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一个玩具被给予给我。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051527"/>
                  </a:ext>
                </a:extLst>
              </a:tr>
              <a:tr h="1133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含情态动词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38" marR="13738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情态动词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+be+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动词的过去分词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你必须及时完成你的作业。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finished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你的作业必须及时完成。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087" marR="25087" marT="13738" marB="13738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907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6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308120"/>
              </p:ext>
            </p:extLst>
          </p:nvPr>
        </p:nvGraphicFramePr>
        <p:xfrm>
          <a:off x="381000" y="1193098"/>
          <a:ext cx="11430000" cy="4598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6415070" imgH="2594092" progId="Word.Document.12">
                  <p:embed/>
                </p:oleObj>
              </mc:Choice>
              <mc:Fallback>
                <p:oleObj name="文档" r:id="rId3" imgW="6415070" imgH="25940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193098"/>
                        <a:ext cx="11430000" cy="45988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71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33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said that the new kind of medicine which can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treat this disease will be on the market next month.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great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 used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used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 using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据说一种可以用来治疗这种疾病的新药将于下个月上市。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太好了！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指代先行词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之间是动宾关系，所以用被动语态，含有情态动词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的被动语态，结构是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1812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robots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each other to the finish line.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exciting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robot is going to win.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raced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 racing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race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racing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2.Smart robots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more and more people around the world in the future.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use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used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be used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d862"/>
          <p:cNvSpPr/>
          <p:nvPr/>
        </p:nvSpPr>
        <p:spPr>
          <a:xfrm>
            <a:off x="3083814" y="393359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face8"/>
          <p:cNvSpPr/>
          <p:nvPr/>
        </p:nvSpPr>
        <p:spPr>
          <a:xfrm>
            <a:off x="4864989" y="171464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film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worth seeing.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three times so far.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seen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am going to see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see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576b"/>
          <p:cNvSpPr/>
          <p:nvPr/>
        </p:nvSpPr>
        <p:spPr>
          <a:xfrm>
            <a:off x="8268653" y="188618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34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 Animal Day is on October 4th every year.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activities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improve the relationship between humans and animals this day.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hold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held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held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fda5"/>
          <p:cNvSpPr/>
          <p:nvPr/>
        </p:nvSpPr>
        <p:spPr>
          <a:xfrm>
            <a:off x="3491865" y="244091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9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picture when her dad got home yesterday evening.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draws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drawing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drawing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draw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Charlie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grandparents every weekend. He loves them very much.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visits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visiting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visit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visited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7540"/>
          <p:cNvSpPr/>
          <p:nvPr/>
        </p:nvSpPr>
        <p:spPr>
          <a:xfrm>
            <a:off x="4010978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3a7a"/>
          <p:cNvSpPr/>
          <p:nvPr/>
        </p:nvSpPr>
        <p:spPr>
          <a:xfrm>
            <a:off x="3714115" y="1326028"/>
            <a:ext cx="1190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1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play table tennis with your friends after school yesterday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didn’t. We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vegetables in our school garden.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have watered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watered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are going to water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e3e6"/>
          <p:cNvSpPr/>
          <p:nvPr/>
        </p:nvSpPr>
        <p:spPr>
          <a:xfrm>
            <a:off x="3876993" y="271557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12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5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international students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visit our school since last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are coming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come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came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come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 learning apps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more and more people these days.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used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were used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be36"/>
          <p:cNvSpPr/>
          <p:nvPr/>
        </p:nvSpPr>
        <p:spPr>
          <a:xfrm>
            <a:off x="6522403" y="354497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afe7"/>
          <p:cNvSpPr/>
          <p:nvPr/>
        </p:nvSpPr>
        <p:spPr>
          <a:xfrm>
            <a:off x="7176453" y="1326028"/>
            <a:ext cx="119068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6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mobile phone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 was making a cake with my mother.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rang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rings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ringing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is going to ring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aa87"/>
          <p:cNvSpPr/>
          <p:nvPr/>
        </p:nvSpPr>
        <p:spPr>
          <a:xfrm>
            <a:off x="5771515" y="188618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1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69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movie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the public since it came out.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 been popular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popular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popular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will be popular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8839"/>
          <p:cNvSpPr/>
          <p:nvPr/>
        </p:nvSpPr>
        <p:spPr>
          <a:xfrm>
            <a:off x="4283456" y="216625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6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955"/>
            <a:ext cx="114300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 last year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school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free breakfasts to students in need.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offered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has offered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offering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 Beijing Library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 Library of the Year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2024.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named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was named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be named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384c"/>
          <p:cNvSpPr/>
          <p:nvPr/>
        </p:nvSpPr>
        <p:spPr>
          <a:xfrm>
            <a:off x="6685407" y="3768155"/>
            <a:ext cx="118275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8328"/>
          <p:cNvSpPr/>
          <p:nvPr/>
        </p:nvSpPr>
        <p:spPr>
          <a:xfrm>
            <a:off x="7244652" y="994475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011946"/>
              </p:ext>
            </p:extLst>
          </p:nvPr>
        </p:nvGraphicFramePr>
        <p:xfrm>
          <a:off x="381000" y="2594056"/>
          <a:ext cx="11430000" cy="1796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5040376" imgH="792388" progId="Word.Document.12">
                  <p:embed/>
                </p:oleObj>
              </mc:Choice>
              <mc:Fallback>
                <p:oleObj name="文档" r:id="rId3" imgW="5040376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94056"/>
                        <a:ext cx="11430000" cy="1796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357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heavily. We are going to get all wet walking outside.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raining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rains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rained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raining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hear that Jingdezhen Porcelain(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Paris last month.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news.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shows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has shown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shown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was shown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0f7c"/>
          <p:cNvSpPr/>
          <p:nvPr/>
        </p:nvSpPr>
        <p:spPr>
          <a:xfrm>
            <a:off x="9297226" y="326489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cb08"/>
          <p:cNvSpPr/>
          <p:nvPr/>
        </p:nvSpPr>
        <p:spPr>
          <a:xfrm>
            <a:off x="3301365" y="104595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2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966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合肥庐阳区校级四模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near future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attention 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following step of China’s exploration plan.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drawn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drawn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be drawn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has been drawn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93b0"/>
          <p:cNvSpPr/>
          <p:nvPr/>
        </p:nvSpPr>
        <p:spPr>
          <a:xfrm>
            <a:off x="728028" y="244091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2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17.It’s reported that another big shopping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 next year.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open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opened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opens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is open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18.The children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games in the garden when their parents called them in for dinner.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play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 playing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are playing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4aa5"/>
          <p:cNvSpPr/>
          <p:nvPr/>
        </p:nvSpPr>
        <p:spPr>
          <a:xfrm>
            <a:off x="3199702" y="327031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d402"/>
          <p:cNvSpPr/>
          <p:nvPr/>
        </p:nvSpPr>
        <p:spPr>
          <a:xfrm>
            <a:off x="8206042" y="1606106"/>
            <a:ext cx="1211327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8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58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looking very smart in a new suit today.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 But to tell you the truth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for quite a few years.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had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bought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had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bought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20.The Smiths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Shanghai since 2015. They love the city.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live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have lived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live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lived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141b"/>
          <p:cNvSpPr/>
          <p:nvPr/>
        </p:nvSpPr>
        <p:spPr>
          <a:xfrm>
            <a:off x="2991803" y="3825050"/>
            <a:ext cx="11906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5b64"/>
          <p:cNvSpPr/>
          <p:nvPr/>
        </p:nvSpPr>
        <p:spPr>
          <a:xfrm>
            <a:off x="6671628" y="216084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4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506"/>
            <a:ext cx="11430000" cy="5647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the elephants in Africa have to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humans there catch them for their ivory to make money.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protect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protected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 protected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are protected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22.The new library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last year and it has become a popular place for students.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builds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built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is built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was built</a:t>
            </a:r>
            <a:endParaRPr lang="zh-CN" altLang="en-US" sz="2800" dirty="0"/>
          </a:p>
        </p:txBody>
      </p:sp>
      <p:sp>
        <p:nvSpPr>
          <p:cNvPr id="4" name="A_c553d"/>
          <p:cNvSpPr/>
          <p:nvPr/>
        </p:nvSpPr>
        <p:spPr>
          <a:xfrm>
            <a:off x="3709353" y="432244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1a658"/>
          <p:cNvSpPr/>
          <p:nvPr/>
        </p:nvSpPr>
        <p:spPr>
          <a:xfrm>
            <a:off x="7517194" y="994026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8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70092"/>
            <a:ext cx="189667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常见时态</a:t>
            </a:r>
            <a:endParaRPr lang="zh-CN" altLang="en-US" sz="2800" dirty="0"/>
          </a:p>
        </p:txBody>
      </p:sp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374372"/>
              </p:ext>
            </p:extLst>
          </p:nvPr>
        </p:nvGraphicFramePr>
        <p:xfrm>
          <a:off x="381000" y="141117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5274753" imgH="396374" progId="Word.Document.12">
                  <p:embed/>
                </p:oleObj>
              </mc:Choice>
              <mc:Fallback>
                <p:oleObj name="文档" r:id="rId4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1117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75972169"/>
              </p:ext>
            </p:extLst>
          </p:nvPr>
        </p:nvGraphicFramePr>
        <p:xfrm>
          <a:off x="381000" y="2916939"/>
          <a:ext cx="11430001" cy="3133090"/>
        </p:xfrm>
        <a:graphic>
          <a:graphicData uri="http://schemas.openxmlformats.org/drawingml/2006/table">
            <a:tbl>
              <a:tblPr firstRow="1" firstCol="1" bandRow="1"/>
              <a:tblGrid>
                <a:gridCol w="1913221">
                  <a:extLst>
                    <a:ext uri="{9D8B030D-6E8A-4147-A177-3AD203B41FA5}">
                      <a16:colId xmlns:a16="http://schemas.microsoft.com/office/drawing/2014/main" val="3804887854"/>
                    </a:ext>
                  </a:extLst>
                </a:gridCol>
                <a:gridCol w="2986439">
                  <a:extLst>
                    <a:ext uri="{9D8B030D-6E8A-4147-A177-3AD203B41FA5}">
                      <a16:colId xmlns:a16="http://schemas.microsoft.com/office/drawing/2014/main" val="1997917247"/>
                    </a:ext>
                  </a:extLst>
                </a:gridCol>
                <a:gridCol w="6530341">
                  <a:extLst>
                    <a:ext uri="{9D8B030D-6E8A-4147-A177-3AD203B41FA5}">
                      <a16:colId xmlns:a16="http://schemas.microsoft.com/office/drawing/2014/main" val="326061455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83972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一般现在时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work/works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我每天都工作。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59576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一般过去时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昨天我工作了。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90584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will/shall work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is/am/are going to work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我明天会继续工作。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我明天要去上班。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77958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现在进行时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is/am/are working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她现在在工作。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260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24040499"/>
              </p:ext>
            </p:extLst>
          </p:nvPr>
        </p:nvGraphicFramePr>
        <p:xfrm>
          <a:off x="381000" y="108712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1913221">
                  <a:extLst>
                    <a:ext uri="{9D8B030D-6E8A-4147-A177-3AD203B41FA5}">
                      <a16:colId xmlns:a16="http://schemas.microsoft.com/office/drawing/2014/main" val="309049102"/>
                    </a:ext>
                  </a:extLst>
                </a:gridCol>
                <a:gridCol w="3192179">
                  <a:extLst>
                    <a:ext uri="{9D8B030D-6E8A-4147-A177-3AD203B41FA5}">
                      <a16:colId xmlns:a16="http://schemas.microsoft.com/office/drawing/2014/main" val="2180977336"/>
                    </a:ext>
                  </a:extLst>
                </a:gridCol>
                <a:gridCol w="6324600">
                  <a:extLst>
                    <a:ext uri="{9D8B030D-6E8A-4147-A177-3AD203B41FA5}">
                      <a16:colId xmlns:a16="http://schemas.microsoft.com/office/drawing/2014/main" val="755356138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过去进行时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working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那个时候他们正在工作。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58028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现在完成时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have/has worked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他已经工作了两个小时。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96049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过去完成时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 worked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learned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words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last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到去年为止，他已经学会了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个单词。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482497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过去将来时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 work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 going to work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said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她曾说明年她要飞去北京。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said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going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她曾经说她明年将会去工作。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759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9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7668"/>
            <a:ext cx="2257349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一般现在时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65182914"/>
              </p:ext>
            </p:extLst>
          </p:nvPr>
        </p:nvGraphicFramePr>
        <p:xfrm>
          <a:off x="381000" y="1977375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493520">
                  <a:extLst>
                    <a:ext uri="{9D8B030D-6E8A-4147-A177-3AD203B41FA5}">
                      <a16:colId xmlns:a16="http://schemas.microsoft.com/office/drawing/2014/main" val="1399331067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1108109026"/>
                    </a:ext>
                  </a:extLst>
                </a:gridCol>
              </a:tblGrid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表事物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的特征、状态，例：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has three sisters.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他有三个姐姐。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835319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表经常性或习惯性的动作，例：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 goes shopping once a month.Bob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每月去购物一次。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20669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表客观真理、客观存在等，例：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moon goes around the earth.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月亮绕着地球运转。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34603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当主语是第三人称单数时，谓语动词要用第三人称单数形式，即在动词原形后加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616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01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10840017"/>
              </p:ext>
            </p:extLst>
          </p:nvPr>
        </p:nvGraphicFramePr>
        <p:xfrm>
          <a:off x="381000" y="1285875"/>
          <a:ext cx="11430000" cy="4413250"/>
        </p:xfrm>
        <a:graphic>
          <a:graphicData uri="http://schemas.openxmlformats.org/drawingml/2006/table">
            <a:tbl>
              <a:tblPr firstRow="1" firstCol="1" bandRow="1"/>
              <a:tblGrid>
                <a:gridCol w="1493520">
                  <a:extLst>
                    <a:ext uri="{9D8B030D-6E8A-4147-A177-3AD203B41FA5}">
                      <a16:colId xmlns:a16="http://schemas.microsoft.com/office/drawing/2014/main" val="2394948162"/>
                    </a:ext>
                  </a:extLst>
                </a:gridCol>
                <a:gridCol w="9936480">
                  <a:extLst>
                    <a:ext uri="{9D8B030D-6E8A-4147-A177-3AD203B41FA5}">
                      <a16:colId xmlns:a16="http://schemas.microsoft.com/office/drawing/2014/main" val="3951780946"/>
                    </a:ext>
                  </a:extLst>
                </a:gridCol>
              </a:tblGrid>
              <a:tr h="20510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三单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构成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规则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大多数动词在词尾加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read→reads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992357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辅音字母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结尾，改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study→studies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cry→cries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fly→flies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元音字母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结尾，直接加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play→plays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enjoy→enjoys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46415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”结尾的，在词尾加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S Mincho" panose="02020609040205080304" pitchFamily="49" charset="-128"/>
                        </a:rPr>
                        <a:t>⁃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，例：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cross→crosses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fix→fixes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watch→watches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wash→washes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do→does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6938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(1)be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动词包括：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；第三人称单数为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have→has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70174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always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 day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Sundays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079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47</TotalTime>
  <Words>4634</Words>
  <Application>Microsoft Office PowerPoint</Application>
  <PresentationFormat>宽屏</PresentationFormat>
  <Paragraphs>462</Paragraphs>
  <Slides>55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2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2025-12-05T15:40:44Z</dcterms:created>
  <dcterms:modified xsi:type="dcterms:W3CDTF">2025-12-05T16:28:06Z</dcterms:modified>
</cp:coreProperties>
</file>