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259" r:id="rId16"/>
    <p:sldId id="887" r:id="rId17"/>
    <p:sldId id="888" r:id="rId18"/>
    <p:sldId id="889" r:id="rId19"/>
    <p:sldId id="890" r:id="rId20"/>
    <p:sldId id="891" r:id="rId21"/>
    <p:sldId id="892" r:id="rId22"/>
    <p:sldId id="893" r:id="rId23"/>
    <p:sldId id="894" r:id="rId24"/>
    <p:sldId id="895" r:id="rId25"/>
    <p:sldId id="896" r:id="rId26"/>
    <p:sldId id="875" r:id="rId27"/>
    <p:sldId id="897" r:id="rId28"/>
    <p:sldId id="898" r:id="rId29"/>
    <p:sldId id="899" r:id="rId30"/>
    <p:sldId id="900" r:id="rId31"/>
    <p:sldId id="901" r:id="rId32"/>
    <p:sldId id="902" r:id="rId33"/>
    <p:sldId id="87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A99FD61-3743-6B9E-19D8-4D1D9C9B19E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65004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warm sweater for her little grandson.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your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Linda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good place for us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ourselves for the future.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promise                B. invite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prepare                D. present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93bd">
            <a:extLst>
              <a:ext uri="{FF2B5EF4-FFF2-40B4-BE49-F238E27FC236}">
                <a16:creationId xmlns:a16="http://schemas.microsoft.com/office/drawing/2014/main" id="{E2D80EAE-913E-1651-C7CA-83228D666976}"/>
              </a:ext>
            </a:extLst>
          </p:cNvPr>
          <p:cNvSpPr/>
          <p:nvPr/>
        </p:nvSpPr>
        <p:spPr>
          <a:xfrm>
            <a:off x="4986719" y="287099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F3F44A5-3352-48D1-EDAB-8B39036C4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88671">
            <a:extLst>
              <a:ext uri="{FF2B5EF4-FFF2-40B4-BE49-F238E27FC236}">
                <a16:creationId xmlns:a16="http://schemas.microsoft.com/office/drawing/2014/main" id="{94A80F70-534F-BCFC-EA5C-57864C61495E}"/>
              </a:ext>
            </a:extLst>
          </p:cNvPr>
          <p:cNvSpPr/>
          <p:nvPr/>
        </p:nvSpPr>
        <p:spPr>
          <a:xfrm>
            <a:off x="2407603" y="1761524"/>
            <a:ext cx="205574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repared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677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42CB61-E5BC-7DAE-719C-E8F1632D3DEC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92842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increase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&amp;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增大；增长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3F9AE842-875B-3405-FB34-FF53236B2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63879"/>
            <a:ext cx="2103813" cy="504796"/>
          </a:xfrm>
          <a:prstGeom prst="rect">
            <a:avLst/>
          </a:prstGeom>
        </p:spPr>
      </p:pic>
      <p:pic>
        <p:nvPicPr>
          <p:cNvPr id="5" name="image303.jpeg">
            <a:extLst>
              <a:ext uri="{FF2B5EF4-FFF2-40B4-BE49-F238E27FC236}">
                <a16:creationId xmlns:a16="http://schemas.microsoft.com/office/drawing/2014/main" id="{28A53253-6CFB-7513-7B23-104B42500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813" y="1916277"/>
            <a:ext cx="6231313" cy="443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75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5C791EB-40DD-2C8A-8B9A-B6B2CF2F10EB}"/>
              </a:ext>
            </a:extLst>
          </p:cNvPr>
          <p:cNvSpPr txBox="1">
            <a:spLocks noChangeAspect="1"/>
          </p:cNvSpPr>
          <p:nvPr/>
        </p:nvSpPr>
        <p:spPr>
          <a:xfrm>
            <a:off x="419537" y="14832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price of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by 5 yuan yesterday.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9.The world’s population will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unless we do something to control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finish                B. agree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increase           D. except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10.There is a(n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number of people in the park in summer.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growth             B. fall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problem           D. increase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cd8f">
            <a:extLst>
              <a:ext uri="{FF2B5EF4-FFF2-40B4-BE49-F238E27FC236}">
                <a16:creationId xmlns:a16="http://schemas.microsoft.com/office/drawing/2014/main" id="{BAE022CE-986C-1581-6F10-45B0CE53742C}"/>
              </a:ext>
            </a:extLst>
          </p:cNvPr>
          <p:cNvSpPr/>
          <p:nvPr/>
        </p:nvSpPr>
        <p:spPr>
          <a:xfrm>
            <a:off x="3228714" y="435349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00420">
            <a:extLst>
              <a:ext uri="{FF2B5EF4-FFF2-40B4-BE49-F238E27FC236}">
                <a16:creationId xmlns:a16="http://schemas.microsoft.com/office/drawing/2014/main" id="{D5CD2541-6DDF-6175-5C77-E30B5865AC40}"/>
              </a:ext>
            </a:extLst>
          </p:cNvPr>
          <p:cNvSpPr/>
          <p:nvPr/>
        </p:nvSpPr>
        <p:spPr>
          <a:xfrm>
            <a:off x="5950832" y="213455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EB54F3C-50BC-086B-2D36-BCD53668B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96b6b">
            <a:extLst>
              <a:ext uri="{FF2B5EF4-FFF2-40B4-BE49-F238E27FC236}">
                <a16:creationId xmlns:a16="http://schemas.microsoft.com/office/drawing/2014/main" id="{25AC6890-D88B-902B-BCE5-BD6E76452DC2}"/>
              </a:ext>
            </a:extLst>
          </p:cNvPr>
          <p:cNvSpPr/>
          <p:nvPr/>
        </p:nvSpPr>
        <p:spPr>
          <a:xfrm>
            <a:off x="4346377" y="1579817"/>
            <a:ext cx="220027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ncreased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13928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BE1CC9-F186-D2EC-15A6-47C20C18BCF1}"/>
              </a:ext>
            </a:extLst>
          </p:cNvPr>
          <p:cNvSpPr txBox="1">
            <a:spLocks noChangeAspect="1"/>
          </p:cNvSpPr>
          <p:nvPr/>
        </p:nvSpPr>
        <p:spPr>
          <a:xfrm>
            <a:off x="246089" y="89844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too much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678CD230-7D89-49C9-C709-8E23BF3D0D15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6010" y="1656135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8DF89B3-4813-BA11-88F0-34249B3FFBC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19048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too much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much too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too many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D50BE80-5E21-50F5-62E6-B8DA098682C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27171791"/>
              </p:ext>
            </p:extLst>
          </p:nvPr>
        </p:nvGraphicFramePr>
        <p:xfrm>
          <a:off x="381000" y="2881405"/>
          <a:ext cx="11430000" cy="1823720"/>
        </p:xfrm>
        <a:graphic>
          <a:graphicData uri="http://schemas.openxmlformats.org/drawingml/2006/table">
            <a:tbl>
              <a:tblPr firstRow="1" firstCol="1" bandRow="1"/>
              <a:tblGrid>
                <a:gridCol w="2873252">
                  <a:extLst>
                    <a:ext uri="{9D8B030D-6E8A-4147-A177-3AD203B41FA5}">
                      <a16:colId xmlns:a16="http://schemas.microsoft.com/office/drawing/2014/main" val="557676687"/>
                    </a:ext>
                  </a:extLst>
                </a:gridCol>
                <a:gridCol w="8556748">
                  <a:extLst>
                    <a:ext uri="{9D8B030D-6E8A-4147-A177-3AD203B41FA5}">
                      <a16:colId xmlns:a16="http://schemas.microsoft.com/office/drawing/2014/main" val="423380578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40799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 much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“太多”，后接不可数名词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016981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 too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“太”，后接形容词或副词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830224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 many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“太多”，后接可数名词复数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7355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1283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7944C1A-DED5-343A-A7FF-9EFC1DA6818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他没有太多钱。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doesn’t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天太冷了。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公园里人太多了。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in the park.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05d2">
            <a:extLst>
              <a:ext uri="{FF2B5EF4-FFF2-40B4-BE49-F238E27FC236}">
                <a16:creationId xmlns:a16="http://schemas.microsoft.com/office/drawing/2014/main" id="{45F73080-0499-AFD7-2520-ECD8EB1CDDD0}"/>
              </a:ext>
            </a:extLst>
          </p:cNvPr>
          <p:cNvSpPr/>
          <p:nvPr/>
        </p:nvSpPr>
        <p:spPr>
          <a:xfrm>
            <a:off x="2291588" y="4662202"/>
            <a:ext cx="317347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many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ed912">
            <a:extLst>
              <a:ext uri="{FF2B5EF4-FFF2-40B4-BE49-F238E27FC236}">
                <a16:creationId xmlns:a16="http://schemas.microsoft.com/office/drawing/2014/main" id="{823CA47E-9B6D-33B7-E95A-D73A82D0B5BF}"/>
              </a:ext>
            </a:extLst>
          </p:cNvPr>
          <p:cNvSpPr/>
          <p:nvPr/>
        </p:nvSpPr>
        <p:spPr>
          <a:xfrm>
            <a:off x="1399540" y="3552730"/>
            <a:ext cx="3173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much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8981953-E191-BAB9-DB8E-25B6B51FC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cad7c">
            <a:extLst>
              <a:ext uri="{FF2B5EF4-FFF2-40B4-BE49-F238E27FC236}">
                <a16:creationId xmlns:a16="http://schemas.microsoft.com/office/drawing/2014/main" id="{C6BD51EC-56DA-C02A-BCC8-889D0DEC6092}"/>
              </a:ext>
            </a:extLst>
          </p:cNvPr>
          <p:cNvSpPr/>
          <p:nvPr/>
        </p:nvSpPr>
        <p:spPr>
          <a:xfrm>
            <a:off x="3247390" y="2443258"/>
            <a:ext cx="3173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too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much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12952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67AD601-B40D-04B4-82B9-69F8FFA7BEB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38774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asleep during the movie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(2)Christmas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a Monday this year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price of the house has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fallen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old man moved to the countryside last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down and hurt her leg yesterday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f2da">
            <a:extLst>
              <a:ext uri="{FF2B5EF4-FFF2-40B4-BE49-F238E27FC236}">
                <a16:creationId xmlns:a16="http://schemas.microsoft.com/office/drawing/2014/main" id="{FF44F963-D21C-33D0-7E87-D274C127CBC3}"/>
              </a:ext>
            </a:extLst>
          </p:cNvPr>
          <p:cNvSpPr/>
          <p:nvPr/>
        </p:nvSpPr>
        <p:spPr>
          <a:xfrm>
            <a:off x="7104380" y="5854238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d2cb9">
            <a:extLst>
              <a:ext uri="{FF2B5EF4-FFF2-40B4-BE49-F238E27FC236}">
                <a16:creationId xmlns:a16="http://schemas.microsoft.com/office/drawing/2014/main" id="{55C8049A-73B7-D016-DFB8-E4B73EFA334B}"/>
              </a:ext>
            </a:extLst>
          </p:cNvPr>
          <p:cNvSpPr/>
          <p:nvPr/>
        </p:nvSpPr>
        <p:spPr>
          <a:xfrm>
            <a:off x="5893753" y="474476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4536e">
            <a:extLst>
              <a:ext uri="{FF2B5EF4-FFF2-40B4-BE49-F238E27FC236}">
                <a16:creationId xmlns:a16="http://schemas.microsoft.com/office/drawing/2014/main" id="{5092C5E3-90CF-40A8-45C7-643E72213149}"/>
              </a:ext>
            </a:extLst>
          </p:cNvPr>
          <p:cNvSpPr/>
          <p:nvPr/>
        </p:nvSpPr>
        <p:spPr>
          <a:xfrm>
            <a:off x="6751701" y="4190030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1DB869-A524-883E-DCA5-B62002152936}"/>
              </a:ext>
            </a:extLst>
          </p:cNvPr>
          <p:cNvSpPr txBox="1">
            <a:spLocks noChangeAspect="1"/>
          </p:cNvSpPr>
          <p:nvPr/>
        </p:nvSpPr>
        <p:spPr>
          <a:xfrm>
            <a:off x="1505262" y="1708464"/>
            <a:ext cx="9542489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）降临；来临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）降低；减少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）进入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（某种状态）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；变得；成为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）下落；跌落</a:t>
            </a:r>
            <a:r>
              <a:rPr lang="en-US" altLang="zh-CN" sz="2800" dirty="0">
                <a:solidFill>
                  <a:srgbClr val="000000"/>
                </a:solidFill>
                <a:latin typeface="NEU-BZ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）秋天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2f3d">
            <a:extLst>
              <a:ext uri="{FF2B5EF4-FFF2-40B4-BE49-F238E27FC236}">
                <a16:creationId xmlns:a16="http://schemas.microsoft.com/office/drawing/2014/main" id="{D7257C49-76B6-0B33-A913-6E2DF30E1232}"/>
              </a:ext>
            </a:extLst>
          </p:cNvPr>
          <p:cNvSpPr/>
          <p:nvPr/>
        </p:nvSpPr>
        <p:spPr>
          <a:xfrm>
            <a:off x="5684203" y="3635294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E62591-5EF5-7C7E-D179-0FFA350A9290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1.fall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2D3D645-5F31-F2AD-5228-1F0D7E295DF6}"/>
              </a:ext>
            </a:extLst>
          </p:cNvPr>
          <p:cNvSpPr txBox="1">
            <a:spLocks noChangeAspect="1"/>
          </p:cNvSpPr>
          <p:nvPr/>
        </p:nvSpPr>
        <p:spPr>
          <a:xfrm>
            <a:off x="590863" y="3311937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wall to hang a picture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sock has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it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(3)There are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area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925a">
            <a:extLst>
              <a:ext uri="{FF2B5EF4-FFF2-40B4-BE49-F238E27FC236}">
                <a16:creationId xmlns:a16="http://schemas.microsoft.com/office/drawing/2014/main" id="{BBE182EE-A0A0-CD22-1818-1E9F53CAF010}"/>
              </a:ext>
            </a:extLst>
          </p:cNvPr>
          <p:cNvSpPr/>
          <p:nvPr/>
        </p:nvSpPr>
        <p:spPr>
          <a:xfrm>
            <a:off x="5239825" y="4517929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535e">
            <a:extLst>
              <a:ext uri="{FF2B5EF4-FFF2-40B4-BE49-F238E27FC236}">
                <a16:creationId xmlns:a16="http://schemas.microsoft.com/office/drawing/2014/main" id="{8F8066D4-8DA9-7CB2-FD9A-E9D9CA267EBC}"/>
              </a:ext>
            </a:extLst>
          </p:cNvPr>
          <p:cNvSpPr/>
          <p:nvPr/>
        </p:nvSpPr>
        <p:spPr>
          <a:xfrm>
            <a:off x="4760591" y="3963193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D68A0E-17E3-92EA-6224-001F2D36C089}"/>
              </a:ext>
            </a:extLst>
          </p:cNvPr>
          <p:cNvSpPr txBox="1">
            <a:spLocks noChangeAspect="1"/>
          </p:cNvSpPr>
          <p:nvPr/>
        </p:nvSpPr>
        <p:spPr>
          <a:xfrm>
            <a:off x="755755" y="1591401"/>
            <a:ext cx="417601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衣服等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）破洞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）凿洞；打孔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）洞；孔；穴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c040f">
            <a:extLst>
              <a:ext uri="{FF2B5EF4-FFF2-40B4-BE49-F238E27FC236}">
                <a16:creationId xmlns:a16="http://schemas.microsoft.com/office/drawing/2014/main" id="{4CA300F3-F8A4-14CA-2177-8DB2A0683605}"/>
              </a:ext>
            </a:extLst>
          </p:cNvPr>
          <p:cNvSpPr/>
          <p:nvPr/>
        </p:nvSpPr>
        <p:spPr>
          <a:xfrm>
            <a:off x="6503602" y="340845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D2481B-7ABB-0B1B-574E-CABC149B203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8649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54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C93A628-D507-6960-58D0-9ED0E944E86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47041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(1)She’s an expert in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field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physics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fielded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friend’s sudden request politely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(3)Scientists went to the forest to do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field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research on wild animals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(4)We camped in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field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near the village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4865">
            <a:extLst>
              <a:ext uri="{FF2B5EF4-FFF2-40B4-BE49-F238E27FC236}">
                <a16:creationId xmlns:a16="http://schemas.microsoft.com/office/drawing/2014/main" id="{C655C97C-C07D-9868-E623-7B49BD32F1AD}"/>
              </a:ext>
            </a:extLst>
          </p:cNvPr>
          <p:cNvSpPr/>
          <p:nvPr/>
        </p:nvSpPr>
        <p:spPr>
          <a:xfrm>
            <a:off x="6586855" y="5707769"/>
            <a:ext cx="1298640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2b233">
            <a:extLst>
              <a:ext uri="{FF2B5EF4-FFF2-40B4-BE49-F238E27FC236}">
                <a16:creationId xmlns:a16="http://schemas.microsoft.com/office/drawing/2014/main" id="{B3F97F2D-BAFD-A054-177F-40EA26BBF886}"/>
              </a:ext>
            </a:extLst>
          </p:cNvPr>
          <p:cNvSpPr/>
          <p:nvPr/>
        </p:nvSpPr>
        <p:spPr>
          <a:xfrm>
            <a:off x="10606850" y="5153033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d7b34">
            <a:extLst>
              <a:ext uri="{FF2B5EF4-FFF2-40B4-BE49-F238E27FC236}">
                <a16:creationId xmlns:a16="http://schemas.microsoft.com/office/drawing/2014/main" id="{917A0B27-689B-7B67-1CB2-C347FA04567D}"/>
              </a:ext>
            </a:extLst>
          </p:cNvPr>
          <p:cNvSpPr/>
          <p:nvPr/>
        </p:nvSpPr>
        <p:spPr>
          <a:xfrm>
            <a:off x="8102346" y="4598297"/>
            <a:ext cx="125939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08C15A-00F1-E6A6-1C8F-EDEBBC17070C}"/>
              </a:ext>
            </a:extLst>
          </p:cNvPr>
          <p:cNvSpPr txBox="1">
            <a:spLocks noChangeAspect="1"/>
          </p:cNvSpPr>
          <p:nvPr/>
        </p:nvSpPr>
        <p:spPr>
          <a:xfrm>
            <a:off x="710784" y="1666352"/>
            <a:ext cx="4460823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）处理；应对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）领域；学科；专业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）实地；现场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）牧场；田地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f96d">
            <a:extLst>
              <a:ext uri="{FF2B5EF4-FFF2-40B4-BE49-F238E27FC236}">
                <a16:creationId xmlns:a16="http://schemas.microsoft.com/office/drawing/2014/main" id="{521CD12E-F0D0-D24C-1B04-DEE592C82087}"/>
              </a:ext>
            </a:extLst>
          </p:cNvPr>
          <p:cNvSpPr/>
          <p:nvPr/>
        </p:nvSpPr>
        <p:spPr>
          <a:xfrm>
            <a:off x="6604445" y="4043561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459E16-573B-A6F6-2B9C-D9A7B8C8EF0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6144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3.field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2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4034E15-6938-6762-14A9-3991BF8199E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4211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(1)Scientists discovered the kind of fish at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ocean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(2)They have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love for each other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slept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sleep after the long journey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dug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hole in the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garden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598a">
            <a:extLst>
              <a:ext uri="{FF2B5EF4-FFF2-40B4-BE49-F238E27FC236}">
                <a16:creationId xmlns:a16="http://schemas.microsoft.com/office/drawing/2014/main" id="{60AD083E-030A-95F4-AB61-FA16B19DA4F9}"/>
              </a:ext>
            </a:extLst>
          </p:cNvPr>
          <p:cNvSpPr/>
          <p:nvPr/>
        </p:nvSpPr>
        <p:spPr>
          <a:xfrm>
            <a:off x="7962202" y="5602838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f9cf6">
            <a:extLst>
              <a:ext uri="{FF2B5EF4-FFF2-40B4-BE49-F238E27FC236}">
                <a16:creationId xmlns:a16="http://schemas.microsoft.com/office/drawing/2014/main" id="{BB7A53BA-337E-58FF-540C-009C47D6A6D3}"/>
              </a:ext>
            </a:extLst>
          </p:cNvPr>
          <p:cNvSpPr/>
          <p:nvPr/>
        </p:nvSpPr>
        <p:spPr>
          <a:xfrm>
            <a:off x="7626668" y="5048102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1c44c">
            <a:extLst>
              <a:ext uri="{FF2B5EF4-FFF2-40B4-BE49-F238E27FC236}">
                <a16:creationId xmlns:a16="http://schemas.microsoft.com/office/drawing/2014/main" id="{0CA6ECC8-6D84-2DCD-E755-CB524B1B6731}"/>
              </a:ext>
            </a:extLst>
          </p:cNvPr>
          <p:cNvSpPr/>
          <p:nvPr/>
        </p:nvSpPr>
        <p:spPr>
          <a:xfrm>
            <a:off x="6513513" y="449336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4F8593-8E28-CDF5-C45A-52143041A157}"/>
              </a:ext>
            </a:extLst>
          </p:cNvPr>
          <p:cNvSpPr txBox="1">
            <a:spLocks noChangeAspect="1"/>
          </p:cNvSpPr>
          <p:nvPr/>
        </p:nvSpPr>
        <p:spPr>
          <a:xfrm>
            <a:off x="630836" y="1561421"/>
            <a:ext cx="5465164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（睡眠）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酣畅的；沉的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）强烈的；深厚的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）深处；深渊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从顶部向下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）深的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99563">
            <a:extLst>
              <a:ext uri="{FF2B5EF4-FFF2-40B4-BE49-F238E27FC236}">
                <a16:creationId xmlns:a16="http://schemas.microsoft.com/office/drawing/2014/main" id="{FB202B7F-6437-BF85-6217-C0651607F8A1}"/>
              </a:ext>
            </a:extLst>
          </p:cNvPr>
          <p:cNvSpPr/>
          <p:nvPr/>
        </p:nvSpPr>
        <p:spPr>
          <a:xfrm>
            <a:off x="10148189" y="393863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39DF8F-9109-8C1B-9C83-25874DE6836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4.deep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77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1D3A82C-D669-44D2-64F9-21371A8014D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(1)His voice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could hardly hear him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(2)Her latest book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pales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comparison with her first one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looked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tired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67d4">
            <a:extLst>
              <a:ext uri="{FF2B5EF4-FFF2-40B4-BE49-F238E27FC236}">
                <a16:creationId xmlns:a16="http://schemas.microsoft.com/office/drawing/2014/main" id="{06DF2AC7-5B60-0B3D-AE42-EAFCDDC0247D}"/>
              </a:ext>
            </a:extLst>
          </p:cNvPr>
          <p:cNvSpPr/>
          <p:nvPr/>
        </p:nvSpPr>
        <p:spPr>
          <a:xfrm>
            <a:off x="4842764" y="463499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ae60">
            <a:extLst>
              <a:ext uri="{FF2B5EF4-FFF2-40B4-BE49-F238E27FC236}">
                <a16:creationId xmlns:a16="http://schemas.microsoft.com/office/drawing/2014/main" id="{B9E17DC4-EBA2-A91D-B7DC-797883A31F3D}"/>
              </a:ext>
            </a:extLst>
          </p:cNvPr>
          <p:cNvSpPr/>
          <p:nvPr/>
        </p:nvSpPr>
        <p:spPr>
          <a:xfrm>
            <a:off x="9130538" y="4080256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64F881-0462-A3E8-702E-8016249B5B10}"/>
              </a:ext>
            </a:extLst>
          </p:cNvPr>
          <p:cNvSpPr txBox="1">
            <a:spLocks noChangeAspect="1"/>
          </p:cNvSpPr>
          <p:nvPr/>
        </p:nvSpPr>
        <p:spPr>
          <a:xfrm>
            <a:off x="665813" y="1531440"/>
            <a:ext cx="4790607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）显得逊色；相形见绌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）暗淡的；微弱的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肤色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）苍白的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a5e1e">
            <a:extLst>
              <a:ext uri="{FF2B5EF4-FFF2-40B4-BE49-F238E27FC236}">
                <a16:creationId xmlns:a16="http://schemas.microsoft.com/office/drawing/2014/main" id="{3167EADE-A7CD-27A0-679D-D71B0B1B72B9}"/>
              </a:ext>
            </a:extLst>
          </p:cNvPr>
          <p:cNvSpPr/>
          <p:nvPr/>
        </p:nvSpPr>
        <p:spPr>
          <a:xfrm>
            <a:off x="8208264" y="352552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D4CF0D-CDD4-F4D2-047A-8A39D94A984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653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5.pale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84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八年级上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7—9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543E45F-8E55-6D69-5235-F6A5EE1DB92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1212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he has made a mistake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(2)An article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newspaper about the event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famous singer will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concert tonight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bus suddenly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appeared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round the corner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1cef">
            <a:extLst>
              <a:ext uri="{FF2B5EF4-FFF2-40B4-BE49-F238E27FC236}">
                <a16:creationId xmlns:a16="http://schemas.microsoft.com/office/drawing/2014/main" id="{CE146773-6EFF-4014-3179-54808F139B7A}"/>
              </a:ext>
            </a:extLst>
          </p:cNvPr>
          <p:cNvSpPr/>
          <p:nvPr/>
        </p:nvSpPr>
        <p:spPr>
          <a:xfrm>
            <a:off x="7807262" y="5572857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77d6">
            <a:extLst>
              <a:ext uri="{FF2B5EF4-FFF2-40B4-BE49-F238E27FC236}">
                <a16:creationId xmlns:a16="http://schemas.microsoft.com/office/drawing/2014/main" id="{983E7BD1-C0AF-8A09-56E5-7DCCD2FFAB34}"/>
              </a:ext>
            </a:extLst>
          </p:cNvPr>
          <p:cNvSpPr/>
          <p:nvPr/>
        </p:nvSpPr>
        <p:spPr>
          <a:xfrm>
            <a:off x="8924163" y="5018121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5618">
            <a:extLst>
              <a:ext uri="{FF2B5EF4-FFF2-40B4-BE49-F238E27FC236}">
                <a16:creationId xmlns:a16="http://schemas.microsoft.com/office/drawing/2014/main" id="{F24B2A6F-4A77-1BA7-968C-8696D867F1AE}"/>
              </a:ext>
            </a:extLst>
          </p:cNvPr>
          <p:cNvSpPr/>
          <p:nvPr/>
        </p:nvSpPr>
        <p:spPr>
          <a:xfrm>
            <a:off x="9103551" y="4463385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91A880-1C2B-EF54-000A-5224E85A56BC}"/>
              </a:ext>
            </a:extLst>
          </p:cNvPr>
          <p:cNvSpPr txBox="1">
            <a:spLocks noChangeAspect="1"/>
          </p:cNvSpPr>
          <p:nvPr/>
        </p:nvSpPr>
        <p:spPr>
          <a:xfrm>
            <a:off x="770744" y="1531440"/>
            <a:ext cx="3501452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）看来；似乎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）演出；露面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）出版；发表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）出现；显露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2335">
            <a:extLst>
              <a:ext uri="{FF2B5EF4-FFF2-40B4-BE49-F238E27FC236}">
                <a16:creationId xmlns:a16="http://schemas.microsoft.com/office/drawing/2014/main" id="{F4F9EECB-2906-A028-46A7-6BBC1B845206}"/>
              </a:ext>
            </a:extLst>
          </p:cNvPr>
          <p:cNvSpPr/>
          <p:nvPr/>
        </p:nvSpPr>
        <p:spPr>
          <a:xfrm>
            <a:off x="6757353" y="390864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017B77-5BAB-A91B-7961-3D59C46B3A9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653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6.appear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26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6EB632F-6574-922A-0AD7-055BA68187A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cat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cornered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mouse in the kitchen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table has a sharp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corner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careful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(3)Our house is just around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corner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7532">
            <a:extLst>
              <a:ext uri="{FF2B5EF4-FFF2-40B4-BE49-F238E27FC236}">
                <a16:creationId xmlns:a16="http://schemas.microsoft.com/office/drawing/2014/main" id="{2076646D-1A06-9560-B6DE-ED2C28FA5E09}"/>
              </a:ext>
            </a:extLst>
          </p:cNvPr>
          <p:cNvSpPr/>
          <p:nvPr/>
        </p:nvSpPr>
        <p:spPr>
          <a:xfrm>
            <a:off x="6383274" y="4634992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f36e3">
            <a:extLst>
              <a:ext uri="{FF2B5EF4-FFF2-40B4-BE49-F238E27FC236}">
                <a16:creationId xmlns:a16="http://schemas.microsoft.com/office/drawing/2014/main" id="{4E862634-A565-287D-F6E8-1A7B19213EEB}"/>
              </a:ext>
            </a:extLst>
          </p:cNvPr>
          <p:cNvSpPr/>
          <p:nvPr/>
        </p:nvSpPr>
        <p:spPr>
          <a:xfrm>
            <a:off x="7476427" y="408025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4BD6C8-096A-A907-0047-765346D7D11B}"/>
              </a:ext>
            </a:extLst>
          </p:cNvPr>
          <p:cNvSpPr txBox="1">
            <a:spLocks noChangeAspect="1"/>
          </p:cNvSpPr>
          <p:nvPr/>
        </p:nvSpPr>
        <p:spPr>
          <a:xfrm>
            <a:off x="665813" y="1576411"/>
            <a:ext cx="5585085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物体的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）角；棱角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）使走投无路；使落入圈套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）拐角；街角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3dd5">
            <a:extLst>
              <a:ext uri="{FF2B5EF4-FFF2-40B4-BE49-F238E27FC236}">
                <a16:creationId xmlns:a16="http://schemas.microsoft.com/office/drawing/2014/main" id="{CE988E2B-51E8-CE3C-7EEF-C4E1BFEB1507}"/>
              </a:ext>
            </a:extLst>
          </p:cNvPr>
          <p:cNvSpPr/>
          <p:nvPr/>
        </p:nvSpPr>
        <p:spPr>
          <a:xfrm>
            <a:off x="7358952" y="355550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5C20EF-A401-D6AD-9E91-1DC11728E0C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150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7.corner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6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8DADE40-F5D2-FF7D-F3F6-334332170F6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4704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gave the door a hard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(2)My parents never used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(3)Her new song is a huge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around the world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bus left the road and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tree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760c">
            <a:extLst>
              <a:ext uri="{FF2B5EF4-FFF2-40B4-BE49-F238E27FC236}">
                <a16:creationId xmlns:a16="http://schemas.microsoft.com/office/drawing/2014/main" id="{EEE360CF-24DA-8472-5B5F-120AFBE5AB54}"/>
              </a:ext>
            </a:extLst>
          </p:cNvPr>
          <p:cNvSpPr/>
          <p:nvPr/>
        </p:nvSpPr>
        <p:spPr>
          <a:xfrm>
            <a:off x="6258751" y="5707768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0ffc1">
            <a:extLst>
              <a:ext uri="{FF2B5EF4-FFF2-40B4-BE49-F238E27FC236}">
                <a16:creationId xmlns:a16="http://schemas.microsoft.com/office/drawing/2014/main" id="{DE2A0C57-A6E1-1A36-18EE-D7EE178D8EA1}"/>
              </a:ext>
            </a:extLst>
          </p:cNvPr>
          <p:cNvSpPr/>
          <p:nvPr/>
        </p:nvSpPr>
        <p:spPr>
          <a:xfrm>
            <a:off x="7711313" y="515303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62b5">
            <a:extLst>
              <a:ext uri="{FF2B5EF4-FFF2-40B4-BE49-F238E27FC236}">
                <a16:creationId xmlns:a16="http://schemas.microsoft.com/office/drawing/2014/main" id="{753323D0-812F-2F38-26C3-98886BE94498}"/>
              </a:ext>
            </a:extLst>
          </p:cNvPr>
          <p:cNvSpPr/>
          <p:nvPr/>
        </p:nvSpPr>
        <p:spPr>
          <a:xfrm>
            <a:off x="5880926" y="459829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8B64E7-943F-2EDC-F858-6B96E0E9F162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666351"/>
            <a:ext cx="5060430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用手或器具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）击；打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）很受欢迎的人或事物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）打；击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使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）碰撞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ed1ad">
            <a:extLst>
              <a:ext uri="{FF2B5EF4-FFF2-40B4-BE49-F238E27FC236}">
                <a16:creationId xmlns:a16="http://schemas.microsoft.com/office/drawing/2014/main" id="{8AE332EC-D761-5F97-B211-404AF8FDB814}"/>
              </a:ext>
            </a:extLst>
          </p:cNvPr>
          <p:cNvSpPr/>
          <p:nvPr/>
        </p:nvSpPr>
        <p:spPr>
          <a:xfrm>
            <a:off x="5157089" y="404356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E8B3AC-6627-CBB1-3C92-3E9F36276F2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6144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8.hit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37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DF73745-CD13-213A-5900-0F3EBCC285B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7604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(1)My feet are still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from yesterday’s run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takes great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keep her house clean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screamed with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8623">
            <a:extLst>
              <a:ext uri="{FF2B5EF4-FFF2-40B4-BE49-F238E27FC236}">
                <a16:creationId xmlns:a16="http://schemas.microsoft.com/office/drawing/2014/main" id="{9964493F-0116-A7A3-FED1-767B84B0D6C8}"/>
              </a:ext>
            </a:extLst>
          </p:cNvPr>
          <p:cNvSpPr/>
          <p:nvPr/>
        </p:nvSpPr>
        <p:spPr>
          <a:xfrm>
            <a:off x="4474464" y="4827005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d5f7">
            <a:extLst>
              <a:ext uri="{FF2B5EF4-FFF2-40B4-BE49-F238E27FC236}">
                <a16:creationId xmlns:a16="http://schemas.microsoft.com/office/drawing/2014/main" id="{A2EA5E4D-6DB0-DAC3-C56E-3408427E702F}"/>
              </a:ext>
            </a:extLst>
          </p:cNvPr>
          <p:cNvSpPr/>
          <p:nvPr/>
        </p:nvSpPr>
        <p:spPr>
          <a:xfrm>
            <a:off x="7817676" y="422729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7DCC5F-D65A-E154-BCB9-F7AEE9EA47D9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1708464"/>
            <a:ext cx="597483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）辛苦；努力（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常用作复数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）使痛苦；使苦恼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）痛；疼痛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283e3">
            <a:extLst>
              <a:ext uri="{FF2B5EF4-FFF2-40B4-BE49-F238E27FC236}">
                <a16:creationId xmlns:a16="http://schemas.microsoft.com/office/drawing/2014/main" id="{6A31C8A6-29E8-6C88-8AC8-A4ABB38ADCB8}"/>
              </a:ext>
            </a:extLst>
          </p:cNvPr>
          <p:cNvSpPr/>
          <p:nvPr/>
        </p:nvSpPr>
        <p:spPr>
          <a:xfrm>
            <a:off x="8414068" y="3672563"/>
            <a:ext cx="127800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6A2FD7-A6CF-E023-7100-6A58B5EC38E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9.pain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08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E680EC7-ED93-E310-41BC-8F8F616F960F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3628715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(1)Did you watch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football game last night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received my school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and showed it to my parents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(3)If you see someone cheating in exams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to the teacher at once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(4)Tony wants to write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the writer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0cf3">
            <a:extLst>
              <a:ext uri="{FF2B5EF4-FFF2-40B4-BE49-F238E27FC236}">
                <a16:creationId xmlns:a16="http://schemas.microsoft.com/office/drawing/2014/main" id="{0CFECE75-0390-C9CA-0F77-DEA6B374D65B}"/>
              </a:ext>
            </a:extLst>
          </p:cNvPr>
          <p:cNvSpPr/>
          <p:nvPr/>
        </p:nvSpPr>
        <p:spPr>
          <a:xfrm>
            <a:off x="7733255" y="5944179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dc444">
            <a:extLst>
              <a:ext uri="{FF2B5EF4-FFF2-40B4-BE49-F238E27FC236}">
                <a16:creationId xmlns:a16="http://schemas.microsoft.com/office/drawing/2014/main" id="{DD03FFAB-D5A3-2059-5EEC-A2438F7B6419}"/>
              </a:ext>
            </a:extLst>
          </p:cNvPr>
          <p:cNvSpPr/>
          <p:nvPr/>
        </p:nvSpPr>
        <p:spPr>
          <a:xfrm>
            <a:off x="2756633" y="5389443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c052">
            <a:extLst>
              <a:ext uri="{FF2B5EF4-FFF2-40B4-BE49-F238E27FC236}">
                <a16:creationId xmlns:a16="http://schemas.microsoft.com/office/drawing/2014/main" id="{1996A0B8-E30D-9819-D5CC-F2A59AD1A76A}"/>
              </a:ext>
            </a:extLst>
          </p:cNvPr>
          <p:cNvSpPr/>
          <p:nvPr/>
        </p:nvSpPr>
        <p:spPr>
          <a:xfrm>
            <a:off x="10324119" y="4279971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9C6F16-1EE3-EF18-D5BA-92C671AFE58B}"/>
              </a:ext>
            </a:extLst>
          </p:cNvPr>
          <p:cNvSpPr txBox="1">
            <a:spLocks noChangeAspect="1"/>
          </p:cNvSpPr>
          <p:nvPr/>
        </p:nvSpPr>
        <p:spPr>
          <a:xfrm>
            <a:off x="2074888" y="1321369"/>
            <a:ext cx="4235970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）举报；告发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）新闻报道；通讯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）成绩单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）报告；汇报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9b7c8">
            <a:extLst>
              <a:ext uri="{FF2B5EF4-FFF2-40B4-BE49-F238E27FC236}">
                <a16:creationId xmlns:a16="http://schemas.microsoft.com/office/drawing/2014/main" id="{163383F7-8429-65AB-3CC1-EFC9FBDB38D2}"/>
              </a:ext>
            </a:extLst>
          </p:cNvPr>
          <p:cNvSpPr/>
          <p:nvPr/>
        </p:nvSpPr>
        <p:spPr>
          <a:xfrm>
            <a:off x="9652733" y="372523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64CC4D-18A7-B9CE-E1FB-76F170535450}"/>
              </a:ext>
            </a:extLst>
          </p:cNvPr>
          <p:cNvSpPr txBox="1">
            <a:spLocks noChangeAspect="1"/>
          </p:cNvSpPr>
          <p:nvPr/>
        </p:nvSpPr>
        <p:spPr>
          <a:xfrm>
            <a:off x="276069" y="103146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10.report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85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AC31EA-5F19-AF02-B5EC-9DC404F6F2F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raised money for a good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(2)None of the doctors knew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disease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(3)High wind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trees to fall during the night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3ef6">
            <a:extLst>
              <a:ext uri="{FF2B5EF4-FFF2-40B4-BE49-F238E27FC236}">
                <a16:creationId xmlns:a16="http://schemas.microsoft.com/office/drawing/2014/main" id="{274EEA8E-019B-2EE1-EFC3-2926338AA671}"/>
              </a:ext>
            </a:extLst>
          </p:cNvPr>
          <p:cNvSpPr/>
          <p:nvPr/>
        </p:nvSpPr>
        <p:spPr>
          <a:xfrm>
            <a:off x="8984552" y="4634992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092ff">
            <a:extLst>
              <a:ext uri="{FF2B5EF4-FFF2-40B4-BE49-F238E27FC236}">
                <a16:creationId xmlns:a16="http://schemas.microsoft.com/office/drawing/2014/main" id="{ADDFDB9B-8539-797F-250C-990B4B1E3466}"/>
              </a:ext>
            </a:extLst>
          </p:cNvPr>
          <p:cNvSpPr/>
          <p:nvPr/>
        </p:nvSpPr>
        <p:spPr>
          <a:xfrm>
            <a:off x="8433753" y="408025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228C08-96CE-B663-A1FF-2319CE44EA54}"/>
              </a:ext>
            </a:extLst>
          </p:cNvPr>
          <p:cNvSpPr txBox="1">
            <a:spLocks noChangeAspect="1"/>
          </p:cNvSpPr>
          <p:nvPr/>
        </p:nvSpPr>
        <p:spPr>
          <a:xfrm>
            <a:off x="830705" y="1711323"/>
            <a:ext cx="344149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）原因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）事业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）造成；引起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a313">
            <a:extLst>
              <a:ext uri="{FF2B5EF4-FFF2-40B4-BE49-F238E27FC236}">
                <a16:creationId xmlns:a16="http://schemas.microsoft.com/office/drawing/2014/main" id="{231FCC2C-110A-7BE1-EC1D-D4C85003F64E}"/>
              </a:ext>
            </a:extLst>
          </p:cNvPr>
          <p:cNvSpPr/>
          <p:nvPr/>
        </p:nvSpPr>
        <p:spPr>
          <a:xfrm>
            <a:off x="6419152" y="352552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20E3BA-6519-26A5-C59D-71E6BA0EE22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106414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11.cause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05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D3E9BDB-528A-3957-EFCC-B39AA0AF3E6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happened to Jack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fell off his bike and he had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his leg.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pain		C. pity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D. way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was using my phone to take photos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man ran to me and took it away.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Suddenly          B. Recently		C. Secondly           D. Completely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3529">
            <a:extLst>
              <a:ext uri="{FF2B5EF4-FFF2-40B4-BE49-F238E27FC236}">
                <a16:creationId xmlns:a16="http://schemas.microsoft.com/office/drawing/2014/main" id="{97CD325F-C303-91FE-DB80-E4E4165DEEE1}"/>
              </a:ext>
            </a:extLst>
          </p:cNvPr>
          <p:cNvSpPr/>
          <p:nvPr/>
        </p:nvSpPr>
        <p:spPr>
          <a:xfrm>
            <a:off x="6681153" y="3825050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827c7">
            <a:extLst>
              <a:ext uri="{FF2B5EF4-FFF2-40B4-BE49-F238E27FC236}">
                <a16:creationId xmlns:a16="http://schemas.microsoft.com/office/drawing/2014/main" id="{99627012-1FC6-83E1-1CDA-07BC6F4B183E}"/>
              </a:ext>
            </a:extLst>
          </p:cNvPr>
          <p:cNvSpPr/>
          <p:nvPr/>
        </p:nvSpPr>
        <p:spPr>
          <a:xfrm>
            <a:off x="5976303" y="2715578"/>
            <a:ext cx="119068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D39DD0-FEBF-E301-D221-2A091875477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49237"/>
            <a:ext cx="11430000" cy="564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football under the bed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my mother didn’t allow me to play it before the exam.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                B. clean	C. hide                D. drop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look so tired. What happened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night I stayed up too late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coming exam.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prepare for                		B. take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down                		D. hear from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bad weather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The radio says it will be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bad                B. badly	C. worse                D. worst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1769">
            <a:extLst>
              <a:ext uri="{FF2B5EF4-FFF2-40B4-BE49-F238E27FC236}">
                <a16:creationId xmlns:a16="http://schemas.microsoft.com/office/drawing/2014/main" id="{B77BA6BA-71BF-0545-9773-58DB4E750B70}"/>
              </a:ext>
            </a:extLst>
          </p:cNvPr>
          <p:cNvSpPr/>
          <p:nvPr/>
        </p:nvSpPr>
        <p:spPr>
          <a:xfrm>
            <a:off x="6240018" y="538364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cb54d">
            <a:extLst>
              <a:ext uri="{FF2B5EF4-FFF2-40B4-BE49-F238E27FC236}">
                <a16:creationId xmlns:a16="http://schemas.microsoft.com/office/drawing/2014/main" id="{48A070A3-64E9-264A-520B-F9025ABC3F51}"/>
              </a:ext>
            </a:extLst>
          </p:cNvPr>
          <p:cNvSpPr/>
          <p:nvPr/>
        </p:nvSpPr>
        <p:spPr>
          <a:xfrm>
            <a:off x="6085840" y="3164701"/>
            <a:ext cx="1211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c6911">
            <a:extLst>
              <a:ext uri="{FF2B5EF4-FFF2-40B4-BE49-F238E27FC236}">
                <a16:creationId xmlns:a16="http://schemas.microsoft.com/office/drawing/2014/main" id="{4A87A5F2-775C-E1E5-8AD7-2637929C3A2A}"/>
              </a:ext>
            </a:extLst>
          </p:cNvPr>
          <p:cNvSpPr/>
          <p:nvPr/>
        </p:nvSpPr>
        <p:spPr>
          <a:xfrm>
            <a:off x="3398203" y="94575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14863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637E29-C2F1-DFF3-EEBD-7291BA0A438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08418"/>
            <a:ext cx="11430000" cy="564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6.Every night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I lie in bed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 have done today and what I will do tomorrow.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think about                 	B. talk about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worry about                	D. care about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中三模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dependence on smartphones and find other hobbies.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show       B. increase		C. reduce            D. have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8.At this time yesterday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science exam here.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               			B. was taking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 taking                		D. will take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21ea">
            <a:extLst>
              <a:ext uri="{FF2B5EF4-FFF2-40B4-BE49-F238E27FC236}">
                <a16:creationId xmlns:a16="http://schemas.microsoft.com/office/drawing/2014/main" id="{425D9923-153F-D05E-AD21-8F1C7B7D4C7A}"/>
              </a:ext>
            </a:extLst>
          </p:cNvPr>
          <p:cNvSpPr/>
          <p:nvPr/>
        </p:nvSpPr>
        <p:spPr>
          <a:xfrm>
            <a:off x="4996815" y="4888090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8171f">
            <a:extLst>
              <a:ext uri="{FF2B5EF4-FFF2-40B4-BE49-F238E27FC236}">
                <a16:creationId xmlns:a16="http://schemas.microsoft.com/office/drawing/2014/main" id="{17594A58-6C5B-D238-F913-FE5DE4A63A12}"/>
              </a:ext>
            </a:extLst>
          </p:cNvPr>
          <p:cNvSpPr/>
          <p:nvPr/>
        </p:nvSpPr>
        <p:spPr>
          <a:xfrm>
            <a:off x="5885244" y="3223882"/>
            <a:ext cx="121132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d5f70">
            <a:extLst>
              <a:ext uri="{FF2B5EF4-FFF2-40B4-BE49-F238E27FC236}">
                <a16:creationId xmlns:a16="http://schemas.microsoft.com/office/drawing/2014/main" id="{C996F1EF-7E7D-BD8F-89D0-D086EA8DBF91}"/>
              </a:ext>
            </a:extLst>
          </p:cNvPr>
          <p:cNvSpPr/>
          <p:nvPr/>
        </p:nvSpPr>
        <p:spPr>
          <a:xfrm>
            <a:off x="7587615" y="1004938"/>
            <a:ext cx="12113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294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6A901A3-5878-7780-3BEC-9041EABC16D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156942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10.The business of the shop is in a bad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condition.It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 have to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soon.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set up                	B. close down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off                	D. put away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C409A0-6B5C-0CC0-B52C-0A42C8FACE9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15689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9.While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English song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visitors came to our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sing                		 B. will sing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were singing                D. are singing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a26e">
            <a:extLst>
              <a:ext uri="{FF2B5EF4-FFF2-40B4-BE49-F238E27FC236}">
                <a16:creationId xmlns:a16="http://schemas.microsoft.com/office/drawing/2014/main" id="{C93F8ACC-C6A4-57EE-33A9-125122F8D72F}"/>
              </a:ext>
            </a:extLst>
          </p:cNvPr>
          <p:cNvSpPr/>
          <p:nvPr/>
        </p:nvSpPr>
        <p:spPr>
          <a:xfrm>
            <a:off x="10281448" y="3243754"/>
            <a:ext cx="119068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03abc">
            <a:extLst>
              <a:ext uri="{FF2B5EF4-FFF2-40B4-BE49-F238E27FC236}">
                <a16:creationId xmlns:a16="http://schemas.microsoft.com/office/drawing/2014/main" id="{4E19A053-5973-B14D-8818-122D8EC197E5}"/>
              </a:ext>
            </a:extLst>
          </p:cNvPr>
          <p:cNvSpPr/>
          <p:nvPr/>
        </p:nvSpPr>
        <p:spPr>
          <a:xfrm>
            <a:off x="2494915" y="151220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63180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9E7DB67-FD7D-14A8-5C35-4743A4F9736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think about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P58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pic>
        <p:nvPicPr>
          <p:cNvPr id="6" name="image193.jpeg">
            <a:extLst>
              <a:ext uri="{FF2B5EF4-FFF2-40B4-BE49-F238E27FC236}">
                <a16:creationId xmlns:a16="http://schemas.microsoft.com/office/drawing/2014/main" id="{A2815E1A-8539-03FF-D5E7-5E9010CC78A5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2028752"/>
            <a:ext cx="2226991" cy="53435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E85F831-44D2-F768-D233-F6217A451454}"/>
              </a:ext>
            </a:extLst>
          </p:cNvPr>
          <p:cNvSpPr txBox="1">
            <a:spLocks noChangeAspect="1"/>
          </p:cNvSpPr>
          <p:nvPr/>
        </p:nvSpPr>
        <p:spPr>
          <a:xfrm>
            <a:off x="358180" y="253548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think about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think of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think over</a:t>
            </a:r>
            <a:endParaRPr lang="zh-CN" altLang="en-US" sz="28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4174C43-3E97-8A20-00F4-A24D6AB09B2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82411940"/>
              </p:ext>
            </p:extLst>
          </p:nvPr>
        </p:nvGraphicFramePr>
        <p:xfrm>
          <a:off x="425355" y="3086978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2574779">
                  <a:extLst>
                    <a:ext uri="{9D8B030D-6E8A-4147-A177-3AD203B41FA5}">
                      <a16:colId xmlns:a16="http://schemas.microsoft.com/office/drawing/2014/main" val="2009092909"/>
                    </a:ext>
                  </a:extLst>
                </a:gridCol>
                <a:gridCol w="8855221">
                  <a:extLst>
                    <a:ext uri="{9D8B030D-6E8A-4147-A177-3AD203B41FA5}">
                      <a16:colId xmlns:a16="http://schemas.microsoft.com/office/drawing/2014/main" val="9550186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475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 about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意为“思考；思索”，可接名词、代词、动名词或由疑问词引导的不定式或宾语从句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277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意为“认为”时，一般用于疑问句中，与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连用；意为“想起，考虑”时，后接名词、代词或动名词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949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 over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意为“仔细考虑”，后接名词或代词作宾语。当接代词时，应把代词放在短语之间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821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5B7E66-84C5-6547-0477-1E505A07CB9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Susan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many women teachers are there in your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our school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teachers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women teachers.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third fourth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third fourth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three fourths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three fourths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18e5">
            <a:extLst>
              <a:ext uri="{FF2B5EF4-FFF2-40B4-BE49-F238E27FC236}">
                <a16:creationId xmlns:a16="http://schemas.microsoft.com/office/drawing/2014/main" id="{F56E0A95-5167-8A34-9848-8225377F8191}"/>
              </a:ext>
            </a:extLst>
          </p:cNvPr>
          <p:cNvSpPr/>
          <p:nvPr/>
        </p:nvSpPr>
        <p:spPr>
          <a:xfrm>
            <a:off x="3510852" y="244325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4632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F59879-0707-3809-38BA-4B3D059E713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656102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apple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from the tree and hit Newton on the head.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2.Even small actions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recycling or saving water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make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difference to the environment.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air pollution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take a bus or subway instead of driving.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4.This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includes trips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museums and parks.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5.There is more and more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污染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that city now.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82c4">
            <a:extLst>
              <a:ext uri="{FF2B5EF4-FFF2-40B4-BE49-F238E27FC236}">
                <a16:creationId xmlns:a16="http://schemas.microsoft.com/office/drawing/2014/main" id="{6A8BEA37-8689-A0C2-F7FC-551B586530D0}"/>
              </a:ext>
            </a:extLst>
          </p:cNvPr>
          <p:cNvSpPr/>
          <p:nvPr/>
        </p:nvSpPr>
        <p:spPr>
          <a:xfrm>
            <a:off x="4556887" y="5211521"/>
            <a:ext cx="203206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ollution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198cf">
            <a:extLst>
              <a:ext uri="{FF2B5EF4-FFF2-40B4-BE49-F238E27FC236}">
                <a16:creationId xmlns:a16="http://schemas.microsoft.com/office/drawing/2014/main" id="{DD232A67-B406-D5AD-54CE-56C37103E407}"/>
              </a:ext>
            </a:extLst>
          </p:cNvPr>
          <p:cNvSpPr/>
          <p:nvPr/>
        </p:nvSpPr>
        <p:spPr>
          <a:xfrm>
            <a:off x="5895277" y="4656785"/>
            <a:ext cx="14764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ocal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1638e">
            <a:extLst>
              <a:ext uri="{FF2B5EF4-FFF2-40B4-BE49-F238E27FC236}">
                <a16:creationId xmlns:a16="http://schemas.microsoft.com/office/drawing/2014/main" id="{3B2551B6-D916-6C5A-B48F-33B4BC3D6911}"/>
              </a:ext>
            </a:extLst>
          </p:cNvPr>
          <p:cNvSpPr/>
          <p:nvPr/>
        </p:nvSpPr>
        <p:spPr>
          <a:xfrm>
            <a:off x="1277791" y="3557932"/>
            <a:ext cx="17336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educe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d05da">
            <a:extLst>
              <a:ext uri="{FF2B5EF4-FFF2-40B4-BE49-F238E27FC236}">
                <a16:creationId xmlns:a16="http://schemas.microsoft.com/office/drawing/2014/main" id="{4D9AA9DA-C8FF-1BE9-FEDA-CA716C24F4AE}"/>
              </a:ext>
            </a:extLst>
          </p:cNvPr>
          <p:cNvSpPr/>
          <p:nvPr/>
        </p:nvSpPr>
        <p:spPr>
          <a:xfrm>
            <a:off x="10868300" y="2418486"/>
            <a:ext cx="13986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uge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3c3a">
            <a:extLst>
              <a:ext uri="{FF2B5EF4-FFF2-40B4-BE49-F238E27FC236}">
                <a16:creationId xmlns:a16="http://schemas.microsoft.com/office/drawing/2014/main" id="{BAD6EA7C-293E-D4E8-1246-1315D8F68313}"/>
              </a:ext>
            </a:extLst>
          </p:cNvPr>
          <p:cNvSpPr/>
          <p:nvPr/>
        </p:nvSpPr>
        <p:spPr>
          <a:xfrm>
            <a:off x="2356803" y="1883105"/>
            <a:ext cx="12192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ell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3280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6F5207-8549-1ACD-0F5C-4EF990D5683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rubbish everywhere. We should keep the environment clean.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7.In our class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large number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take the subway to school every 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8.There was a small coffee shop on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拐角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the street.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9.We will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send you any information you may need.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her face when she heard the news.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73ce">
            <a:extLst>
              <a:ext uri="{FF2B5EF4-FFF2-40B4-BE49-F238E27FC236}">
                <a16:creationId xmlns:a16="http://schemas.microsoft.com/office/drawing/2014/main" id="{6F3C8BA9-A6FE-BC81-6B3A-46D0868A794B}"/>
              </a:ext>
            </a:extLst>
          </p:cNvPr>
          <p:cNvSpPr/>
          <p:nvPr/>
        </p:nvSpPr>
        <p:spPr>
          <a:xfrm>
            <a:off x="2197481" y="4936862"/>
            <a:ext cx="2103438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ppeared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9314a">
            <a:extLst>
              <a:ext uri="{FF2B5EF4-FFF2-40B4-BE49-F238E27FC236}">
                <a16:creationId xmlns:a16="http://schemas.microsoft.com/office/drawing/2014/main" id="{DF687178-CE18-5B62-FA72-ACA9500A927A}"/>
              </a:ext>
            </a:extLst>
          </p:cNvPr>
          <p:cNvSpPr/>
          <p:nvPr/>
        </p:nvSpPr>
        <p:spPr>
          <a:xfrm>
            <a:off x="2483231" y="4382126"/>
            <a:ext cx="13399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lad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13e32">
            <a:extLst>
              <a:ext uri="{FF2B5EF4-FFF2-40B4-BE49-F238E27FC236}">
                <a16:creationId xmlns:a16="http://schemas.microsoft.com/office/drawing/2014/main" id="{64A3E87A-ED2A-48E2-E1F6-07936B791089}"/>
              </a:ext>
            </a:extLst>
          </p:cNvPr>
          <p:cNvSpPr/>
          <p:nvPr/>
        </p:nvSpPr>
        <p:spPr>
          <a:xfrm>
            <a:off x="6417564" y="3827390"/>
            <a:ext cx="1712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orner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ce931">
            <a:extLst>
              <a:ext uri="{FF2B5EF4-FFF2-40B4-BE49-F238E27FC236}">
                <a16:creationId xmlns:a16="http://schemas.microsoft.com/office/drawing/2014/main" id="{42274969-D6CF-D0FB-76E9-F91BA6CE2673}"/>
              </a:ext>
            </a:extLst>
          </p:cNvPr>
          <p:cNvSpPr/>
          <p:nvPr/>
        </p:nvSpPr>
        <p:spPr>
          <a:xfrm>
            <a:off x="5831713" y="2717918"/>
            <a:ext cx="15970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upils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02ce0">
            <a:extLst>
              <a:ext uri="{FF2B5EF4-FFF2-40B4-BE49-F238E27FC236}">
                <a16:creationId xmlns:a16="http://schemas.microsoft.com/office/drawing/2014/main" id="{0C219812-46C5-B2CA-21DB-5899FF461A40}"/>
              </a:ext>
            </a:extLst>
          </p:cNvPr>
          <p:cNvSpPr/>
          <p:nvPr/>
        </p:nvSpPr>
        <p:spPr>
          <a:xfrm>
            <a:off x="1717040" y="1608446"/>
            <a:ext cx="16494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hrow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35571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4B9AC15-7DFA-D4B1-80F0-4173A1F258AC}"/>
              </a:ext>
            </a:extLst>
          </p:cNvPr>
          <p:cNvSpPr txBox="1">
            <a:spLocks noChangeAspect="1"/>
          </p:cNvSpPr>
          <p:nvPr/>
        </p:nvSpPr>
        <p:spPr>
          <a:xfrm>
            <a:off x="342463" y="1483297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1.Many people welcome the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 Internet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what do many school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hear of                	B. think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over                	D. talk about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know how to solve this problem. I have tried many ways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they didn’t work.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and find another way.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think about                B. wait for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play with                	D. depend on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4d2b">
            <a:extLst>
              <a:ext uri="{FF2B5EF4-FFF2-40B4-BE49-F238E27FC236}">
                <a16:creationId xmlns:a16="http://schemas.microsoft.com/office/drawing/2014/main" id="{8FF6E2A5-C5CD-125F-57F5-445C0C0BC3D6}"/>
              </a:ext>
            </a:extLst>
          </p:cNvPr>
          <p:cNvSpPr/>
          <p:nvPr/>
        </p:nvSpPr>
        <p:spPr>
          <a:xfrm>
            <a:off x="3936436" y="490823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30D2C442-D704-5342-C72D-05721A1CE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31dd1">
            <a:extLst>
              <a:ext uri="{FF2B5EF4-FFF2-40B4-BE49-F238E27FC236}">
                <a16:creationId xmlns:a16="http://schemas.microsoft.com/office/drawing/2014/main" id="{1499B195-0A85-B66D-6221-7B2F189D3DA6}"/>
              </a:ext>
            </a:extLst>
          </p:cNvPr>
          <p:cNvSpPr/>
          <p:nvPr/>
        </p:nvSpPr>
        <p:spPr>
          <a:xfrm>
            <a:off x="3081853" y="2134553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7045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2031711-F303-65A4-CD46-06888C3899A2}"/>
              </a:ext>
            </a:extLst>
          </p:cNvPr>
          <p:cNvSpPr txBox="1">
            <a:spLocks noChangeAspect="1"/>
          </p:cNvSpPr>
          <p:nvPr/>
        </p:nvSpPr>
        <p:spPr>
          <a:xfrm>
            <a:off x="216108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 was waiting to cross the road.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我正在等着过马路。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P64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5" name="image29.jpeg">
            <a:extLst>
              <a:ext uri="{FF2B5EF4-FFF2-40B4-BE49-F238E27FC236}">
                <a16:creationId xmlns:a16="http://schemas.microsoft.com/office/drawing/2014/main" id="{862E41FD-9778-A9B0-4971-99F26196F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90" y="1708849"/>
            <a:ext cx="2103813" cy="504796"/>
          </a:xfrm>
          <a:prstGeom prst="rect">
            <a:avLst/>
          </a:prstGeom>
        </p:spPr>
      </p:pic>
      <p:pic>
        <p:nvPicPr>
          <p:cNvPr id="6" name="image292.jpeg">
            <a:extLst>
              <a:ext uri="{FF2B5EF4-FFF2-40B4-BE49-F238E27FC236}">
                <a16:creationId xmlns:a16="http://schemas.microsoft.com/office/drawing/2014/main" id="{9A28EEE2-83B0-81D3-44F3-E66DC4294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803" y="2493291"/>
            <a:ext cx="8014902" cy="312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1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3C188E8-4531-C31A-C7BD-1E7E888F9AB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69741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3.John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和他的朋友们正在公交站等候公交。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and his friends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bus at the bus stop.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can’t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 have something important to tell you.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meet                B. meeting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meet                D. meets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2350">
            <a:extLst>
              <a:ext uri="{FF2B5EF4-FFF2-40B4-BE49-F238E27FC236}">
                <a16:creationId xmlns:a16="http://schemas.microsoft.com/office/drawing/2014/main" id="{2FF0763E-A5F5-1D97-E8A8-6425735D2438}"/>
              </a:ext>
            </a:extLst>
          </p:cNvPr>
          <p:cNvSpPr/>
          <p:nvPr/>
        </p:nvSpPr>
        <p:spPr>
          <a:xfrm>
            <a:off x="2823528" y="287573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0AD0A63-5358-7BE0-A487-A612C5F5D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ef03c">
            <a:extLst>
              <a:ext uri="{FF2B5EF4-FFF2-40B4-BE49-F238E27FC236}">
                <a16:creationId xmlns:a16="http://schemas.microsoft.com/office/drawing/2014/main" id="{CCE1BA35-1C94-2CF0-7C90-BADC82711FC9}"/>
              </a:ext>
            </a:extLst>
          </p:cNvPr>
          <p:cNvSpPr/>
          <p:nvPr/>
        </p:nvSpPr>
        <p:spPr>
          <a:xfrm>
            <a:off x="4487164" y="2320997"/>
            <a:ext cx="34290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waiting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2908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6B485D-2007-12DC-8E4B-852989826BE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time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P64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F58E4B6E-18F6-4209-4BA5-E2824DE0D5C3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921" y="1686114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4EFD808-3B2A-FB7C-7627-2043E42E55D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347050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time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 time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6601963-B5B7-241A-338F-EB4AD92DB941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1485338"/>
              </p:ext>
            </p:extLst>
          </p:nvPr>
        </p:nvGraphicFramePr>
        <p:xfrm>
          <a:off x="381000" y="3007986"/>
          <a:ext cx="11430000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1672652">
                  <a:extLst>
                    <a:ext uri="{9D8B030D-6E8A-4147-A177-3AD203B41FA5}">
                      <a16:colId xmlns:a16="http://schemas.microsoft.com/office/drawing/2014/main" val="2384074651"/>
                    </a:ext>
                  </a:extLst>
                </a:gridCol>
                <a:gridCol w="9757348">
                  <a:extLst>
                    <a:ext uri="{9D8B030D-6E8A-4147-A177-3AD203B41FA5}">
                      <a16:colId xmlns:a16="http://schemas.microsoft.com/office/drawing/2014/main" val="166155188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92388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time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意为“及时”，具体是指正赶上时候或恰好在需要的时候完成了某事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251793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time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意为“按时，准时”，具体是指按照规定的时间完成了某事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31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795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ADC5A88-48E6-1FB0-08A0-FBE9B05E380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79994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car almost hit the boy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was safe.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the time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time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a time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on time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73DC0CD-C49D-49EB-5C56-D25AE7B1B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ca718">
            <a:extLst>
              <a:ext uri="{FF2B5EF4-FFF2-40B4-BE49-F238E27FC236}">
                <a16:creationId xmlns:a16="http://schemas.microsoft.com/office/drawing/2014/main" id="{EEFA1023-016B-1FCC-C0B4-037731DC8798}"/>
              </a:ext>
            </a:extLst>
          </p:cNvPr>
          <p:cNvSpPr/>
          <p:nvPr/>
        </p:nvSpPr>
        <p:spPr>
          <a:xfrm>
            <a:off x="7603427" y="1776514"/>
            <a:ext cx="11017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02349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082E04-E32F-D478-F74B-0876861A2D1C}"/>
              </a:ext>
            </a:extLst>
          </p:cNvPr>
          <p:cNvSpPr txBox="1">
            <a:spLocks noChangeAspect="1"/>
          </p:cNvSpPr>
          <p:nvPr/>
        </p:nvSpPr>
        <p:spPr>
          <a:xfrm>
            <a:off x="231099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prepare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准备；预备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P72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6D7B6649-848D-7D48-7672-5136191B6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90" y="1738830"/>
            <a:ext cx="2103813" cy="504796"/>
          </a:xfrm>
          <a:prstGeom prst="rect">
            <a:avLst/>
          </a:prstGeom>
        </p:spPr>
      </p:pic>
      <p:pic>
        <p:nvPicPr>
          <p:cNvPr id="5" name="image299.jpeg">
            <a:extLst>
              <a:ext uri="{FF2B5EF4-FFF2-40B4-BE49-F238E27FC236}">
                <a16:creationId xmlns:a16="http://schemas.microsoft.com/office/drawing/2014/main" id="{45C31671-208E-BD79-B538-FE99B95B4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608" y="2372010"/>
            <a:ext cx="7686981" cy="352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75689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114</TotalTime>
  <Words>2340</Words>
  <Application>Microsoft Office PowerPoint</Application>
  <PresentationFormat>宽屏</PresentationFormat>
  <Paragraphs>284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9</cp:revision>
  <dcterms:created xsi:type="dcterms:W3CDTF">2025-12-04T23:02:12Z</dcterms:created>
  <dcterms:modified xsi:type="dcterms:W3CDTF">2025-12-05T05:48:51Z</dcterms:modified>
</cp:coreProperties>
</file>