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887" r:id="rId16"/>
    <p:sldId id="888" r:id="rId17"/>
    <p:sldId id="889" r:id="rId18"/>
    <p:sldId id="890" r:id="rId19"/>
    <p:sldId id="891" r:id="rId20"/>
    <p:sldId id="259" r:id="rId21"/>
    <p:sldId id="892" r:id="rId22"/>
    <p:sldId id="893" r:id="rId23"/>
    <p:sldId id="894" r:id="rId24"/>
    <p:sldId id="895" r:id="rId25"/>
    <p:sldId id="896" r:id="rId26"/>
    <p:sldId id="875" r:id="rId27"/>
    <p:sldId id="897" r:id="rId28"/>
    <p:sldId id="898" r:id="rId29"/>
    <p:sldId id="899" r:id="rId30"/>
    <p:sldId id="900" r:id="rId31"/>
    <p:sldId id="901" r:id="rId32"/>
    <p:sldId id="902" r:id="rId33"/>
    <p:sldId id="87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EBD44C0-05CD-0C2D-B155-243DC712288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8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I borrow your dictionary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Mine is at home.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Here you are.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I’m sorry                	B. Of course not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 problem            	D. Thank you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sorry to have kept you waiting.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 problem. 		B. Go ahead.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 way.                	D. You’re welcome.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ea5f">
            <a:extLst>
              <a:ext uri="{FF2B5EF4-FFF2-40B4-BE49-F238E27FC236}">
                <a16:creationId xmlns:a16="http://schemas.microsoft.com/office/drawing/2014/main" id="{E65CD027-5821-38EF-1E41-41558A6922ED}"/>
              </a:ext>
            </a:extLst>
          </p:cNvPr>
          <p:cNvSpPr/>
          <p:nvPr/>
        </p:nvSpPr>
        <p:spPr>
          <a:xfrm>
            <a:off x="1083628" y="4908234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70A27ED0-CD04-B454-90E4-A36FDA537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8a629">
            <a:extLst>
              <a:ext uri="{FF2B5EF4-FFF2-40B4-BE49-F238E27FC236}">
                <a16:creationId xmlns:a16="http://schemas.microsoft.com/office/drawing/2014/main" id="{D0C78A44-C92F-9DBA-B1E7-5B602BD08A2D}"/>
              </a:ext>
            </a:extLst>
          </p:cNvPr>
          <p:cNvSpPr/>
          <p:nvPr/>
        </p:nvSpPr>
        <p:spPr>
          <a:xfrm>
            <a:off x="1083628" y="2689290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71730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D86E18-F488-FAE3-398F-4074B24D4DA8}"/>
              </a:ext>
            </a:extLst>
          </p:cNvPr>
          <p:cNvSpPr txBox="1">
            <a:spLocks noChangeAspect="1"/>
          </p:cNvSpPr>
          <p:nvPr/>
        </p:nvSpPr>
        <p:spPr>
          <a:xfrm>
            <a:off x="231098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discover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发现；找到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193.jpe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1098" y="1641145"/>
            <a:ext cx="2226991" cy="53435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611E248-4C88-4B1D-F62B-2124D5F4CD3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175497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discover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find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find out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look for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94C3944-A837-0EAF-342C-725F5E3C24C7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20404769"/>
              </p:ext>
            </p:extLst>
          </p:nvPr>
        </p:nvGraphicFramePr>
        <p:xfrm>
          <a:off x="381000" y="2754819"/>
          <a:ext cx="11430000" cy="3559810"/>
        </p:xfrm>
        <a:graphic>
          <a:graphicData uri="http://schemas.openxmlformats.org/drawingml/2006/table">
            <a:tbl>
              <a:tblPr firstRow="1" firstCol="1" bandRow="1"/>
              <a:tblGrid>
                <a:gridCol w="1897505">
                  <a:extLst>
                    <a:ext uri="{9D8B030D-6E8A-4147-A177-3AD203B41FA5}">
                      <a16:colId xmlns:a16="http://schemas.microsoft.com/office/drawing/2014/main" val="2953330336"/>
                    </a:ext>
                  </a:extLst>
                </a:gridCol>
                <a:gridCol w="9532495">
                  <a:extLst>
                    <a:ext uri="{9D8B030D-6E8A-4147-A177-3AD203B41FA5}">
                      <a16:colId xmlns:a16="http://schemas.microsoft.com/office/drawing/2014/main" val="141996550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4786618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discover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意为“发现；找到”。指通过有意识地寻找或查询，发现某种已经存在的现象或东西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560537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意为“找到；发现”。一般指无意寻找而“找到、发现”，强调的是“找到、发现”的结果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1367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 out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意为“查明；发现；弄清”。是指经过努力有意去“找、打听、弄清楚或查明”，多用于复杂而不易直接查处的情况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65016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 for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意为“寻找”。多指有目的地寻找，强调寻找的过程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342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8919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4996F00-B5D8-053B-3D69-7659D26AB53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93160"/>
            <a:ext cx="11430000" cy="396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that his friend had lied to him.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Steven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you help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the plane will take off on the Internet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sorry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computer doesn’t work.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 on                   B. find out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for                D. look after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en-US" sz="2800" dirty="0"/>
          </a:p>
        </p:txBody>
      </p:sp>
      <p:sp>
        <p:nvSpPr>
          <p:cNvPr id="5" name="A_be1e6">
            <a:extLst>
              <a:ext uri="{FF2B5EF4-FFF2-40B4-BE49-F238E27FC236}">
                <a16:creationId xmlns:a16="http://schemas.microsoft.com/office/drawing/2014/main" id="{6B708DF2-45A2-C28C-3440-D83AC612B5E5}"/>
              </a:ext>
            </a:extLst>
          </p:cNvPr>
          <p:cNvSpPr/>
          <p:nvPr/>
        </p:nvSpPr>
        <p:spPr>
          <a:xfrm>
            <a:off x="5828665" y="2344416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54B220FE-80F5-D55F-F253-ABB116404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61167">
            <a:extLst>
              <a:ext uri="{FF2B5EF4-FFF2-40B4-BE49-F238E27FC236}">
                <a16:creationId xmlns:a16="http://schemas.microsoft.com/office/drawing/2014/main" id="{2E60DBEA-081C-B8F0-3D5D-8A9BFBF7F87D}"/>
              </a:ext>
            </a:extLst>
          </p:cNvPr>
          <p:cNvSpPr/>
          <p:nvPr/>
        </p:nvSpPr>
        <p:spPr>
          <a:xfrm>
            <a:off x="1636078" y="1789680"/>
            <a:ext cx="227806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iscovered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03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E4F98F-9151-93C4-DEDC-ADE4A1DA115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137"/>
            <a:ext cx="11430000" cy="3966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English book everywhere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didn’t find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found                	B. looked for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looked                	D. discovered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new planet that might support life.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Wow. That’s amazing.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discovered                	B. found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looked for                	D. looked</a:t>
            </a:r>
            <a:endParaRPr lang="zh-CN" altLang="en-US" sz="2800" dirty="0"/>
          </a:p>
        </p:txBody>
      </p:sp>
      <p:sp>
        <p:nvSpPr>
          <p:cNvPr id="4" name="A_907be">
            <a:extLst>
              <a:ext uri="{FF2B5EF4-FFF2-40B4-BE49-F238E27FC236}">
                <a16:creationId xmlns:a16="http://schemas.microsoft.com/office/drawing/2014/main" id="{A9019C74-5C9A-B4D7-854D-A5C0A74B6E55}"/>
              </a:ext>
            </a:extLst>
          </p:cNvPr>
          <p:cNvSpPr/>
          <p:nvPr/>
        </p:nvSpPr>
        <p:spPr>
          <a:xfrm>
            <a:off x="3839528" y="326986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1b831">
            <a:extLst>
              <a:ext uri="{FF2B5EF4-FFF2-40B4-BE49-F238E27FC236}">
                <a16:creationId xmlns:a16="http://schemas.microsoft.com/office/drawing/2014/main" id="{0500C561-8395-F386-4375-E2BA090F7486}"/>
              </a:ext>
            </a:extLst>
          </p:cNvPr>
          <p:cNvSpPr/>
          <p:nvPr/>
        </p:nvSpPr>
        <p:spPr>
          <a:xfrm>
            <a:off x="2476881" y="1605657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15167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17DAAA3-DF9D-7A47-97C6-7A0D4342BB3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3393"/>
            <a:ext cx="11430000" cy="546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none </a:t>
            </a:r>
            <a:r>
              <a:rPr lang="en-US" altLang="zh-CN" sz="25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pron.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没有一人；没有一个；一点儿也没有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5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P20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5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421FA4AA-1382-7817-E588-1F33D754E950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1614014"/>
            <a:ext cx="2062397" cy="4948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009D7A0-A9EF-FB03-7C8B-AABB2F1B430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054370"/>
            <a:ext cx="11430000" cy="546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none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 one</a:t>
            </a:r>
            <a:endParaRPr lang="zh-CN" altLang="en-US" sz="25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F51617C-296D-A532-B5DA-21909B11424C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02481624"/>
              </p:ext>
            </p:extLst>
          </p:nvPr>
        </p:nvGraphicFramePr>
        <p:xfrm>
          <a:off x="515912" y="2600995"/>
          <a:ext cx="11430000" cy="3745230"/>
        </p:xfrm>
        <a:graphic>
          <a:graphicData uri="http://schemas.openxmlformats.org/drawingml/2006/table">
            <a:tbl>
              <a:tblPr firstRow="1" firstCol="1" bandRow="1"/>
              <a:tblGrid>
                <a:gridCol w="1716140">
                  <a:extLst>
                    <a:ext uri="{9D8B030D-6E8A-4147-A177-3AD203B41FA5}">
                      <a16:colId xmlns:a16="http://schemas.microsoft.com/office/drawing/2014/main" val="2280733112"/>
                    </a:ext>
                  </a:extLst>
                </a:gridCol>
                <a:gridCol w="9713860">
                  <a:extLst>
                    <a:ext uri="{9D8B030D-6E8A-4147-A177-3AD203B41FA5}">
                      <a16:colId xmlns:a16="http://schemas.microsoft.com/office/drawing/2014/main" val="38262218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53462"/>
                  </a:ext>
                </a:extLst>
              </a:tr>
              <a:tr h="23959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none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意为“没有一人；没有一个；一点儿也没有”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既可指人，也可指物，其后可接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none of ... 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作主语时，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后接不可数名词时，谓语动词用单数，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后接可数名词复数或代词的复数形式时，谓语动词用单复数均可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常用于回答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many/much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引导的问句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446161"/>
                  </a:ext>
                </a:extLst>
              </a:tr>
              <a:tr h="10686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 one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意为“没有人”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只能指人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(=nobody)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，其后不可接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作主语时，谓语动词用单数形式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常用于回答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引导的特殊疑问句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302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56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721F4A-4ED9-D6FE-A839-BBCD5BEF627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912309"/>
            <a:ext cx="11430000" cy="11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none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三者或三者以上的人或物都不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，其反义词是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两者都不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，其反义词是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535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256519E-4C14-2182-C184-46CAF040EAB5}"/>
              </a:ext>
            </a:extLst>
          </p:cNvPr>
          <p:cNvSpPr txBox="1">
            <a:spLocks noChangeAspect="1"/>
          </p:cNvSpPr>
          <p:nvPr/>
        </p:nvSpPr>
        <p:spPr>
          <a:xfrm>
            <a:off x="419538" y="1483298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我们中没有人看过这部电影。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have/has seen the film.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没有人了解此事。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knows about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 children were walking under a small umbrella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them got wet. Can you guess why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it was not raining.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 None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D. Some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6352">
            <a:extLst>
              <a:ext uri="{FF2B5EF4-FFF2-40B4-BE49-F238E27FC236}">
                <a16:creationId xmlns:a16="http://schemas.microsoft.com/office/drawing/2014/main" id="{0921CCB5-7915-060F-EC47-513CFED8FBE8}"/>
              </a:ext>
            </a:extLst>
          </p:cNvPr>
          <p:cNvSpPr/>
          <p:nvPr/>
        </p:nvSpPr>
        <p:spPr>
          <a:xfrm>
            <a:off x="9564173" y="3798762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789b4">
            <a:extLst>
              <a:ext uri="{FF2B5EF4-FFF2-40B4-BE49-F238E27FC236}">
                <a16:creationId xmlns:a16="http://schemas.microsoft.com/office/drawing/2014/main" id="{DC59ACF8-DAE9-F331-B773-96C9F15619A4}"/>
              </a:ext>
            </a:extLst>
          </p:cNvPr>
          <p:cNvSpPr/>
          <p:nvPr/>
        </p:nvSpPr>
        <p:spPr>
          <a:xfrm>
            <a:off x="766566" y="3244026"/>
            <a:ext cx="28162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AD9B94DB-D90A-DE09-3667-3FE1A3C51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fe088">
            <a:extLst>
              <a:ext uri="{FF2B5EF4-FFF2-40B4-BE49-F238E27FC236}">
                <a16:creationId xmlns:a16="http://schemas.microsoft.com/office/drawing/2014/main" id="{37A18CFA-FBD1-7DE7-53C0-62B1B7B50A2D}"/>
              </a:ext>
            </a:extLst>
          </p:cNvPr>
          <p:cNvSpPr/>
          <p:nvPr/>
        </p:nvSpPr>
        <p:spPr>
          <a:xfrm>
            <a:off x="766566" y="2134554"/>
            <a:ext cx="29353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None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23726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1D46728-160F-6AD1-E8CB-4C18F474E66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349815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much homework has Tom finished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all. He just sits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wondering which part to begin with.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Anything                B. None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 one                    D. Nobody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d02e">
            <a:extLst>
              <a:ext uri="{FF2B5EF4-FFF2-40B4-BE49-F238E27FC236}">
                <a16:creationId xmlns:a16="http://schemas.microsoft.com/office/drawing/2014/main" id="{AA95D223-21AA-85ED-110C-18C31E18CE1D}"/>
              </a:ext>
            </a:extLst>
          </p:cNvPr>
          <p:cNvSpPr/>
          <p:nvPr/>
        </p:nvSpPr>
        <p:spPr>
          <a:xfrm>
            <a:off x="1083628" y="3001071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60821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99014C-59FD-2D87-DF7C-396E184C13A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840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since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prep.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&amp;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FDA7E0C7-4260-80F8-60E1-90D2CB57F880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1698942"/>
            <a:ext cx="2226993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670787E-AD2D-B013-B0E5-58AC728DF71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233294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since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B3D19DBA-ADC3-6F50-D104-B33CA53A574C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79591959"/>
              </p:ext>
            </p:extLst>
          </p:nvPr>
        </p:nvGraphicFramePr>
        <p:xfrm>
          <a:off x="381000" y="2784792"/>
          <a:ext cx="11430000" cy="222123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2210743569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298433355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527389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具体时间，表示“自从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以来；从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以后”，用来说明动作起始时间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5235125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时间段，用来说明动作延续的时间长度，因此句中的谓语动词也用延续性动词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7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89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559F274-CFAF-D78C-8951-4AE5112695D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50013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(1)They have been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long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girl has lived in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London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18.Mr Smith has been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 years ago.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               B. since                C. in                D. 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f324">
            <a:extLst>
              <a:ext uri="{FF2B5EF4-FFF2-40B4-BE49-F238E27FC236}">
                <a16:creationId xmlns:a16="http://schemas.microsoft.com/office/drawing/2014/main" id="{227D2358-4511-CC3E-F35C-7B0B58ADC966}"/>
              </a:ext>
            </a:extLst>
          </p:cNvPr>
          <p:cNvSpPr/>
          <p:nvPr/>
        </p:nvSpPr>
        <p:spPr>
          <a:xfrm>
            <a:off x="4903026" y="3410741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dea3d">
            <a:extLst>
              <a:ext uri="{FF2B5EF4-FFF2-40B4-BE49-F238E27FC236}">
                <a16:creationId xmlns:a16="http://schemas.microsoft.com/office/drawing/2014/main" id="{BB2634B5-18C0-8B51-31EC-501F507EF523}"/>
              </a:ext>
            </a:extLst>
          </p:cNvPr>
          <p:cNvSpPr/>
          <p:nvPr/>
        </p:nvSpPr>
        <p:spPr>
          <a:xfrm>
            <a:off x="5530215" y="2856005"/>
            <a:ext cx="170345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since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88121DB7-0131-E0EE-643B-ACD2E71D7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b8a98">
            <a:extLst>
              <a:ext uri="{FF2B5EF4-FFF2-40B4-BE49-F238E27FC236}">
                <a16:creationId xmlns:a16="http://schemas.microsoft.com/office/drawing/2014/main" id="{166BA122-2876-52EF-A1B3-49CA5691241D}"/>
              </a:ext>
            </a:extLst>
          </p:cNvPr>
          <p:cNvSpPr/>
          <p:nvPr/>
        </p:nvSpPr>
        <p:spPr>
          <a:xfrm>
            <a:off x="4758690" y="2301269"/>
            <a:ext cx="14081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29677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八年级下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3—4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1DE64811-AC3E-2012-D5B3-87A7DC382F4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748648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(1)Farmers work hard in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grow crops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plane crashed and broke into pieces on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moves round the sun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2f78">
            <a:extLst>
              <a:ext uri="{FF2B5EF4-FFF2-40B4-BE49-F238E27FC236}">
                <a16:creationId xmlns:a16="http://schemas.microsoft.com/office/drawing/2014/main" id="{1E32DB09-8589-7CA5-098E-0656587E3C85}"/>
              </a:ext>
            </a:extLst>
          </p:cNvPr>
          <p:cNvSpPr/>
          <p:nvPr/>
        </p:nvSpPr>
        <p:spPr>
          <a:xfrm>
            <a:off x="5677269" y="5014600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52340">
            <a:extLst>
              <a:ext uri="{FF2B5EF4-FFF2-40B4-BE49-F238E27FC236}">
                <a16:creationId xmlns:a16="http://schemas.microsoft.com/office/drawing/2014/main" id="{35110DF9-0395-D0B6-5E68-4DC00582BD52}"/>
              </a:ext>
            </a:extLst>
          </p:cNvPr>
          <p:cNvSpPr/>
          <p:nvPr/>
        </p:nvSpPr>
        <p:spPr>
          <a:xfrm>
            <a:off x="9019477" y="4399904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2481DE3-988E-4FD7-0223-8F97813045D9}"/>
              </a:ext>
            </a:extLst>
          </p:cNvPr>
          <p:cNvSpPr txBox="1">
            <a:spLocks noChangeAspect="1"/>
          </p:cNvSpPr>
          <p:nvPr/>
        </p:nvSpPr>
        <p:spPr>
          <a:xfrm>
            <a:off x="770745" y="2028112"/>
            <a:ext cx="3321570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）土壤；泥土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）陆地；地面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）地球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605f7">
            <a:extLst>
              <a:ext uri="{FF2B5EF4-FFF2-40B4-BE49-F238E27FC236}">
                <a16:creationId xmlns:a16="http://schemas.microsoft.com/office/drawing/2014/main" id="{5CCA4FB2-8621-D0BF-3132-875C72CCD80C}"/>
              </a:ext>
            </a:extLst>
          </p:cNvPr>
          <p:cNvSpPr/>
          <p:nvPr/>
        </p:nvSpPr>
        <p:spPr>
          <a:xfrm>
            <a:off x="7993888" y="3845168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D7C4A6-D9C1-503E-FF18-F070B9B3E862}"/>
              </a:ext>
            </a:extLst>
          </p:cNvPr>
          <p:cNvSpPr txBox="1">
            <a:spLocks noChangeAspect="1"/>
          </p:cNvSpPr>
          <p:nvPr/>
        </p:nvSpPr>
        <p:spPr>
          <a:xfrm>
            <a:off x="338887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1.earth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B957FF1-54C6-DFEC-877D-653F24178F8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667743"/>
            <a:ext cx="11430000" cy="2932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(1)Wang Yaping is called the mother who 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reached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stars.(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(2)Is there any other way I can 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4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(3)With the help from the community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another goal was 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reached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2010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4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Kopila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Valley School</a:t>
            </a:r>
            <a:r>
              <a:rPr lang="en-US" altLang="zh-CN" sz="24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(4)Sometimes the temperature 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reaches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45</a:t>
            </a:r>
            <a:r>
              <a:rPr lang="zh-CN" altLang="zh-CN" sz="24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(5)We won’t 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London before 12</a:t>
            </a:r>
            <a:r>
              <a:rPr lang="en-US" altLang="zh-CN" sz="24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a754">
            <a:extLst>
              <a:ext uri="{FF2B5EF4-FFF2-40B4-BE49-F238E27FC236}">
                <a16:creationId xmlns:a16="http://schemas.microsoft.com/office/drawing/2014/main" id="{245B61F9-040C-F308-ED48-05BE056EBF7F}"/>
              </a:ext>
            </a:extLst>
          </p:cNvPr>
          <p:cNvSpPr/>
          <p:nvPr/>
        </p:nvSpPr>
        <p:spPr>
          <a:xfrm>
            <a:off x="5321364" y="6141703"/>
            <a:ext cx="1152271" cy="3611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667d8">
            <a:extLst>
              <a:ext uri="{FF2B5EF4-FFF2-40B4-BE49-F238E27FC236}">
                <a16:creationId xmlns:a16="http://schemas.microsoft.com/office/drawing/2014/main" id="{50BEA7C4-C3AC-D589-2A48-C8C469F1A8ED}"/>
              </a:ext>
            </a:extLst>
          </p:cNvPr>
          <p:cNvSpPr/>
          <p:nvPr/>
        </p:nvSpPr>
        <p:spPr>
          <a:xfrm>
            <a:off x="6189091" y="5666215"/>
            <a:ext cx="1185926" cy="39465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7d017">
            <a:extLst>
              <a:ext uri="{FF2B5EF4-FFF2-40B4-BE49-F238E27FC236}">
                <a16:creationId xmlns:a16="http://schemas.microsoft.com/office/drawing/2014/main" id="{1FFD842B-33B9-0A70-AD3D-D97F9BE7057C}"/>
              </a:ext>
            </a:extLst>
          </p:cNvPr>
          <p:cNvSpPr/>
          <p:nvPr/>
        </p:nvSpPr>
        <p:spPr>
          <a:xfrm>
            <a:off x="2289112" y="5190727"/>
            <a:ext cx="1185926" cy="39465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AB0D89-55FD-D55B-7567-155E0068EBFD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308378"/>
            <a:ext cx="7638738" cy="24482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）到达；抵达</a:t>
            </a:r>
            <a:endParaRPr lang="zh-CN" altLang="zh-CN" sz="24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尤指用电话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）联系，与……取得联系</a:t>
            </a:r>
            <a:endParaRPr lang="zh-CN" altLang="zh-CN" sz="24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）实现</a:t>
            </a:r>
            <a:endParaRPr lang="zh-CN" altLang="zh-CN" sz="24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）达到（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某点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）；进入（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某阶段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4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）伸手（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脚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）够到</a:t>
            </a:r>
            <a:endParaRPr lang="zh-CN" altLang="zh-CN" sz="24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b372f">
            <a:extLst>
              <a:ext uri="{FF2B5EF4-FFF2-40B4-BE49-F238E27FC236}">
                <a16:creationId xmlns:a16="http://schemas.microsoft.com/office/drawing/2014/main" id="{9D661EFC-B276-3028-3ECD-3265A132ADAD}"/>
              </a:ext>
            </a:extLst>
          </p:cNvPr>
          <p:cNvSpPr/>
          <p:nvPr/>
        </p:nvSpPr>
        <p:spPr>
          <a:xfrm>
            <a:off x="6147054" y="4239751"/>
            <a:ext cx="1168465" cy="39465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3774F5-A6DE-300F-58EC-CA992C7DA86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776629"/>
            <a:ext cx="11430000" cy="531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2.reach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18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12416BA-EB8C-9F27-9CFD-FC5E49C47F3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848832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(1)Our history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about ancient China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(2)They have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help homeless people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finish the work by Friday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whole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badly managed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5b005">
            <a:extLst>
              <a:ext uri="{FF2B5EF4-FFF2-40B4-BE49-F238E27FC236}">
                <a16:creationId xmlns:a16="http://schemas.microsoft.com/office/drawing/2014/main" id="{10A1E395-FDCF-DEFE-0901-CFFB88B6E662}"/>
              </a:ext>
            </a:extLst>
          </p:cNvPr>
          <p:cNvSpPr/>
          <p:nvPr/>
        </p:nvSpPr>
        <p:spPr>
          <a:xfrm>
            <a:off x="6808089" y="5609560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b7137">
            <a:extLst>
              <a:ext uri="{FF2B5EF4-FFF2-40B4-BE49-F238E27FC236}">
                <a16:creationId xmlns:a16="http://schemas.microsoft.com/office/drawing/2014/main" id="{303A84AF-BB2D-3D74-8591-6F1E114118D3}"/>
              </a:ext>
            </a:extLst>
          </p:cNvPr>
          <p:cNvSpPr/>
          <p:nvPr/>
        </p:nvSpPr>
        <p:spPr>
          <a:xfrm>
            <a:off x="6986334" y="5054824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5785d">
            <a:extLst>
              <a:ext uri="{FF2B5EF4-FFF2-40B4-BE49-F238E27FC236}">
                <a16:creationId xmlns:a16="http://schemas.microsoft.com/office/drawing/2014/main" id="{12B2F8D5-AAC5-F806-C915-A2648DB07137}"/>
              </a:ext>
            </a:extLst>
          </p:cNvPr>
          <p:cNvSpPr/>
          <p:nvPr/>
        </p:nvSpPr>
        <p:spPr>
          <a:xfrm>
            <a:off x="7654227" y="4500088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CD2BD8-4CBE-AB96-429F-50D2DA559631}"/>
              </a:ext>
            </a:extLst>
          </p:cNvPr>
          <p:cNvSpPr txBox="1">
            <a:spLocks noChangeAspect="1"/>
          </p:cNvSpPr>
          <p:nvPr/>
        </p:nvSpPr>
        <p:spPr>
          <a:xfrm>
            <a:off x="755754" y="1456489"/>
            <a:ext cx="4550764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）课题；作业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）规划；计划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）方案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）计划；工程；项目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77c0b">
            <a:extLst>
              <a:ext uri="{FF2B5EF4-FFF2-40B4-BE49-F238E27FC236}">
                <a16:creationId xmlns:a16="http://schemas.microsoft.com/office/drawing/2014/main" id="{2A26DCA2-1CEC-CC46-EFB9-F1527FFC79E0}"/>
              </a:ext>
            </a:extLst>
          </p:cNvPr>
          <p:cNvSpPr/>
          <p:nvPr/>
        </p:nvSpPr>
        <p:spPr>
          <a:xfrm>
            <a:off x="7444613" y="3945352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C4FC2D-FFFB-E4AE-3BC6-9B5F5C231D2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5158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3.project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76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207A911-2726-9268-4049-43752A434E5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296946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(1)If you are seriously short of the time for outdoor sports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will bring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effects to your healthy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little baby is seriously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hospital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government built a new road to help the villagers who lived in a area with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served by transport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00d3">
            <a:extLst>
              <a:ext uri="{FF2B5EF4-FFF2-40B4-BE49-F238E27FC236}">
                <a16:creationId xmlns:a16="http://schemas.microsoft.com/office/drawing/2014/main" id="{FAEE9090-26AA-85AD-D8A6-F79D1C6938DA}"/>
              </a:ext>
            </a:extLst>
          </p:cNvPr>
          <p:cNvSpPr/>
          <p:nvPr/>
        </p:nvSpPr>
        <p:spPr>
          <a:xfrm>
            <a:off x="5460302" y="5612410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4bfb">
            <a:extLst>
              <a:ext uri="{FF2B5EF4-FFF2-40B4-BE49-F238E27FC236}">
                <a16:creationId xmlns:a16="http://schemas.microsoft.com/office/drawing/2014/main" id="{F254F423-192A-636D-A3DD-4A3D82E15D99}"/>
              </a:ext>
            </a:extLst>
          </p:cNvPr>
          <p:cNvSpPr/>
          <p:nvPr/>
        </p:nvSpPr>
        <p:spPr>
          <a:xfrm>
            <a:off x="7028815" y="4502938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64DB16-B86A-E6AA-FB59-468B8401FF73}"/>
              </a:ext>
            </a:extLst>
          </p:cNvPr>
          <p:cNvSpPr txBox="1">
            <a:spLocks noChangeAspect="1"/>
          </p:cNvSpPr>
          <p:nvPr/>
        </p:nvSpPr>
        <p:spPr>
          <a:xfrm>
            <a:off x="695794" y="1576410"/>
            <a:ext cx="4940508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）不健康的；有病的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）不良的；有害的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）不足；差劲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b3c96">
            <a:extLst>
              <a:ext uri="{FF2B5EF4-FFF2-40B4-BE49-F238E27FC236}">
                <a16:creationId xmlns:a16="http://schemas.microsoft.com/office/drawing/2014/main" id="{9474FAA4-CE55-CA42-BFFC-AA9E5A8376C2}"/>
              </a:ext>
            </a:extLst>
          </p:cNvPr>
          <p:cNvSpPr/>
          <p:nvPr/>
        </p:nvSpPr>
        <p:spPr>
          <a:xfrm>
            <a:off x="4305618" y="394820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6F5FEC-0768-A518-7D68-24BAE0E49EF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150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4.ill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52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B45745-98E3-9490-74CD-7A18102631E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908792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like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weather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morning made it hard to get out of bed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gave him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smile and turned away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 had a pretty bad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513e5">
            <a:extLst>
              <a:ext uri="{FF2B5EF4-FFF2-40B4-BE49-F238E27FC236}">
                <a16:creationId xmlns:a16="http://schemas.microsoft.com/office/drawing/2014/main" id="{6E12E150-1A5F-D355-6E57-ABD8A034EFA8}"/>
              </a:ext>
            </a:extLst>
          </p:cNvPr>
          <p:cNvSpPr/>
          <p:nvPr/>
        </p:nvSpPr>
        <p:spPr>
          <a:xfrm>
            <a:off x="4458589" y="5669520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6be4d">
            <a:extLst>
              <a:ext uri="{FF2B5EF4-FFF2-40B4-BE49-F238E27FC236}">
                <a16:creationId xmlns:a16="http://schemas.microsoft.com/office/drawing/2014/main" id="{F4FE52BB-6F7D-EDBB-2DAF-D9356FF821F1}"/>
              </a:ext>
            </a:extLst>
          </p:cNvPr>
          <p:cNvSpPr/>
          <p:nvPr/>
        </p:nvSpPr>
        <p:spPr>
          <a:xfrm>
            <a:off x="7517194" y="5114784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df702">
            <a:extLst>
              <a:ext uri="{FF2B5EF4-FFF2-40B4-BE49-F238E27FC236}">
                <a16:creationId xmlns:a16="http://schemas.microsoft.com/office/drawing/2014/main" id="{D8DDE243-F6EF-AADA-6CE1-4F2B34ABAD13}"/>
              </a:ext>
            </a:extLst>
          </p:cNvPr>
          <p:cNvSpPr/>
          <p:nvPr/>
        </p:nvSpPr>
        <p:spPr>
          <a:xfrm>
            <a:off x="9238615" y="4560048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5AB3EE-407E-1D69-08BB-ACA9BF0E3623}"/>
              </a:ext>
            </a:extLst>
          </p:cNvPr>
          <p:cNvSpPr txBox="1">
            <a:spLocks noChangeAspect="1"/>
          </p:cNvSpPr>
          <p:nvPr/>
        </p:nvSpPr>
        <p:spPr>
          <a:xfrm>
            <a:off x="635833" y="1516450"/>
            <a:ext cx="5015459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）寒冷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）冷的；寒冷的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）冷漠的；不友好的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）感冒；伤风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ed6b3">
            <a:extLst>
              <a:ext uri="{FF2B5EF4-FFF2-40B4-BE49-F238E27FC236}">
                <a16:creationId xmlns:a16="http://schemas.microsoft.com/office/drawing/2014/main" id="{7221D44A-2087-2796-B406-9C54F7C65B62}"/>
              </a:ext>
            </a:extLst>
          </p:cNvPr>
          <p:cNvSpPr/>
          <p:nvPr/>
        </p:nvSpPr>
        <p:spPr>
          <a:xfrm>
            <a:off x="3775139" y="400531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1ECBD9-A95C-6BD5-A8C2-1B89166375DF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91154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5.cold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85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EADDDD92-32E7-37A2-2952-0BD532B7378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2846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(1)People are celebrating the Mid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 Festival in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city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(2)In order to solve this problem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need to get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problem and find the root cause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(3)I felt my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beating faster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dirty="0"/>
          </a:p>
        </p:txBody>
      </p:sp>
      <p:sp>
        <p:nvSpPr>
          <p:cNvPr id="6" name="A_42eb0">
            <a:extLst>
              <a:ext uri="{FF2B5EF4-FFF2-40B4-BE49-F238E27FC236}">
                <a16:creationId xmlns:a16="http://schemas.microsoft.com/office/drawing/2014/main" id="{3063CCBA-A8B0-483A-BB71-17F560469F80}"/>
              </a:ext>
            </a:extLst>
          </p:cNvPr>
          <p:cNvSpPr/>
          <p:nvPr/>
        </p:nvSpPr>
        <p:spPr>
          <a:xfrm>
            <a:off x="5318189" y="5744464"/>
            <a:ext cx="1259396" cy="4220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"/>
            </a:endParaRPr>
          </a:p>
        </p:txBody>
      </p:sp>
      <p:sp>
        <p:nvSpPr>
          <p:cNvPr id="4" name="A_b4f46">
            <a:extLst>
              <a:ext uri="{FF2B5EF4-FFF2-40B4-BE49-F238E27FC236}">
                <a16:creationId xmlns:a16="http://schemas.microsoft.com/office/drawing/2014/main" id="{5F114B76-B24A-63A1-4146-E2A71B663E89}"/>
              </a:ext>
            </a:extLst>
          </p:cNvPr>
          <p:cNvSpPr/>
          <p:nvPr/>
        </p:nvSpPr>
        <p:spPr>
          <a:xfrm>
            <a:off x="5418963" y="5189728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001469-87F3-83B2-A797-55BBE12A0860}"/>
              </a:ext>
            </a:extLst>
          </p:cNvPr>
          <p:cNvSpPr txBox="1">
            <a:spLocks noChangeAspect="1"/>
          </p:cNvSpPr>
          <p:nvPr/>
        </p:nvSpPr>
        <p:spPr>
          <a:xfrm>
            <a:off x="770745" y="1708464"/>
            <a:ext cx="4460823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）心；心脏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）重点；核心；要点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）中心；中央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2550e">
            <a:extLst>
              <a:ext uri="{FF2B5EF4-FFF2-40B4-BE49-F238E27FC236}">
                <a16:creationId xmlns:a16="http://schemas.microsoft.com/office/drawing/2014/main" id="{09E71EEA-877F-357B-8AF8-03E9F0797518}"/>
              </a:ext>
            </a:extLst>
          </p:cNvPr>
          <p:cNvSpPr/>
          <p:nvPr/>
        </p:nvSpPr>
        <p:spPr>
          <a:xfrm>
            <a:off x="1111631" y="4080256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61F32A-AB19-BEA3-8706-726B72C0422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9142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6.heart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19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FB5E707-B90E-3399-E82F-39E48D0CB51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matter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John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I can hardly keep my eyes open.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sleepy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 excited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 helpful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D. humorous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Where’s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in the hospital. His mother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seriously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days.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fair                B. strong	C. ill                	D. clever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c585">
            <a:extLst>
              <a:ext uri="{FF2B5EF4-FFF2-40B4-BE49-F238E27FC236}">
                <a16:creationId xmlns:a16="http://schemas.microsoft.com/office/drawing/2014/main" id="{4DB19B81-F18D-3FB2-8A23-A2B640C9B62B}"/>
              </a:ext>
            </a:extLst>
          </p:cNvPr>
          <p:cNvSpPr/>
          <p:nvPr/>
        </p:nvSpPr>
        <p:spPr>
          <a:xfrm>
            <a:off x="7811389" y="437978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95200">
            <a:extLst>
              <a:ext uri="{FF2B5EF4-FFF2-40B4-BE49-F238E27FC236}">
                <a16:creationId xmlns:a16="http://schemas.microsoft.com/office/drawing/2014/main" id="{022E5F64-0BA8-F7B3-8B97-0B3F91FE4BB9}"/>
              </a:ext>
            </a:extLst>
          </p:cNvPr>
          <p:cNvSpPr/>
          <p:nvPr/>
        </p:nvSpPr>
        <p:spPr>
          <a:xfrm>
            <a:off x="3267456" y="271557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2D7F819-03BF-477C-5CD3-EDFABCDF984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got an A in the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test last week.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always the worst.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personal           B. dangerous	C. possible           D. impossible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have any sales going on today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have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 phones on sale.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worst                B. largest		C. latest                D. fewest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964e">
            <a:extLst>
              <a:ext uri="{FF2B5EF4-FFF2-40B4-BE49-F238E27FC236}">
                <a16:creationId xmlns:a16="http://schemas.microsoft.com/office/drawing/2014/main" id="{62FC4DBF-46A9-A9FA-29CE-F6ADFAA25CA4}"/>
              </a:ext>
            </a:extLst>
          </p:cNvPr>
          <p:cNvSpPr/>
          <p:nvPr/>
        </p:nvSpPr>
        <p:spPr>
          <a:xfrm>
            <a:off x="4101402" y="410512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e598a">
            <a:extLst>
              <a:ext uri="{FF2B5EF4-FFF2-40B4-BE49-F238E27FC236}">
                <a16:creationId xmlns:a16="http://schemas.microsoft.com/office/drawing/2014/main" id="{9661FB3C-7FEB-0895-EB65-FD3F741CB635}"/>
              </a:ext>
            </a:extLst>
          </p:cNvPr>
          <p:cNvSpPr/>
          <p:nvPr/>
        </p:nvSpPr>
        <p:spPr>
          <a:xfrm>
            <a:off x="1755140" y="2440918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34540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EE29F6-9F74-1049-A217-B3BDBF23858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48425"/>
            <a:ext cx="114300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合肥蜀山区一模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new classmate is getting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group work and is not afraid to share her ideas.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weak                B. quiet	C. active                D. nervous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long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book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two weeks.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buAutoNum type="alphaUcPeriod"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borrow                	B. have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borrowed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kept                	D. did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borrowed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7461">
            <a:extLst>
              <a:ext uri="{FF2B5EF4-FFF2-40B4-BE49-F238E27FC236}">
                <a16:creationId xmlns:a16="http://schemas.microsoft.com/office/drawing/2014/main" id="{017C9AD1-5FC8-6BC2-2B6B-49C32D99FF1F}"/>
              </a:ext>
            </a:extLst>
          </p:cNvPr>
          <p:cNvSpPr/>
          <p:nvPr/>
        </p:nvSpPr>
        <p:spPr>
          <a:xfrm>
            <a:off x="2891790" y="3209153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25014">
            <a:extLst>
              <a:ext uri="{FF2B5EF4-FFF2-40B4-BE49-F238E27FC236}">
                <a16:creationId xmlns:a16="http://schemas.microsoft.com/office/drawing/2014/main" id="{D0853306-7E1E-EF6E-0F1E-CA7D6B457B13}"/>
              </a:ext>
            </a:extLst>
          </p:cNvPr>
          <p:cNvSpPr/>
          <p:nvPr/>
        </p:nvSpPr>
        <p:spPr>
          <a:xfrm>
            <a:off x="8990902" y="154494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24767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A3030C7-FE1C-E991-4E96-D381BBDEDD7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61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池州二模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can we see objects around us during the 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because they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reflect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sound               B. dark		C. light                D. heat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8.To athletes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most important thing is not to win a gold or silver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part         B. take notice	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take place       D. take care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6f0c">
            <a:extLst>
              <a:ext uri="{FF2B5EF4-FFF2-40B4-BE49-F238E27FC236}">
                <a16:creationId xmlns:a16="http://schemas.microsoft.com/office/drawing/2014/main" id="{4DE99268-8483-A49C-35A5-4E491ADB456D}"/>
              </a:ext>
            </a:extLst>
          </p:cNvPr>
          <p:cNvSpPr/>
          <p:nvPr/>
        </p:nvSpPr>
        <p:spPr>
          <a:xfrm>
            <a:off x="1718628" y="4041626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a8f03">
            <a:extLst>
              <a:ext uri="{FF2B5EF4-FFF2-40B4-BE49-F238E27FC236}">
                <a16:creationId xmlns:a16="http://schemas.microsoft.com/office/drawing/2014/main" id="{69D531AF-A08A-8866-B709-26295604FBC1}"/>
              </a:ext>
            </a:extLst>
          </p:cNvPr>
          <p:cNvSpPr/>
          <p:nvPr/>
        </p:nvSpPr>
        <p:spPr>
          <a:xfrm>
            <a:off x="4735894" y="2377418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55654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2C06D40-BEC9-D3A7-55D3-99ABD933B86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2762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reach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到达；抵达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193.jpeg">
            <a:extLst>
              <a:ext uri="{FF2B5EF4-FFF2-40B4-BE49-F238E27FC236}">
                <a16:creationId xmlns:a16="http://schemas.microsoft.com/office/drawing/2014/main" id="{C206AEC6-8635-938C-FC4E-86F0BEE5F968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2047875"/>
            <a:ext cx="2147295" cy="51522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ED8EEAD-763B-0325-436D-6B80741D1A0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563104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reach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arrive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get to</a:t>
            </a:r>
            <a:endParaRPr lang="zh-CN" altLang="en-US" sz="2800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5E92E984-334D-2E1C-9695-04AEBA992E0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86644660"/>
              </p:ext>
            </p:extLst>
          </p:nvPr>
        </p:nvGraphicFramePr>
        <p:xfrm>
          <a:off x="381000" y="3183354"/>
          <a:ext cx="11430000" cy="2677160"/>
        </p:xfrm>
        <a:graphic>
          <a:graphicData uri="http://schemas.openxmlformats.org/drawingml/2006/table">
            <a:tbl>
              <a:tblPr firstRow="1" firstCol="1" bandRow="1"/>
              <a:tblGrid>
                <a:gridCol w="1716140">
                  <a:extLst>
                    <a:ext uri="{9D8B030D-6E8A-4147-A177-3AD203B41FA5}">
                      <a16:colId xmlns:a16="http://schemas.microsoft.com/office/drawing/2014/main" val="1350525931"/>
                    </a:ext>
                  </a:extLst>
                </a:gridCol>
                <a:gridCol w="9713860">
                  <a:extLst>
                    <a:ext uri="{9D8B030D-6E8A-4147-A177-3AD203B41FA5}">
                      <a16:colId xmlns:a16="http://schemas.microsoft.com/office/drawing/2014/main" val="242722798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42333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reach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及物动词，意为“到达；抵达”，后面可以直接跟宾语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45989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arrive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不及物动词，意为“到达”。接宾语时要接介词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表示到达大的地方；接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表示到达小的地方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718553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to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意为“到达”，是不及物动词，接宾语时用“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”，接副词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时要去掉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745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1331C8B-CC26-B133-3321-3476148C61C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like something to drink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thanks.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tea already.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buAutoNum type="alphaUcPeriod"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drunk                B. was drinking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drink                   D. drink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you carry the box for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buAutoNum type="alphaUcPeriod"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good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B. no problem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 idea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D. no way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c486">
            <a:extLst>
              <a:ext uri="{FF2B5EF4-FFF2-40B4-BE49-F238E27FC236}">
                <a16:creationId xmlns:a16="http://schemas.microsoft.com/office/drawing/2014/main" id="{3FD9E557-3468-55A8-15EF-7A9C9C5EC4B0}"/>
              </a:ext>
            </a:extLst>
          </p:cNvPr>
          <p:cNvSpPr/>
          <p:nvPr/>
        </p:nvSpPr>
        <p:spPr>
          <a:xfrm>
            <a:off x="2226564" y="4379786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eb1ef">
            <a:extLst>
              <a:ext uri="{FF2B5EF4-FFF2-40B4-BE49-F238E27FC236}">
                <a16:creationId xmlns:a16="http://schemas.microsoft.com/office/drawing/2014/main" id="{C2F4D352-4AB5-A6BD-5234-BDC0274C104F}"/>
              </a:ext>
            </a:extLst>
          </p:cNvPr>
          <p:cNvSpPr/>
          <p:nvPr/>
        </p:nvSpPr>
        <p:spPr>
          <a:xfrm>
            <a:off x="3399790" y="216084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77766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617B18-8F10-CFF1-E9C4-FE736F554DE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1.Finally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Smith gave up his job because of his poor physical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状况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2.Nancy enjoys listening to pop music. It’s a part of her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日常的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life.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3.Wang Ning has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牙疼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 He must go to see a dentist.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4.We all know that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travels around the sun.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 heard some interesting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 the radio this morning.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37e2">
            <a:extLst>
              <a:ext uri="{FF2B5EF4-FFF2-40B4-BE49-F238E27FC236}">
                <a16:creationId xmlns:a16="http://schemas.microsoft.com/office/drawing/2014/main" id="{4E29BC44-812C-698A-9C29-ED742B3E0309}"/>
              </a:ext>
            </a:extLst>
          </p:cNvPr>
          <p:cNvSpPr/>
          <p:nvPr/>
        </p:nvSpPr>
        <p:spPr>
          <a:xfrm>
            <a:off x="4601464" y="5211521"/>
            <a:ext cx="141770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ews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3754a">
            <a:extLst>
              <a:ext uri="{FF2B5EF4-FFF2-40B4-BE49-F238E27FC236}">
                <a16:creationId xmlns:a16="http://schemas.microsoft.com/office/drawing/2014/main" id="{460027BD-C009-248E-6DE5-E3E9570A65A9}"/>
              </a:ext>
            </a:extLst>
          </p:cNvPr>
          <p:cNvSpPr/>
          <p:nvPr/>
        </p:nvSpPr>
        <p:spPr>
          <a:xfrm>
            <a:off x="4027869" y="4656785"/>
            <a:ext cx="15177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arth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d1473">
            <a:extLst>
              <a:ext uri="{FF2B5EF4-FFF2-40B4-BE49-F238E27FC236}">
                <a16:creationId xmlns:a16="http://schemas.microsoft.com/office/drawing/2014/main" id="{415F6E3C-D232-0991-9D3D-578C216CF173}"/>
              </a:ext>
            </a:extLst>
          </p:cNvPr>
          <p:cNvSpPr/>
          <p:nvPr/>
        </p:nvSpPr>
        <p:spPr>
          <a:xfrm>
            <a:off x="3426206" y="4102049"/>
            <a:ext cx="22289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oothache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7774e">
            <a:extLst>
              <a:ext uri="{FF2B5EF4-FFF2-40B4-BE49-F238E27FC236}">
                <a16:creationId xmlns:a16="http://schemas.microsoft.com/office/drawing/2014/main" id="{D63F3FB4-0D15-5038-ACA2-7EE984E419CF}"/>
              </a:ext>
            </a:extLst>
          </p:cNvPr>
          <p:cNvSpPr/>
          <p:nvPr/>
        </p:nvSpPr>
        <p:spPr>
          <a:xfrm>
            <a:off x="9018969" y="2992577"/>
            <a:ext cx="14177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aily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9749e">
            <a:extLst>
              <a:ext uri="{FF2B5EF4-FFF2-40B4-BE49-F238E27FC236}">
                <a16:creationId xmlns:a16="http://schemas.microsoft.com/office/drawing/2014/main" id="{65BB4BFA-FAB9-2EE5-20B5-E956D6DE20FD}"/>
              </a:ext>
            </a:extLst>
          </p:cNvPr>
          <p:cNvSpPr/>
          <p:nvPr/>
        </p:nvSpPr>
        <p:spPr>
          <a:xfrm>
            <a:off x="10239806" y="1881998"/>
            <a:ext cx="21320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ondition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30411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08693B-1A7E-EEA4-7550-251272A0DA3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girl didn’t go to school yesterday because she was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有病的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earth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goes around the sun.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8.Here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最新的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news on the earthquake tonight.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Mencius’s mother makes three moves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tells of a mother who did all she could to provide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her son.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10.As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Yangtze River Porpoise Society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go to Fish mouth Wetland Park to watch and count the porpoises.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975f">
            <a:extLst>
              <a:ext uri="{FF2B5EF4-FFF2-40B4-BE49-F238E27FC236}">
                <a16:creationId xmlns:a16="http://schemas.microsoft.com/office/drawing/2014/main" id="{D9912A8B-5011-E788-CB9C-F8B1D335E438}"/>
              </a:ext>
            </a:extLst>
          </p:cNvPr>
          <p:cNvSpPr/>
          <p:nvPr/>
        </p:nvSpPr>
        <p:spPr>
          <a:xfrm>
            <a:off x="1863090" y="4382126"/>
            <a:ext cx="18320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ember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00bb3">
            <a:extLst>
              <a:ext uri="{FF2B5EF4-FFF2-40B4-BE49-F238E27FC236}">
                <a16:creationId xmlns:a16="http://schemas.microsoft.com/office/drawing/2014/main" id="{FE2F6F02-7FBA-FE0F-434B-2C1ADFF58605}"/>
              </a:ext>
            </a:extLst>
          </p:cNvPr>
          <p:cNvSpPr/>
          <p:nvPr/>
        </p:nvSpPr>
        <p:spPr>
          <a:xfrm>
            <a:off x="4928489" y="3827390"/>
            <a:ext cx="26384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nvironment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2180a">
            <a:extLst>
              <a:ext uri="{FF2B5EF4-FFF2-40B4-BE49-F238E27FC236}">
                <a16:creationId xmlns:a16="http://schemas.microsoft.com/office/drawing/2014/main" id="{2DFDAB03-3D85-99EB-824D-C60F2FD1D2AD}"/>
              </a:ext>
            </a:extLst>
          </p:cNvPr>
          <p:cNvSpPr/>
          <p:nvPr/>
        </p:nvSpPr>
        <p:spPr>
          <a:xfrm>
            <a:off x="2455164" y="2717918"/>
            <a:ext cx="15764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atest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3901b">
            <a:extLst>
              <a:ext uri="{FF2B5EF4-FFF2-40B4-BE49-F238E27FC236}">
                <a16:creationId xmlns:a16="http://schemas.microsoft.com/office/drawing/2014/main" id="{74D93FC3-DF4F-21AA-1A46-0D34850A46FD}"/>
              </a:ext>
            </a:extLst>
          </p:cNvPr>
          <p:cNvSpPr/>
          <p:nvPr/>
        </p:nvSpPr>
        <p:spPr>
          <a:xfrm>
            <a:off x="3007678" y="2163182"/>
            <a:ext cx="16161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lanet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c1f59">
            <a:extLst>
              <a:ext uri="{FF2B5EF4-FFF2-40B4-BE49-F238E27FC236}">
                <a16:creationId xmlns:a16="http://schemas.microsoft.com/office/drawing/2014/main" id="{AEFAEE54-3FE3-6C5C-FDC4-80DEA6F661BB}"/>
              </a:ext>
            </a:extLst>
          </p:cNvPr>
          <p:cNvSpPr/>
          <p:nvPr/>
        </p:nvSpPr>
        <p:spPr>
          <a:xfrm>
            <a:off x="9022533" y="1638426"/>
            <a:ext cx="10621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94712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A40C43C-A831-DC6C-96E2-B1FD242F70A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8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1.With the help of the Internet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news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corner of the world.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arrive                B. reach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                	D. get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did your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Hefei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day before yesterday.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arrive                B. get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reach                 D. run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c2e9">
            <a:extLst>
              <a:ext uri="{FF2B5EF4-FFF2-40B4-BE49-F238E27FC236}">
                <a16:creationId xmlns:a16="http://schemas.microsoft.com/office/drawing/2014/main" id="{F8688EF3-7CD8-6D40-0D6E-D64BADB73D24}"/>
              </a:ext>
            </a:extLst>
          </p:cNvPr>
          <p:cNvSpPr/>
          <p:nvPr/>
        </p:nvSpPr>
        <p:spPr>
          <a:xfrm>
            <a:off x="4625277" y="379876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6710FFD4-00DE-2587-0DB2-0DCB90A060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051d2">
            <a:extLst>
              <a:ext uri="{FF2B5EF4-FFF2-40B4-BE49-F238E27FC236}">
                <a16:creationId xmlns:a16="http://schemas.microsoft.com/office/drawing/2014/main" id="{DB67A428-91D8-5A16-D483-CB6ACDF9CDF8}"/>
              </a:ext>
            </a:extLst>
          </p:cNvPr>
          <p:cNvSpPr/>
          <p:nvPr/>
        </p:nvSpPr>
        <p:spPr>
          <a:xfrm>
            <a:off x="7255764" y="1579818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78315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5AF49C-CA3B-A2D6-E00C-B7B7DB10526A}"/>
              </a:ext>
            </a:extLst>
          </p:cNvPr>
          <p:cNvSpPr txBox="1">
            <a:spLocks noChangeAspect="1"/>
          </p:cNvSpPr>
          <p:nvPr/>
        </p:nvSpPr>
        <p:spPr>
          <a:xfrm>
            <a:off x="261078" y="836586"/>
            <a:ext cx="11430000" cy="116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yet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还，尚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用于表示某事在某一时间尚未发生，但未来也许会发生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9F5906A1-0552-7526-9695-D34C7EA44D80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1078" y="2008763"/>
            <a:ext cx="2017427" cy="48406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586C6CF-4059-C726-2977-F672721472F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358189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already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still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2CDDCB54-6BD2-ABBD-D7C0-D3F9C7CA37E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60106982"/>
              </p:ext>
            </p:extLst>
          </p:nvPr>
        </p:nvGraphicFramePr>
        <p:xfrm>
          <a:off x="500921" y="2937511"/>
          <a:ext cx="114300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1093957456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296460374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46038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用于疑问句和否定句中，在疑问句中意思是“已经”，在否定句中作“尚，还”的意思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5538776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already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意为“已经”，通常用于肯定句中，有时可以用在疑问句中，表示问话人对某一动作或状态开始或完成比预想的要快、要早而表示惊讶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04885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still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意为“还；仍然”，指过去已开始的动作现在还在进行，可用于肯定句和否定句中，也可用于疑问句中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54560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7147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FDF5632-365C-279E-BA7B-01250FC21AB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yet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 to clean the classroom before leaving.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(2)Haven’t you told your parents the good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 tickets for the concert next week.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asked Bob for that report three days ago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hasn’t finished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even                B. quite                C. yet                D. already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cda6">
            <a:extLst>
              <a:ext uri="{FF2B5EF4-FFF2-40B4-BE49-F238E27FC236}">
                <a16:creationId xmlns:a16="http://schemas.microsoft.com/office/drawing/2014/main" id="{7A8FC61F-C20D-2336-150E-B6908A7A7C14}"/>
              </a:ext>
            </a:extLst>
          </p:cNvPr>
          <p:cNvSpPr/>
          <p:nvPr/>
        </p:nvSpPr>
        <p:spPr>
          <a:xfrm>
            <a:off x="925476" y="4409766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0e6a0">
            <a:extLst>
              <a:ext uri="{FF2B5EF4-FFF2-40B4-BE49-F238E27FC236}">
                <a16:creationId xmlns:a16="http://schemas.microsoft.com/office/drawing/2014/main" id="{B9D3B99C-798A-5541-F926-B88528A5347A}"/>
              </a:ext>
            </a:extLst>
          </p:cNvPr>
          <p:cNvSpPr/>
          <p:nvPr/>
        </p:nvSpPr>
        <p:spPr>
          <a:xfrm>
            <a:off x="2802890" y="3270314"/>
            <a:ext cx="20923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already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c9f3e">
            <a:extLst>
              <a:ext uri="{FF2B5EF4-FFF2-40B4-BE49-F238E27FC236}">
                <a16:creationId xmlns:a16="http://schemas.microsoft.com/office/drawing/2014/main" id="{DE7926D0-C184-183E-696E-13F4DECA5309}"/>
              </a:ext>
            </a:extLst>
          </p:cNvPr>
          <p:cNvSpPr/>
          <p:nvPr/>
        </p:nvSpPr>
        <p:spPr>
          <a:xfrm>
            <a:off x="8030401" y="2715578"/>
            <a:ext cx="1319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yet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628C9ED2-A52F-B497-C3BC-B78E74ADE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f79a9">
            <a:extLst>
              <a:ext uri="{FF2B5EF4-FFF2-40B4-BE49-F238E27FC236}">
                <a16:creationId xmlns:a16="http://schemas.microsoft.com/office/drawing/2014/main" id="{934C19AC-2FEF-302D-B318-928B3E178DCE}"/>
              </a:ext>
            </a:extLst>
          </p:cNvPr>
          <p:cNvSpPr/>
          <p:nvPr/>
        </p:nvSpPr>
        <p:spPr>
          <a:xfrm>
            <a:off x="1725994" y="2160842"/>
            <a:ext cx="15066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still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757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BFFFFD-3566-50D9-52CB-2335909B477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just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刚才；刚刚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697E8BCF-EADA-7DF5-2643-DC6830A44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D378D51-794B-00E7-198B-F378D4A382E1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65742468"/>
              </p:ext>
            </p:extLst>
          </p:nvPr>
        </p:nvGraphicFramePr>
        <p:xfrm>
          <a:off x="485931" y="2437493"/>
          <a:ext cx="11430000" cy="2279650"/>
        </p:xfrm>
        <a:graphic>
          <a:graphicData uri="http://schemas.openxmlformats.org/drawingml/2006/table">
            <a:tbl>
              <a:tblPr firstRow="1" firstCol="1" bandRow="1"/>
              <a:tblGrid>
                <a:gridCol w="3719987">
                  <a:extLst>
                    <a:ext uri="{9D8B030D-6E8A-4147-A177-3AD203B41FA5}">
                      <a16:colId xmlns:a16="http://schemas.microsoft.com/office/drawing/2014/main" val="62988311"/>
                    </a:ext>
                  </a:extLst>
                </a:gridCol>
                <a:gridCol w="7710013">
                  <a:extLst>
                    <a:ext uri="{9D8B030D-6E8A-4147-A177-3AD203B41FA5}">
                      <a16:colId xmlns:a16="http://schemas.microsoft.com/office/drawing/2014/main" val="2440414732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62830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刚才；刚刚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表示体现动作发生的近期性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954476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正好；恰好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用于强调时间、数量等的精准匹配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00272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只不过，只是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突出程度或数量的局限性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039582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此刻，现在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表示即将发生的动作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54112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7840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EED40C-64A6-0E34-EF33-C8272C272E9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75258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finish my homework.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size of this shirt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 need.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almost                B. just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nearly                D. already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2f69">
            <a:extLst>
              <a:ext uri="{FF2B5EF4-FFF2-40B4-BE49-F238E27FC236}">
                <a16:creationId xmlns:a16="http://schemas.microsoft.com/office/drawing/2014/main" id="{3F725400-B1AF-7779-460A-F73B7650FE37}"/>
              </a:ext>
            </a:extLst>
          </p:cNvPr>
          <p:cNvSpPr/>
          <p:nvPr/>
        </p:nvSpPr>
        <p:spPr>
          <a:xfrm>
            <a:off x="4469765" y="2326514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4" name="image38.jpeg">
            <a:extLst>
              <a:ext uri="{FF2B5EF4-FFF2-40B4-BE49-F238E27FC236}">
                <a16:creationId xmlns:a16="http://schemas.microsoft.com/office/drawing/2014/main" id="{0A8297EA-3263-00D2-F1CC-D38A4DD2B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2" name="A_b9349">
            <a:extLst>
              <a:ext uri="{FF2B5EF4-FFF2-40B4-BE49-F238E27FC236}">
                <a16:creationId xmlns:a16="http://schemas.microsoft.com/office/drawing/2014/main" id="{7DF3E6F5-DC93-9D40-AAFF-979658E0AE09}"/>
              </a:ext>
            </a:extLst>
          </p:cNvPr>
          <p:cNvSpPr/>
          <p:nvPr/>
        </p:nvSpPr>
        <p:spPr>
          <a:xfrm>
            <a:off x="983615" y="1771778"/>
            <a:ext cx="13208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ust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76818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FFF0E2-9D1B-2449-CBE0-969CA2DEF65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5347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 problem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没问题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用于表示乐于做某人要求做的事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FFA65B78-258E-440F-CE63-CC5FD14C5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5" name="image392.jpeg">
            <a:extLst>
              <a:ext uri="{FF2B5EF4-FFF2-40B4-BE49-F238E27FC236}">
                <a16:creationId xmlns:a16="http://schemas.microsoft.com/office/drawing/2014/main" id="{5FF6DA9C-8AF2-4039-BF45-715CBCD04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473" y="1961036"/>
            <a:ext cx="6113645" cy="447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148829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114</TotalTime>
  <Words>2475</Words>
  <Application>Microsoft Office PowerPoint</Application>
  <PresentationFormat>宽屏</PresentationFormat>
  <Paragraphs>285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8</cp:revision>
  <dcterms:created xsi:type="dcterms:W3CDTF">2025-12-04T23:02:12Z</dcterms:created>
  <dcterms:modified xsi:type="dcterms:W3CDTF">2025-12-05T05:55:58Z</dcterms:modified>
</cp:coreProperties>
</file>