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884" r:id="rId5"/>
    <p:sldId id="885" r:id="rId6"/>
    <p:sldId id="886" r:id="rId7"/>
    <p:sldId id="887" r:id="rId8"/>
    <p:sldId id="888" r:id="rId9"/>
    <p:sldId id="889" r:id="rId10"/>
    <p:sldId id="883" r:id="rId11"/>
    <p:sldId id="890" r:id="rId12"/>
    <p:sldId id="891" r:id="rId13"/>
    <p:sldId id="892" r:id="rId14"/>
    <p:sldId id="893" r:id="rId15"/>
    <p:sldId id="894" r:id="rId16"/>
    <p:sldId id="875" r:id="rId17"/>
    <p:sldId id="895" r:id="rId18"/>
    <p:sldId id="896" r:id="rId19"/>
    <p:sldId id="897" r:id="rId20"/>
    <p:sldId id="898" r:id="rId21"/>
    <p:sldId id="899" r:id="rId22"/>
    <p:sldId id="900" r:id="rId23"/>
    <p:sldId id="901" r:id="rId24"/>
    <p:sldId id="902" r:id="rId25"/>
    <p:sldId id="903" r:id="rId26"/>
    <p:sldId id="904" r:id="rId27"/>
    <p:sldId id="905" r:id="rId28"/>
    <p:sldId id="906" r:id="rId29"/>
    <p:sldId id="907" r:id="rId30"/>
    <p:sldId id="908" r:id="rId31"/>
    <p:sldId id="909" r:id="rId32"/>
    <p:sldId id="910" r:id="rId33"/>
    <p:sldId id="911" r:id="rId34"/>
    <p:sldId id="912" r:id="rId35"/>
    <p:sldId id="913" r:id="rId36"/>
    <p:sldId id="914" r:id="rId37"/>
    <p:sldId id="915" r:id="rId38"/>
    <p:sldId id="916" r:id="rId39"/>
    <p:sldId id="917" r:id="rId40"/>
    <p:sldId id="918" r:id="rId41"/>
    <p:sldId id="919" r:id="rId42"/>
    <p:sldId id="920" r:id="rId43"/>
    <p:sldId id="921" r:id="rId44"/>
    <p:sldId id="922" r:id="rId45"/>
    <p:sldId id="923" r:id="rId46"/>
    <p:sldId id="924" r:id="rId47"/>
    <p:sldId id="925" r:id="rId48"/>
    <p:sldId id="926" r:id="rId49"/>
    <p:sldId id="927" r:id="rId50"/>
    <p:sldId id="928" r:id="rId51"/>
    <p:sldId id="929" r:id="rId52"/>
    <p:sldId id="930" r:id="rId53"/>
    <p:sldId id="931" r:id="rId54"/>
    <p:sldId id="932" r:id="rId55"/>
    <p:sldId id="933" r:id="rId56"/>
    <p:sldId id="934" r:id="rId57"/>
    <p:sldId id="935" r:id="rId58"/>
    <p:sldId id="936" r:id="rId59"/>
    <p:sldId id="873" r:id="rId6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15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petrol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engine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发动机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garage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修理厂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realized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repair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business.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12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5059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31.A. carelessly	B. openly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nervously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quickly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32.A. feared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excited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broke                D. troubled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33.A. tired of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proud of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patient with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pleased with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34.A. park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repair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drive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catch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35.A. arrived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left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stopped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appeared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36.A. common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wrong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new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similar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37.A. offered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failed	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forgot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refused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38.A. collected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guarded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praised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controlled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39.A. mix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do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add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40.A. set up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heard of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called at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gave away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90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9576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【主旨大意】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本文讲述作者在学校时认为自己不擅长任何事，但对汽车感兴趣，后来在一次汽车故障中成功修理引擎，获得认可，最终创业开汽车修理店的故事。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根据句子前半部分描述其他孩子的学习情况并结合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可知，其他孩子学东西很快，而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32.B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根据下文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mum’s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花大量时间研究汽车，说明汽车是唯一能让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兴奋的事情</a:t>
            </a:r>
            <a:r>
              <a:rPr lang="zh-CN" altLang="zh-CN" sz="28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35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5665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33.A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可知，妈妈对汽车一点也不感兴趣，所以她应该是很厌倦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一直谈论汽车。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34.D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woke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可知，这里指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早起是为了赶公交车。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赶公共汽车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35.C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根据下文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可知，公交车应该是出故障了，才会在行驶过程中突然停下。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36.B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garage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修理厂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可知，发动机出了问题，所以才需要给修理厂打电话。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固定句型，表示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出问题了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6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02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37.A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主动提出要自己去看看这辆车出了什么故障，并想出了解决办法。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38.C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解决了公交车的故障，大家能继续前行，所以公交车上的每个人都赞扬了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39.B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文章开头提到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认为自己不擅长任何事情，经过修理好了出现故障的公交车这件事，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意识到有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能做的事情。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40.A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repair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business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可知，毕业后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开办了自己的汽车修理店。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DBADC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BACBA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95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4267084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)1.A. myself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yourself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himself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herself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98639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sunlight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medicine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取药处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b537"/>
          <p:cNvSpPr/>
          <p:nvPr/>
        </p:nvSpPr>
        <p:spPr>
          <a:xfrm>
            <a:off x="489903" y="4363604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02138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)2.A. fight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wait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call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)3.A. easy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possible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difficult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important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)4.A. carefully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successfully	C. quickly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slowly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bbb6"/>
          <p:cNvSpPr/>
          <p:nvPr/>
        </p:nvSpPr>
        <p:spPr>
          <a:xfrm>
            <a:off x="489903" y="5227373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95f1d"/>
          <p:cNvSpPr/>
          <p:nvPr/>
        </p:nvSpPr>
        <p:spPr>
          <a:xfrm>
            <a:off x="489903" y="4672637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8053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straight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ahead.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f971"/>
          <p:cNvSpPr/>
          <p:nvPr/>
        </p:nvSpPr>
        <p:spPr>
          <a:xfrm>
            <a:off x="489903" y="4117901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6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3568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)5.A. stomach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legs	C. arms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head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)6.A. agrees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smiles	C. refuses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cries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7ef9"/>
          <p:cNvSpPr/>
          <p:nvPr/>
        </p:nvSpPr>
        <p:spPr>
          <a:xfrm>
            <a:off x="489903" y="4786937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9483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weaker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forehead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冒汗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2a4b"/>
          <p:cNvSpPr/>
          <p:nvPr/>
        </p:nvSpPr>
        <p:spPr>
          <a:xfrm>
            <a:off x="489903" y="4232201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23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59863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)7.A. first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second	C. third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fourth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)8.A. if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unless	C. until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400d"/>
          <p:cNvSpPr/>
          <p:nvPr/>
        </p:nvSpPr>
        <p:spPr>
          <a:xfrm>
            <a:off x="489903" y="5249894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9764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肚子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remain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Instead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5737"/>
          <p:cNvSpPr/>
          <p:nvPr/>
        </p:nvSpPr>
        <p:spPr>
          <a:xfrm>
            <a:off x="489903" y="4695158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57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题型二　完形填空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2685798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名师精讲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6263972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00086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)9.A. looked out at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looked up from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looked down on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looked around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)10.A. far from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before	C. across from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behind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137a"/>
          <p:cNvSpPr/>
          <p:nvPr/>
        </p:nvSpPr>
        <p:spPr>
          <a:xfrm>
            <a:off x="489903" y="5206853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55338"/>
            <a:ext cx="11430000" cy="28455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blowing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fcca"/>
          <p:cNvSpPr/>
          <p:nvPr/>
        </p:nvSpPr>
        <p:spPr>
          <a:xfrm>
            <a:off x="489903" y="4097381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38739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)11.A. buy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clean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build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admire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)12.A. events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accidents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problems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questions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b4a4"/>
          <p:cNvSpPr/>
          <p:nvPr/>
        </p:nvSpPr>
        <p:spPr>
          <a:xfrm>
            <a:off x="489903" y="6038647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6608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眉山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design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neighborhood.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yard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overgrown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杂草丛生的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de31"/>
          <p:cNvSpPr/>
          <p:nvPr/>
        </p:nvSpPr>
        <p:spPr>
          <a:xfrm>
            <a:off x="489903" y="5483911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82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59863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)13.A.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plant	C. pick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water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)14.A. old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dirty	C. broken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dangerous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a16b"/>
          <p:cNvSpPr/>
          <p:nvPr/>
        </p:nvSpPr>
        <p:spPr>
          <a:xfrm>
            <a:off x="489903" y="5249894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9764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replied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Okay.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replied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Okay.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c02d"/>
          <p:cNvSpPr/>
          <p:nvPr/>
        </p:nvSpPr>
        <p:spPr>
          <a:xfrm>
            <a:off x="489903" y="4695158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89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27859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)15.A. came in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came out	C. came on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came over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)16.A. believe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find	C. remember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realize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)17.A. connected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filled	C. covered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mixed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)18.A. during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until	C. before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after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136d"/>
          <p:cNvSpPr/>
          <p:nvPr/>
        </p:nvSpPr>
        <p:spPr>
          <a:xfrm>
            <a:off x="489903" y="6039326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7c40b"/>
          <p:cNvSpPr/>
          <p:nvPr/>
        </p:nvSpPr>
        <p:spPr>
          <a:xfrm>
            <a:off x="489903" y="5484590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2fae7"/>
          <p:cNvSpPr/>
          <p:nvPr/>
        </p:nvSpPr>
        <p:spPr>
          <a:xfrm>
            <a:off x="489903" y="4929854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776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yard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apart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3c81"/>
          <p:cNvSpPr/>
          <p:nvPr/>
        </p:nvSpPr>
        <p:spPr>
          <a:xfrm>
            <a:off x="489903" y="437511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62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71844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)19.A. once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just	C. even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still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)20.A. yesterday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today	C. then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tomorrow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0dae"/>
          <p:cNvSpPr/>
          <p:nvPr/>
        </p:nvSpPr>
        <p:spPr>
          <a:xfrm>
            <a:off x="489903" y="4369700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377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procrastinate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拖延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imaginary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0281"/>
          <p:cNvSpPr/>
          <p:nvPr/>
        </p:nvSpPr>
        <p:spPr>
          <a:xfrm>
            <a:off x="489903" y="3814964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50719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)21.A. curious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special	C. lucky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excited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)22.A. hiking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skating	C. flying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boating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b230"/>
          <p:cNvSpPr/>
          <p:nvPr/>
        </p:nvSpPr>
        <p:spPr>
          <a:xfrm>
            <a:off x="489903" y="5158454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062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泸州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f7c8"/>
          <p:cNvSpPr/>
          <p:nvPr/>
        </p:nvSpPr>
        <p:spPr>
          <a:xfrm>
            <a:off x="489903" y="460371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02138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)23.A. Naturally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Surely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Recently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)24.A. managed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hoped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decided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continued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)25.A. changed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relaxed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dropped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opened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4f4d"/>
          <p:cNvSpPr/>
          <p:nvPr/>
        </p:nvSpPr>
        <p:spPr>
          <a:xfrm>
            <a:off x="489903" y="5227373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efd25"/>
          <p:cNvSpPr/>
          <p:nvPr/>
        </p:nvSpPr>
        <p:spPr>
          <a:xfrm>
            <a:off x="489903" y="4672637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8053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direction.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disappointment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comforted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softly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fd59"/>
          <p:cNvSpPr/>
          <p:nvPr/>
        </p:nvSpPr>
        <p:spPr>
          <a:xfrm>
            <a:off x="489903" y="4117901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3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83299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)26.A. head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tail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foot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)27.A. work out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run out	C. come out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set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)28.A. Once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Before	C. Although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ec62"/>
          <p:cNvSpPr/>
          <p:nvPr/>
        </p:nvSpPr>
        <p:spPr>
          <a:xfrm>
            <a:off x="489903" y="6038987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1de4d"/>
          <p:cNvSpPr/>
          <p:nvPr/>
        </p:nvSpPr>
        <p:spPr>
          <a:xfrm>
            <a:off x="489903" y="5484251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7184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borrowed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tools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calmly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repaired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hurried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cheerfully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4749"/>
          <p:cNvSpPr/>
          <p:nvPr/>
        </p:nvSpPr>
        <p:spPr>
          <a:xfrm>
            <a:off x="489903" y="4929515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26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27284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)29.A. returned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made	C. fixed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bought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)30.A. leaving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singing	C. thinking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rising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fd17"/>
          <p:cNvSpPr/>
          <p:nvPr/>
        </p:nvSpPr>
        <p:spPr>
          <a:xfrm>
            <a:off x="489903" y="4924097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3199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stronger.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nodded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462b"/>
          <p:cNvSpPr/>
          <p:nvPr/>
        </p:nvSpPr>
        <p:spPr>
          <a:xfrm>
            <a:off x="489903" y="4369361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10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507198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)31.A. farmers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writers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teachers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doctors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)32.A. peaceful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medical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natural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)33.A. cares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turns down	C. looks for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learns from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f35d"/>
          <p:cNvSpPr/>
          <p:nvPr/>
        </p:nvSpPr>
        <p:spPr>
          <a:xfrm>
            <a:off x="489903" y="5713190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4200a"/>
          <p:cNvSpPr/>
          <p:nvPr/>
        </p:nvSpPr>
        <p:spPr>
          <a:xfrm>
            <a:off x="489903" y="5158454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062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introduced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Sessions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diseases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obesity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肥胖症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hospitals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f56f"/>
          <p:cNvSpPr/>
          <p:nvPr/>
        </p:nvSpPr>
        <p:spPr>
          <a:xfrm>
            <a:off x="489903" y="460371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54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4087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精讲一：完形填空的题型认识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完形填空是一种综合性较强的题型。它的突出特点是起点高、容量大。同学们只有具备了扎实的语言基本功、较好的阅读能力及归纳判断能力，才能更好地掌握这一题型。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徽省中考英语的完形填空试题一般是一篇记叙文和一篇说明文。记叙文题材多为幽默故事、经典故事，一般是小故事中蕴含大道理；说明文多为介绍语言文化、风俗习惯、自然现象和科技发明等学生熟悉的事物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85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48150" y="921244"/>
            <a:ext cx="4495699" cy="49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83274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)34.A. happily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greatly	C. luckily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differently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)35.A. less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better	C. more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harder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6196"/>
          <p:cNvSpPr/>
          <p:nvPr/>
        </p:nvSpPr>
        <p:spPr>
          <a:xfrm>
            <a:off x="489903" y="4484000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520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Obesity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adults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magazine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2050.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493f"/>
          <p:cNvSpPr/>
          <p:nvPr/>
        </p:nvSpPr>
        <p:spPr>
          <a:xfrm>
            <a:off x="489903" y="3929264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4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552918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)36.A. power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success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health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wealth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)37.A. cheap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difficult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safe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funny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)38.A. city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school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museum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countryside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8b08"/>
          <p:cNvSpPr/>
          <p:nvPr/>
        </p:nvSpPr>
        <p:spPr>
          <a:xfrm>
            <a:off x="489903" y="5758910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0d8d6"/>
          <p:cNvSpPr/>
          <p:nvPr/>
        </p:nvSpPr>
        <p:spPr>
          <a:xfrm>
            <a:off x="489903" y="5204174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5192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harmful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diseases.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obesity.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medicine.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obesity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2005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e1c8"/>
          <p:cNvSpPr/>
          <p:nvPr/>
        </p:nvSpPr>
        <p:spPr>
          <a:xfrm>
            <a:off x="489903" y="464943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33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084455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)39.A. control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record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describe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guess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)40.A. sleeping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exercising	C. eating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reading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9823"/>
          <p:cNvSpPr/>
          <p:nvPr/>
        </p:nvSpPr>
        <p:spPr>
          <a:xfrm>
            <a:off x="489903" y="5735711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2330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media.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medicine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hotels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businesses.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cities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b0dc"/>
          <p:cNvSpPr/>
          <p:nvPr/>
        </p:nvSpPr>
        <p:spPr>
          <a:xfrm>
            <a:off x="489903" y="5180975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5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496426"/>
            <a:ext cx="11430000" cy="21605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)41.A. students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teachers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cleaners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cooks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)42.A. difficulty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interest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test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block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)43.A. protected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surveyed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expected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separated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)44.A. classes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websites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prizes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messages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22a8"/>
          <p:cNvSpPr/>
          <p:nvPr/>
        </p:nvSpPr>
        <p:spPr>
          <a:xfrm>
            <a:off x="489903" y="6129138"/>
            <a:ext cx="1259395" cy="460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7aef6"/>
          <p:cNvSpPr/>
          <p:nvPr/>
        </p:nvSpPr>
        <p:spPr>
          <a:xfrm>
            <a:off x="489903" y="5617074"/>
            <a:ext cx="1298638" cy="460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92fdf"/>
          <p:cNvSpPr/>
          <p:nvPr/>
        </p:nvSpPr>
        <p:spPr>
          <a:xfrm>
            <a:off x="489903" y="5105010"/>
            <a:ext cx="1278001" cy="46085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71846"/>
            <a:ext cx="11430000" cy="3670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Mandarin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Eric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introduced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centers.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efforts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Peterson.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5499"/>
          <p:cNvSpPr/>
          <p:nvPr/>
        </p:nvSpPr>
        <p:spPr>
          <a:xfrm>
            <a:off x="489903" y="4592946"/>
            <a:ext cx="1259395" cy="46085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08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507198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)45.A. moved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hidden	C. returned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awoken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)46.A. discussion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match	C. service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visit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)47.A. healthy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nice	C. successful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modern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ed6a"/>
          <p:cNvSpPr/>
          <p:nvPr/>
        </p:nvSpPr>
        <p:spPr>
          <a:xfrm>
            <a:off x="489903" y="5713190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45f95"/>
          <p:cNvSpPr/>
          <p:nvPr/>
        </p:nvSpPr>
        <p:spPr>
          <a:xfrm>
            <a:off x="489903" y="5158454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062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cultural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organizing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cultural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families.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Peterson.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370b"/>
          <p:cNvSpPr/>
          <p:nvPr/>
        </p:nvSpPr>
        <p:spPr>
          <a:xfrm>
            <a:off x="489903" y="460371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8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1282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)48.A. victories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interviews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experiences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competitions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)49.A. sudden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helpful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strange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natural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)50.A. check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cancel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record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afford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45fc"/>
          <p:cNvSpPr/>
          <p:nvPr/>
        </p:nvSpPr>
        <p:spPr>
          <a:xfrm>
            <a:off x="489903" y="5318813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c1ea8"/>
          <p:cNvSpPr/>
          <p:nvPr/>
        </p:nvSpPr>
        <p:spPr>
          <a:xfrm>
            <a:off x="489903" y="4764077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719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rapid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development.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development.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manageable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journeys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Peterson.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planning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58d8"/>
          <p:cNvSpPr/>
          <p:nvPr/>
        </p:nvSpPr>
        <p:spPr>
          <a:xfrm>
            <a:off x="489903" y="4209341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7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975725"/>
            <a:ext cx="11430000" cy="15927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)51.A. shop 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school	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farm             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bank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)52.A. It             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	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C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She             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They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)53.A. was parked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was found	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was washed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was bought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44bd"/>
          <p:cNvSpPr/>
          <p:nvPr/>
        </p:nvSpPr>
        <p:spPr>
          <a:xfrm>
            <a:off x="477203" y="6062845"/>
            <a:ext cx="117786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caf2c"/>
          <p:cNvSpPr/>
          <p:nvPr/>
        </p:nvSpPr>
        <p:spPr>
          <a:xfrm>
            <a:off x="477203" y="5567545"/>
            <a:ext cx="119545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928912"/>
            <a:ext cx="11430000" cy="4046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白银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Terry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1968.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zh-CN" altLang="zh-CN" sz="25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25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Terry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Hill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Mikey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Terry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Mikey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seat.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Mikey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wasn’t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wearing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belt.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driver’s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seat.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waited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zh-CN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Mikey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steering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wheel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方向盘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Somehow</a:t>
            </a:r>
            <a:r>
              <a:rPr lang="zh-CN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gear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shift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换挡器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hill</a:t>
            </a:r>
            <a:r>
              <a:rPr lang="zh-CN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moving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slowly.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moment.</a:t>
            </a:r>
            <a:r>
              <a:rPr lang="en-US" altLang="zh-CN" sz="25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63d1"/>
          <p:cNvSpPr/>
          <p:nvPr/>
        </p:nvSpPr>
        <p:spPr>
          <a:xfrm>
            <a:off x="477203" y="5072245"/>
            <a:ext cx="117786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14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90708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)54.A. easy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small	C. heavy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far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)55.A. why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where	C. when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)56.A. driving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rushing	C. looking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waiting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)57.A. saw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spent	C. put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touched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d439"/>
          <p:cNvSpPr/>
          <p:nvPr/>
        </p:nvSpPr>
        <p:spPr>
          <a:xfrm>
            <a:off x="489903" y="5667809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0f306"/>
          <p:cNvSpPr/>
          <p:nvPr/>
        </p:nvSpPr>
        <p:spPr>
          <a:xfrm>
            <a:off x="489903" y="5113073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55005"/>
          <p:cNvSpPr/>
          <p:nvPr/>
        </p:nvSpPr>
        <p:spPr>
          <a:xfrm>
            <a:off x="489903" y="4558337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6623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else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刹车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7f35"/>
          <p:cNvSpPr/>
          <p:nvPr/>
        </p:nvSpPr>
        <p:spPr>
          <a:xfrm>
            <a:off x="489903" y="4003601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78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507198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)58.A. happily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slowly	C. bravely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rudely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)59.A. happened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stopped	C. moved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changed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)60.A. still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also	C. already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just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ea34"/>
          <p:cNvSpPr/>
          <p:nvPr/>
        </p:nvSpPr>
        <p:spPr>
          <a:xfrm>
            <a:off x="489903" y="5713190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6" name="A_aac78"/>
          <p:cNvSpPr/>
          <p:nvPr/>
        </p:nvSpPr>
        <p:spPr>
          <a:xfrm>
            <a:off x="489903" y="5158454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062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stranger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twice.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immediately.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influence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cff2"/>
          <p:cNvSpPr/>
          <p:nvPr/>
        </p:nvSpPr>
        <p:spPr>
          <a:xfrm>
            <a:off x="489903" y="460371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72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435626"/>
            <a:ext cx="11430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)61. A. leaving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missing	C. protecting 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changing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)62. A. alive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dead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 awake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asleep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)63. A. habits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	C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success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sadness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)64. A. made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warned	C. encouraged</a:t>
            </a:r>
            <a:r>
              <a:rPr lang="zh-CN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allowed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b874"/>
          <p:cNvSpPr/>
          <p:nvPr/>
        </p:nvSpPr>
        <p:spPr>
          <a:xfrm>
            <a:off x="477203" y="6018046"/>
            <a:ext cx="1212913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5c9cc"/>
          <p:cNvSpPr/>
          <p:nvPr/>
        </p:nvSpPr>
        <p:spPr>
          <a:xfrm>
            <a:off x="477203" y="5522746"/>
            <a:ext cx="1212913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748cb"/>
          <p:cNvSpPr/>
          <p:nvPr/>
        </p:nvSpPr>
        <p:spPr>
          <a:xfrm>
            <a:off x="477203" y="5027446"/>
            <a:ext cx="117786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88949"/>
            <a:ext cx="11430000" cy="35466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Xi’an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Graduate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Entrance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Examination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研究生入学考试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message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missed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r>
              <a:rPr lang="zh-CN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received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unexpected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message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number.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</a:t>
            </a:r>
            <a:r>
              <a:rPr lang="zh-CN" altLang="zh-CN" sz="25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difficulties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25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bravely.</a:t>
            </a:r>
            <a:r>
              <a:rPr lang="en-US" altLang="zh-CN" sz="25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5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0ccb"/>
          <p:cNvSpPr/>
          <p:nvPr/>
        </p:nvSpPr>
        <p:spPr>
          <a:xfrm>
            <a:off x="477203" y="4532146"/>
            <a:ext cx="119545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3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02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精讲二：解题方法技巧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从近几年安徽中考完形填空题看，纯语法知识几乎不考，主要考查考生灵活运用所学词汇的能力，尤其是以考查实词或信息词为主，着重考查考生对文章的内在逻辑和整体把握能力。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因此，考生需要把握句间和段落之间的内在逻辑关系，通过上下文提示，对篇章、段落或句意进行整体把握。把握文意和具体语境，掌握词义的辨析，是解答完形填空题的最好手段。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巧解完形填空题，考生必须进行通篇考虑，掌握大意，综合所学词法、句法和常识进行分析判断。为帮助考生更好地解答完形填空题，在这里介绍一些解题技巧。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2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484338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)65. A.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humorous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kind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strict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)66. A. carefully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angrily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easily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happily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)67. A. before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after	C. as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until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a464"/>
          <p:cNvSpPr/>
          <p:nvPr/>
        </p:nvSpPr>
        <p:spPr>
          <a:xfrm>
            <a:off x="489903" y="5690330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aaf4b"/>
          <p:cNvSpPr/>
          <p:nvPr/>
        </p:nvSpPr>
        <p:spPr>
          <a:xfrm>
            <a:off x="489903" y="5135594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8334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belongs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message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message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encouraged.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message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twice.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kept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d915"/>
          <p:cNvSpPr/>
          <p:nvPr/>
        </p:nvSpPr>
        <p:spPr>
          <a:xfrm>
            <a:off x="489903" y="4580858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37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42900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)68. A. pity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love	C. skills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thanks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)69. A. moved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cheated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hurt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beaten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)70. A. trouble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part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 help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place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263b"/>
          <p:cNvSpPr/>
          <p:nvPr/>
        </p:nvSpPr>
        <p:spPr>
          <a:xfrm>
            <a:off x="489903" y="4634992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424ba"/>
          <p:cNvSpPr/>
          <p:nvPr/>
        </p:nvSpPr>
        <p:spPr>
          <a:xfrm>
            <a:off x="489903" y="4080256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08464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fbfc"/>
          <p:cNvSpPr/>
          <p:nvPr/>
        </p:nvSpPr>
        <p:spPr>
          <a:xfrm>
            <a:off x="489903" y="3525520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22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27284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)71. A. them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)72. A.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anything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somewhere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anywhere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7f85"/>
          <p:cNvSpPr/>
          <p:nvPr/>
        </p:nvSpPr>
        <p:spPr>
          <a:xfrm>
            <a:off x="489903" y="4924097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3199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bathroom.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toothbrush.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abae"/>
          <p:cNvSpPr/>
          <p:nvPr/>
        </p:nvSpPr>
        <p:spPr>
          <a:xfrm>
            <a:off x="489903" y="4369361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64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56427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)73. A. cleaned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broke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took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protected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)74. A. did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repaired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made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showed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)75. A. appeared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touched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discovered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changed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)76. A. because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or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but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)77. A. angrily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hardly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comfortably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badly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e4e36"/>
          <p:cNvSpPr/>
          <p:nvPr/>
        </p:nvSpPr>
        <p:spPr>
          <a:xfrm>
            <a:off x="472440" y="6008595"/>
            <a:ext cx="1185926" cy="39502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7" name="A_32c02"/>
          <p:cNvSpPr/>
          <p:nvPr/>
        </p:nvSpPr>
        <p:spPr>
          <a:xfrm>
            <a:off x="472440" y="5569683"/>
            <a:ext cx="1152271" cy="39502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ab3f0"/>
          <p:cNvSpPr/>
          <p:nvPr/>
        </p:nvSpPr>
        <p:spPr>
          <a:xfrm>
            <a:off x="472440" y="5130771"/>
            <a:ext cx="1185926" cy="39502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8a5b6"/>
          <p:cNvSpPr/>
          <p:nvPr/>
        </p:nvSpPr>
        <p:spPr>
          <a:xfrm>
            <a:off x="472440" y="4691859"/>
            <a:ext cx="1185926" cy="39502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7229"/>
            <a:ext cx="11430000" cy="31591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toothbrushes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appeared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ancient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73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teeth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树枝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toothbrushes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pig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bamboo.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world’s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earliest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toothbrushes.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toothbrushes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pig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toothbrushes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硬的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horse</a:t>
            </a:r>
            <a:r>
              <a:rPr lang="zh-CN" altLang="zh-CN" sz="24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tail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softer.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Imagine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brush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teeth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fantastic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d2b6"/>
          <p:cNvSpPr/>
          <p:nvPr/>
        </p:nvSpPr>
        <p:spPr>
          <a:xfrm>
            <a:off x="472440" y="4252947"/>
            <a:ext cx="1152271" cy="39502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88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02138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)78. A. popular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different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strange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boring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)79. A. action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pollution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tradition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invention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)80. A. task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habit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result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fact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3c1c"/>
          <p:cNvSpPr/>
          <p:nvPr/>
        </p:nvSpPr>
        <p:spPr>
          <a:xfrm>
            <a:off x="489903" y="5227373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cc157"/>
          <p:cNvSpPr/>
          <p:nvPr/>
        </p:nvSpPr>
        <p:spPr>
          <a:xfrm>
            <a:off x="489903" y="4672637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8053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century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toothbrush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toothbrushes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brushing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teeth.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ancient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f67b"/>
          <p:cNvSpPr/>
          <p:nvPr/>
        </p:nvSpPr>
        <p:spPr>
          <a:xfrm>
            <a:off x="489903" y="4117901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73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878464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)81. A. succeed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pass	C. fail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fight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9777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Siene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USA.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44f0"/>
          <p:cNvSpPr/>
          <p:nvPr/>
        </p:nvSpPr>
        <p:spPr>
          <a:xfrm>
            <a:off x="489903" y="3974984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91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5854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)82. A. policewoman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scientist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doctor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)83. A. oldest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tallest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kindest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busiest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)84. A. myself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yourself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himself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herself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2044"/>
          <p:cNvSpPr/>
          <p:nvPr/>
        </p:nvSpPr>
        <p:spPr>
          <a:xfrm>
            <a:off x="489903" y="5364533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5f7eb"/>
          <p:cNvSpPr/>
          <p:nvPr/>
        </p:nvSpPr>
        <p:spPr>
          <a:xfrm>
            <a:off x="489903" y="4809797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1769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Siene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.Forty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WFPA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女子消防预备学院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WFPA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Siene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787f"/>
          <p:cNvSpPr/>
          <p:nvPr/>
        </p:nvSpPr>
        <p:spPr>
          <a:xfrm>
            <a:off x="489903" y="4255061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91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81401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)85. A. interesting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easy	C. important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difficult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055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army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ladder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梯子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e4ab"/>
          <p:cNvSpPr/>
          <p:nvPr/>
        </p:nvSpPr>
        <p:spPr>
          <a:xfrm>
            <a:off x="489903" y="4277921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30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99276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)86. A. ideas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methods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skills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rules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)87. A. recently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certainly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hardly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nearly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4375"/>
          <p:cNvSpPr/>
          <p:nvPr/>
        </p:nvSpPr>
        <p:spPr>
          <a:xfrm>
            <a:off x="489903" y="4644020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1207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652c"/>
          <p:cNvSpPr/>
          <p:nvPr/>
        </p:nvSpPr>
        <p:spPr>
          <a:xfrm>
            <a:off x="489903" y="4089284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21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04424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)88. A. after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during	C. before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)89. A. but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or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because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)90. A. give up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stick to	C. talk about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worry about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f89e"/>
          <p:cNvSpPr/>
          <p:nvPr/>
        </p:nvSpPr>
        <p:spPr>
          <a:xfrm>
            <a:off x="489903" y="5250233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c2c86"/>
          <p:cNvSpPr/>
          <p:nvPr/>
        </p:nvSpPr>
        <p:spPr>
          <a:xfrm>
            <a:off x="489903" y="4695497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339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Siene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6563"/>
          <p:cNvSpPr/>
          <p:nvPr/>
        </p:nvSpPr>
        <p:spPr>
          <a:xfrm>
            <a:off x="489903" y="4140761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8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通读全文，了解大意。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这类题目时，首先应该把文章通读一遍，了解文章的大概内容。千万不要读一句填一句，因为完形填空题中部分选项填入单句后都可成立，但从全文看又不可取。有些同学一拿到完形填空题，就着手去填，填到最后，才发现所选答案与全文的意思不符，不得不再从头开始。费时又费力，这种边读边填的方法是不可取的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72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8699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)91. A. slow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fall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calm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)92. A. Whenever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Whoever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Whatever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Wherever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3c18"/>
          <p:cNvSpPr/>
          <p:nvPr/>
        </p:nvSpPr>
        <p:spPr>
          <a:xfrm>
            <a:off x="489903" y="4838247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614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合肥庐阳区校级四模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canvas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画布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8e4c"/>
          <p:cNvSpPr/>
          <p:nvPr/>
        </p:nvSpPr>
        <p:spPr>
          <a:xfrm>
            <a:off x="489903" y="4283511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55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735548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)93. A. hand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try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name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2015012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paintings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e744"/>
          <p:cNvSpPr/>
          <p:nvPr/>
        </p:nvSpPr>
        <p:spPr>
          <a:xfrm>
            <a:off x="489903" y="3832068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34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62700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)94. A. skills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shoes	C. clothes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toys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)95. A. weak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strong	C. right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wrong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)96. A. control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change	C. beat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a48a"/>
          <p:cNvSpPr/>
          <p:nvPr/>
        </p:nvSpPr>
        <p:spPr>
          <a:xfrm>
            <a:off x="489903" y="4832996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3b82f"/>
          <p:cNvSpPr/>
          <p:nvPr/>
        </p:nvSpPr>
        <p:spPr>
          <a:xfrm>
            <a:off x="489903" y="4278260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631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schoolmates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attitude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态度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363d"/>
          <p:cNvSpPr/>
          <p:nvPr/>
        </p:nvSpPr>
        <p:spPr>
          <a:xfrm>
            <a:off x="489903" y="3723524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67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83299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)97. A. always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often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sometimes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never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)98. A. exactly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carefully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angrily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excitedly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)99. A. solved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invited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caused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avoided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40dc"/>
          <p:cNvSpPr/>
          <p:nvPr/>
        </p:nvSpPr>
        <p:spPr>
          <a:xfrm>
            <a:off x="489903" y="6038987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6f238"/>
          <p:cNvSpPr/>
          <p:nvPr/>
        </p:nvSpPr>
        <p:spPr>
          <a:xfrm>
            <a:off x="489903" y="5484251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7184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Carl’s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explained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scolded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schoolmates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correct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9599"/>
          <p:cNvSpPr/>
          <p:nvPr/>
        </p:nvSpPr>
        <p:spPr>
          <a:xfrm>
            <a:off x="489903" y="4929515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1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429000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)100. A. a few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 bit	C. a little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 bit of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08464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1e73"/>
          <p:cNvSpPr/>
          <p:nvPr/>
        </p:nvSpPr>
        <p:spPr>
          <a:xfrm>
            <a:off x="489903" y="3525520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5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084204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)101. A. city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desert	C. universe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nature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0351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woodland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隐蔽玩耍处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teamwork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e5c0"/>
          <p:cNvSpPr/>
          <p:nvPr/>
        </p:nvSpPr>
        <p:spPr>
          <a:xfrm>
            <a:off x="489903" y="4180724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3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3568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)102. A. build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cover	C. repair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hide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)103. A. grown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stuck	C. fallen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blown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)104. A. and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or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ca1f"/>
          <p:cNvSpPr/>
          <p:nvPr/>
        </p:nvSpPr>
        <p:spPr>
          <a:xfrm>
            <a:off x="489903" y="5341673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1d56c"/>
          <p:cNvSpPr/>
          <p:nvPr/>
        </p:nvSpPr>
        <p:spPr>
          <a:xfrm>
            <a:off x="489903" y="4786937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9483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ground.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woodlands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materials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hill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ae13"/>
          <p:cNvSpPr/>
          <p:nvPr/>
        </p:nvSpPr>
        <p:spPr>
          <a:xfrm>
            <a:off x="489903" y="4232201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54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290823"/>
            <a:ext cx="11430000" cy="21973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)105. A. Throw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Place	C. Cut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Paint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)106. A. strange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light	C. strong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heavy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)107. A. Find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Lock	C. Use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Leave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)108. A. cold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cloud	C. warmth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wind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)109. A. tie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move	C. count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mix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738c2"/>
          <p:cNvSpPr/>
          <p:nvPr/>
        </p:nvSpPr>
        <p:spPr>
          <a:xfrm>
            <a:off x="472440" y="6055107"/>
            <a:ext cx="1152271" cy="37524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7" name="A_ea1bf"/>
          <p:cNvSpPr/>
          <p:nvPr/>
        </p:nvSpPr>
        <p:spPr>
          <a:xfrm>
            <a:off x="472440" y="5638166"/>
            <a:ext cx="1185926" cy="37524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b90de"/>
          <p:cNvSpPr/>
          <p:nvPr/>
        </p:nvSpPr>
        <p:spPr>
          <a:xfrm>
            <a:off x="472440" y="5221225"/>
            <a:ext cx="1185926" cy="37524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9f0e9"/>
          <p:cNvSpPr/>
          <p:nvPr/>
        </p:nvSpPr>
        <p:spPr>
          <a:xfrm>
            <a:off x="472440" y="4804284"/>
            <a:ext cx="1185926" cy="37524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60332"/>
            <a:ext cx="11430000" cy="34304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Here’s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105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106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teepee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圆锥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slim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fill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107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opening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south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sunshine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108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dry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inside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comfortable.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斜放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sides.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rope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109</a:t>
            </a:r>
            <a:r>
              <a:rPr lang="zh-CN" altLang="zh-CN" sz="24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branches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roof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房顶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198e"/>
          <p:cNvSpPr/>
          <p:nvPr/>
        </p:nvSpPr>
        <p:spPr>
          <a:xfrm>
            <a:off x="472440" y="4387343"/>
            <a:ext cx="1168464" cy="37524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99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99827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)110. A. put away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take down	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clear up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tidy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74389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529f"/>
          <p:cNvSpPr/>
          <p:nvPr/>
        </p:nvSpPr>
        <p:spPr>
          <a:xfrm>
            <a:off x="489903" y="3094791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81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瞻前顾后，逐步填空。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了解文章大意之后，就可逐步填空。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来说，文章后面所给的选择答案可分三类：第一类是语法正确，而意思不对；第二类是意思正确，而语法错误；第三类是语法正确，意思也正确。在选择答案时，一定要考虑到上下文的意思，还要考虑到句子的结构、习惯用法、固定搭配和词类的功能，尽量使选出的答案既符合语法又符合原文的意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36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023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逐句分析，前后一致。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每句空格中应选的正确答案时，要考虑整个句子的内容，有时要考虑时态、语态、非谓语形式、习惯用语、连词以及句子的结构等。前后一致指此句子与全文、上下文要保持时态一致、主谓一致、单复数一致、逻辑上一致，也就是说要考虑上下文，使前后意思上连贯，符合逻辑与语法要求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83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321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排除错误，确定答案。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题时应考虑一下命题人的意图，四个供选择的答案有何区别？每一小题考什么？明显错误的答案或不可能的答案首先剔除，这样可能一下子就化难为易了。有时也可能有两个答案一时难以确定，如果是近义词就要注意细微的区别，推敲琢磨一下，注意词的搭配和习惯用法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87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认真复查，适当调整。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空全部做完以后，应把短文从头到尾再读一遍，检查一下填空以后的文章意思是否连贯，情节是否合理，语法结构是否正确。一般来说，如果意思连贯，情节合理，语法结构正确，就意味着所选答案没有问题；如果发现个别填空使文章文理不通，语法结构有问题，就说明所选答案不正确。对这样的填空应该认真推敲，进行调整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11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 - 副本" id="{99C1383A-8F95-458E-988F-64FC44469891}" vid="{14C2AA16-DC74-403D-BEB7-23D0FE05F5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 - 副本</Template>
  <TotalTime>50</TotalTime>
  <Words>7260</Words>
  <Application>Microsoft Office PowerPoint</Application>
  <PresentationFormat>宽屏</PresentationFormat>
  <Paragraphs>339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1" baseType="lpstr">
      <vt:lpstr>MS Mincho</vt:lpstr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2025-12-06T02:09:17Z</dcterms:created>
  <dcterms:modified xsi:type="dcterms:W3CDTF">2025-12-06T02:59:51Z</dcterms:modified>
</cp:coreProperties>
</file>