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89" r:id="rId6"/>
    <p:sldId id="890" r:id="rId7"/>
    <p:sldId id="891" r:id="rId8"/>
    <p:sldId id="894" r:id="rId9"/>
    <p:sldId id="883" r:id="rId10"/>
    <p:sldId id="892" r:id="rId11"/>
    <p:sldId id="893" r:id="rId12"/>
    <p:sldId id="895" r:id="rId13"/>
    <p:sldId id="896" r:id="rId14"/>
    <p:sldId id="897" r:id="rId15"/>
    <p:sldId id="899" r:id="rId16"/>
    <p:sldId id="898" r:id="rId17"/>
    <p:sldId id="887" r:id="rId18"/>
    <p:sldId id="884" r:id="rId19"/>
    <p:sldId id="900" r:id="rId20"/>
    <p:sldId id="901" r:id="rId21"/>
    <p:sldId id="902" r:id="rId22"/>
    <p:sldId id="888" r:id="rId23"/>
    <p:sldId id="903" r:id="rId24"/>
    <p:sldId id="885" r:id="rId25"/>
    <p:sldId id="904" r:id="rId26"/>
    <p:sldId id="906" r:id="rId27"/>
    <p:sldId id="905" r:id="rId28"/>
    <p:sldId id="875" r:id="rId29"/>
    <p:sldId id="907" r:id="rId30"/>
    <p:sldId id="908" r:id="rId31"/>
    <p:sldId id="909" r:id="rId32"/>
    <p:sldId id="910" r:id="rId33"/>
    <p:sldId id="911" r:id="rId34"/>
    <p:sldId id="912" r:id="rId35"/>
    <p:sldId id="913" r:id="rId36"/>
    <p:sldId id="914" r:id="rId37"/>
    <p:sldId id="873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8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，我今晚要去参加一个派对。你能告诉我如何在线叫出租车吗？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很乐意。请稍等。宾语从句用陈述语序，排除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taxi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我如何在线叫出租车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skirt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这条裙子我穿起来是否好看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我应该带些花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tonight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pleasure.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可知，此处是请求对方帮助，结合答语语境可知，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选项符合题意。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27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391313"/>
              </p:ext>
            </p:extLst>
          </p:nvPr>
        </p:nvGraphicFramePr>
        <p:xfrm>
          <a:off x="381000" y="89134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9134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22896470"/>
              </p:ext>
            </p:extLst>
          </p:nvPr>
        </p:nvGraphicFramePr>
        <p:xfrm>
          <a:off x="381000" y="1633220"/>
          <a:ext cx="11430001" cy="4813300"/>
        </p:xfrm>
        <a:graphic>
          <a:graphicData uri="http://schemas.openxmlformats.org/drawingml/2006/table">
            <a:tbl>
              <a:tblPr firstRow="1" firstCol="1" bandRow="1"/>
              <a:tblGrid>
                <a:gridCol w="956719">
                  <a:extLst>
                    <a:ext uri="{9D8B030D-6E8A-4147-A177-3AD203B41FA5}">
                      <a16:colId xmlns:a16="http://schemas.microsoft.com/office/drawing/2014/main" val="3401062120"/>
                    </a:ext>
                  </a:extLst>
                </a:gridCol>
                <a:gridCol w="1245461">
                  <a:extLst>
                    <a:ext uri="{9D8B030D-6E8A-4147-A177-3AD203B41FA5}">
                      <a16:colId xmlns:a16="http://schemas.microsoft.com/office/drawing/2014/main" val="2409586079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1778990385"/>
                    </a:ext>
                  </a:extLst>
                </a:gridCol>
                <a:gridCol w="7581901">
                  <a:extLst>
                    <a:ext uri="{9D8B030D-6E8A-4147-A177-3AD203B41FA5}">
                      <a16:colId xmlns:a16="http://schemas.microsoft.com/office/drawing/2014/main" val="147424472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分类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从句引导词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217740"/>
                  </a:ext>
                </a:extLst>
              </a:tr>
              <a:tr h="20053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当</a:t>
                      </a:r>
                      <a:r>
                        <a:rPr lang="en-US" sz="26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既指时间点，也可指时间段；后可接终止性动词，也可接延续性动词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从句的动作和主句的动作可以是同时，也可以是先后发生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(3)when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后一般接过去式：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came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talking.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在老师进来的时候，我们正在说话。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表“突然”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having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dinner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sudden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knock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door.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我吃晚饭的时候，门外传来一阵敲打声。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144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426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49425639"/>
              </p:ext>
            </p:extLst>
          </p:nvPr>
        </p:nvGraphicFramePr>
        <p:xfrm>
          <a:off x="381000" y="1329734"/>
          <a:ext cx="11430000" cy="4325532"/>
        </p:xfrm>
        <a:graphic>
          <a:graphicData uri="http://schemas.openxmlformats.org/drawingml/2006/table">
            <a:tbl>
              <a:tblPr firstRow="1" firstCol="1" bandRow="1"/>
              <a:tblGrid>
                <a:gridCol w="1217584">
                  <a:extLst>
                    <a:ext uri="{9D8B030D-6E8A-4147-A177-3AD203B41FA5}">
                      <a16:colId xmlns:a16="http://schemas.microsoft.com/office/drawing/2014/main" val="1299140702"/>
                    </a:ext>
                  </a:extLst>
                </a:gridCol>
                <a:gridCol w="1624676">
                  <a:extLst>
                    <a:ext uri="{9D8B030D-6E8A-4147-A177-3AD203B41FA5}">
                      <a16:colId xmlns:a16="http://schemas.microsoft.com/office/drawing/2014/main" val="173315279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276456082"/>
                    </a:ext>
                  </a:extLst>
                </a:gridCol>
                <a:gridCol w="7307580">
                  <a:extLst>
                    <a:ext uri="{9D8B030D-6E8A-4147-A177-3AD203B41FA5}">
                      <a16:colId xmlns:a16="http://schemas.microsoft.com/office/drawing/2014/main" val="786122637"/>
                    </a:ext>
                  </a:extLst>
                </a:gridCol>
              </a:tblGrid>
              <a:tr h="40451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wherever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enjoy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themselves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wherever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一些人无论在哪里都会很开心。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29" marR="26629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823799"/>
                  </a:ext>
                </a:extLst>
              </a:tr>
              <a:tr h="16028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当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后接延续性动词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从句的动作和主句的动作是同时发生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(3)while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后一般接进行时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当我们在讲话的时候，老师进来了。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表“然而”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Mother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cooking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Father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TV.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母亲在做饭，而父亲在看电视。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29" marR="26629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3525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882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49003292"/>
              </p:ext>
            </p:extLst>
          </p:nvPr>
        </p:nvGraphicFramePr>
        <p:xfrm>
          <a:off x="381000" y="1110068"/>
          <a:ext cx="11430000" cy="5267784"/>
        </p:xfrm>
        <a:graphic>
          <a:graphicData uri="http://schemas.openxmlformats.org/drawingml/2006/table">
            <a:tbl>
              <a:tblPr firstRow="1" firstCol="1" bandRow="1"/>
              <a:tblGrid>
                <a:gridCol w="922020">
                  <a:extLst>
                    <a:ext uri="{9D8B030D-6E8A-4147-A177-3AD203B41FA5}">
                      <a16:colId xmlns:a16="http://schemas.microsoft.com/office/drawing/2014/main" val="336756968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3383225648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623763832"/>
                    </a:ext>
                  </a:extLst>
                </a:gridCol>
                <a:gridCol w="7536180">
                  <a:extLst>
                    <a:ext uri="{9D8B030D-6E8A-4147-A177-3AD203B41FA5}">
                      <a16:colId xmlns:a16="http://schemas.microsoft.com/office/drawing/2014/main" val="4169755945"/>
                    </a:ext>
                  </a:extLst>
                </a:gridCol>
              </a:tblGrid>
              <a:tr h="60422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地点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自从</a:t>
                      </a:r>
                      <a:r>
                        <a:rPr lang="en-US" sz="26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引导的从句常用一般过去时，主句用现在完成时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worked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hospital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came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自从来到北京以来，我一直在这家医院工作。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29" marR="26629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7078141"/>
                  </a:ext>
                </a:extLst>
              </a:tr>
              <a:tr h="5313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until/till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直到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主句的谓语动词是延续性动词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I’ll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wait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till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我会一直等着你回来。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29" marR="26629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6822641"/>
                  </a:ext>
                </a:extLst>
              </a:tr>
              <a:tr h="8039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... until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直到</a:t>
                      </a:r>
                      <a:r>
                        <a:rPr lang="en-US" sz="26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才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主句的谓语动词是非延续性动词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有时用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never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nothing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等替代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表否定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didn’t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bed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until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finished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我直到完成工作才上床睡觉。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29" marR="26629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637866"/>
                  </a:ext>
                </a:extLst>
              </a:tr>
              <a:tr h="4045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 soon as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lang="en-US" sz="26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就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583" marR="14583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I’ll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call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soon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到了学校我就立即给你打电话。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29" marR="26629" marT="14583" marB="14583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5254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272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72982235"/>
              </p:ext>
            </p:extLst>
          </p:nvPr>
        </p:nvGraphicFramePr>
        <p:xfrm>
          <a:off x="381000" y="1037845"/>
          <a:ext cx="11430000" cy="5255220"/>
        </p:xfrm>
        <a:graphic>
          <a:graphicData uri="http://schemas.openxmlformats.org/drawingml/2006/table">
            <a:tbl>
              <a:tblPr firstRow="1" firstCol="1" bandRow="1"/>
              <a:tblGrid>
                <a:gridCol w="1013460">
                  <a:extLst>
                    <a:ext uri="{9D8B030D-6E8A-4147-A177-3AD203B41FA5}">
                      <a16:colId xmlns:a16="http://schemas.microsoft.com/office/drawing/2014/main" val="485013526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3065295044"/>
                    </a:ext>
                  </a:extLst>
                </a:gridCol>
                <a:gridCol w="1805940">
                  <a:extLst>
                    <a:ext uri="{9D8B030D-6E8A-4147-A177-3AD203B41FA5}">
                      <a16:colId xmlns:a16="http://schemas.microsoft.com/office/drawing/2014/main" val="480464082"/>
                    </a:ext>
                  </a:extLst>
                </a:gridCol>
                <a:gridCol w="6896100">
                  <a:extLst>
                    <a:ext uri="{9D8B030D-6E8A-4147-A177-3AD203B41FA5}">
                      <a16:colId xmlns:a16="http://schemas.microsoft.com/office/drawing/2014/main" val="2288383876"/>
                    </a:ext>
                  </a:extLst>
                </a:gridCol>
              </a:tblGrid>
              <a:tr h="31108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条件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doesn’t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tomorrow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picnic.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如果明天不下雨的话，我们就去野餐。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2824435"/>
                  </a:ext>
                </a:extLst>
              </a:tr>
              <a:tr h="311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 long as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You’ll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succeed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hard.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只要你努力工作，你就会成功。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269872"/>
                  </a:ext>
                </a:extLst>
              </a:tr>
              <a:tr h="311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unless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除非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unless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told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她会一直唱歌，除非有人叫她停止。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15802"/>
                  </a:ext>
                </a:extLst>
              </a:tr>
              <a:tr h="31108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连用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busy.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我没法现在完成这件事，因为我很忙。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969860"/>
                  </a:ext>
                </a:extLst>
              </a:tr>
              <a:tr h="311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既然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everyone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begin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meeting.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既然大家都来了，我们开始开会吧。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9565408"/>
                  </a:ext>
                </a:extLst>
              </a:tr>
              <a:tr h="311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raining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you’d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taxi.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下雨了，你应该打车去。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113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121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58828242"/>
              </p:ext>
            </p:extLst>
          </p:nvPr>
        </p:nvGraphicFramePr>
        <p:xfrm>
          <a:off x="381000" y="1288640"/>
          <a:ext cx="11430000" cy="4783640"/>
        </p:xfrm>
        <a:graphic>
          <a:graphicData uri="http://schemas.openxmlformats.org/drawingml/2006/table">
            <a:tbl>
              <a:tblPr firstRow="1" firstCol="1" bandRow="1"/>
              <a:tblGrid>
                <a:gridCol w="1261204">
                  <a:extLst>
                    <a:ext uri="{9D8B030D-6E8A-4147-A177-3AD203B41FA5}">
                      <a16:colId xmlns:a16="http://schemas.microsoft.com/office/drawing/2014/main" val="1997877457"/>
                    </a:ext>
                  </a:extLst>
                </a:gridCol>
                <a:gridCol w="1741076">
                  <a:extLst>
                    <a:ext uri="{9D8B030D-6E8A-4147-A177-3AD203B41FA5}">
                      <a16:colId xmlns:a16="http://schemas.microsoft.com/office/drawing/2014/main" val="629842003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014194925"/>
                    </a:ext>
                  </a:extLst>
                </a:gridCol>
                <a:gridCol w="6690360">
                  <a:extLst>
                    <a:ext uri="{9D8B030D-6E8A-4147-A177-3AD203B41FA5}">
                      <a16:colId xmlns:a16="http://schemas.microsoft.com/office/drawing/2014/main" val="1001255557"/>
                    </a:ext>
                  </a:extLst>
                </a:gridCol>
              </a:tblGrid>
              <a:tr h="464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that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order that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为了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early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catch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我早起是为了赶上公共汽车。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4394341"/>
                  </a:ext>
                </a:extLst>
              </a:tr>
              <a:tr h="464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... that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如此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以至于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nobody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天气太冷了，大家都不愿意出门。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083394"/>
                  </a:ext>
                </a:extLst>
              </a:tr>
              <a:tr h="31108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让步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though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although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虽然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连用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generous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although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poor.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虽然他们很穷，但他们很慷慨。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755448"/>
                  </a:ext>
                </a:extLst>
              </a:tr>
              <a:tr h="311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even if/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though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即使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though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late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criticized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尽管他迟到，但老师没有批评他。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201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19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90439476"/>
              </p:ext>
            </p:extLst>
          </p:nvPr>
        </p:nvGraphicFramePr>
        <p:xfrm>
          <a:off x="381000" y="1751975"/>
          <a:ext cx="11430000" cy="3481050"/>
        </p:xfrm>
        <a:graphic>
          <a:graphicData uri="http://schemas.openxmlformats.org/drawingml/2006/table">
            <a:tbl>
              <a:tblPr firstRow="1" firstCol="1" bandRow="1"/>
              <a:tblGrid>
                <a:gridCol w="1261204">
                  <a:extLst>
                    <a:ext uri="{9D8B030D-6E8A-4147-A177-3AD203B41FA5}">
                      <a16:colId xmlns:a16="http://schemas.microsoft.com/office/drawing/2014/main" val="3103452016"/>
                    </a:ext>
                  </a:extLst>
                </a:gridCol>
                <a:gridCol w="1741076">
                  <a:extLst>
                    <a:ext uri="{9D8B030D-6E8A-4147-A177-3AD203B41FA5}">
                      <a16:colId xmlns:a16="http://schemas.microsoft.com/office/drawing/2014/main" val="3630539432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83645694"/>
                    </a:ext>
                  </a:extLst>
                </a:gridCol>
                <a:gridCol w="1165860">
                  <a:extLst>
                    <a:ext uri="{9D8B030D-6E8A-4147-A177-3AD203B41FA5}">
                      <a16:colId xmlns:a16="http://schemas.microsoft.com/office/drawing/2014/main" val="1247769585"/>
                    </a:ext>
                  </a:extLst>
                </a:gridCol>
                <a:gridCol w="5524500">
                  <a:extLst>
                    <a:ext uri="{9D8B030D-6E8A-4147-A177-3AD203B41FA5}">
                      <a16:colId xmlns:a16="http://schemas.microsoft.com/office/drawing/2014/main" val="2338457635"/>
                    </a:ext>
                  </a:extLst>
                </a:gridCol>
              </a:tblGrid>
              <a:tr h="31108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speaks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term.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她说英语比上学期更多了。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668412"/>
                  </a:ext>
                </a:extLst>
              </a:tr>
              <a:tr h="311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 ... as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一样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America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他对美国了解的程度和我们一样多。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139959"/>
                  </a:ext>
                </a:extLst>
              </a:tr>
              <a:tr h="311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as/so ... as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不如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15" marR="11215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task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sounds.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这项任务并不像听起来那么容易。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79" marR="20479" marT="11215" marB="1121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310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361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526424"/>
            <a:ext cx="11430000" cy="17214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主将从现：当主句是一般将来时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祈使句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含情态动词，表示将来的意义时，从句通常用一般现在时。常出现于时间状语从句和条件状语从句。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381000" y="1034070"/>
            <a:ext cx="11430000" cy="5451136"/>
            <a:chOff x="381000" y="1756757"/>
            <a:chExt cx="11430000" cy="5451136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300578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34238141"/>
              </p:ext>
            </p:extLst>
          </p:nvPr>
        </p:nvGraphicFramePr>
        <p:xfrm>
          <a:off x="507022" y="3290061"/>
          <a:ext cx="11177955" cy="3045460"/>
        </p:xfrm>
        <a:graphic>
          <a:graphicData uri="http://schemas.openxmlformats.org/drawingml/2006/table">
            <a:tbl>
              <a:tblPr firstRow="1" firstCol="1" bandRow="1"/>
              <a:tblGrid>
                <a:gridCol w="1949528">
                  <a:extLst>
                    <a:ext uri="{9D8B030D-6E8A-4147-A177-3AD203B41FA5}">
                      <a16:colId xmlns:a16="http://schemas.microsoft.com/office/drawing/2014/main" val="3710039059"/>
                    </a:ext>
                  </a:extLst>
                </a:gridCol>
                <a:gridCol w="928688">
                  <a:extLst>
                    <a:ext uri="{9D8B030D-6E8A-4147-A177-3AD203B41FA5}">
                      <a16:colId xmlns:a16="http://schemas.microsoft.com/office/drawing/2014/main" val="3177617763"/>
                    </a:ext>
                  </a:extLst>
                </a:gridCol>
                <a:gridCol w="1175038">
                  <a:extLst>
                    <a:ext uri="{9D8B030D-6E8A-4147-A177-3AD203B41FA5}">
                      <a16:colId xmlns:a16="http://schemas.microsoft.com/office/drawing/2014/main" val="279441656"/>
                    </a:ext>
                  </a:extLst>
                </a:gridCol>
                <a:gridCol w="7124701">
                  <a:extLst>
                    <a:ext uri="{9D8B030D-6E8A-4147-A177-3AD203B41FA5}">
                      <a16:colId xmlns:a16="http://schemas.microsoft.com/office/drawing/2014/main" val="1519345479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引导的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条件状语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如果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主将从现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party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如果你参加晚宴，你将会度过一段愉快的时光。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219194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引导的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宾语从句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是否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视具体情况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wonder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party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tomorrow.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我真好奇你明天是否会参加晚宴。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wonder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party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night.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我想知道你昨天是否去晚宴了。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692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46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86315"/>
            <a:ext cx="11430000" cy="22853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go to the movies with me tonight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to ask my mum. If I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go with you.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 allowed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allow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allowed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am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你今晚能和我去看电影吗？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我得问我妈妈。如果我被允许，我就和你一起去。根据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可知，这是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引导的条件状语从句，其时态遵循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主将从现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原则，此处的主句是一般将来时态，所以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从句用一般现在时；主语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是被动关系，所以用被动语态，即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allowed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46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专题十四　复合句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81201"/>
            <a:ext cx="189667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基本结构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343330"/>
              </p:ext>
            </p:extLst>
          </p:nvPr>
        </p:nvGraphicFramePr>
        <p:xfrm>
          <a:off x="381000" y="91420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1420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31650665"/>
              </p:ext>
            </p:extLst>
          </p:nvPr>
        </p:nvGraphicFramePr>
        <p:xfrm>
          <a:off x="381000" y="2282328"/>
          <a:ext cx="11429999" cy="4015740"/>
        </p:xfrm>
        <a:graphic>
          <a:graphicData uri="http://schemas.openxmlformats.org/drawingml/2006/table">
            <a:tbl>
              <a:tblPr firstRow="1" firstCol="1" bandRow="1"/>
              <a:tblGrid>
                <a:gridCol w="1905000">
                  <a:extLst>
                    <a:ext uri="{9D8B030D-6E8A-4147-A177-3AD203B41FA5}">
                      <a16:colId xmlns:a16="http://schemas.microsoft.com/office/drawing/2014/main" val="1369602831"/>
                    </a:ext>
                  </a:extLst>
                </a:gridCol>
                <a:gridCol w="3931920">
                  <a:extLst>
                    <a:ext uri="{9D8B030D-6E8A-4147-A177-3AD203B41FA5}">
                      <a16:colId xmlns:a16="http://schemas.microsoft.com/office/drawing/2014/main" val="1614472052"/>
                    </a:ext>
                  </a:extLst>
                </a:gridCol>
                <a:gridCol w="5593079">
                  <a:extLst>
                    <a:ext uri="{9D8B030D-6E8A-4147-A177-3AD203B41FA5}">
                      <a16:colId xmlns:a16="http://schemas.microsoft.com/office/drawing/2014/main" val="457621384"/>
                    </a:ext>
                  </a:extLst>
                </a:gridCol>
              </a:tblGrid>
              <a:tr h="20510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修饰、限定名词或者代词，意为“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的”，相当于形容词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681077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is a </a:t>
                      </a:r>
                      <a:r>
                        <a:rPr lang="en-US" sz="2800" b="1" u="sng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talented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singer.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单词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3613883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love the singer </a:t>
                      </a:r>
                      <a:r>
                        <a:rPr lang="en-US" sz="2800" b="1" u="sng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black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短语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438876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定语从句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love the singer </a:t>
                      </a:r>
                      <a:r>
                        <a:rPr lang="en-US" sz="2800" b="1" u="sng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 can write songs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定语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句子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49668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先行词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singer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被定语从句所修饰的词语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683681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关系词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代替先行词，在从句中担任句子成分：主语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宾语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定语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作连词，把主句和从句连接起来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46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580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5398"/>
            <a:ext cx="297870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关系代词的选择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60588259"/>
              </p:ext>
            </p:extLst>
          </p:nvPr>
        </p:nvGraphicFramePr>
        <p:xfrm>
          <a:off x="381000" y="2745105"/>
          <a:ext cx="11429999" cy="1367790"/>
        </p:xfrm>
        <a:graphic>
          <a:graphicData uri="http://schemas.openxmlformats.org/drawingml/2006/table">
            <a:tbl>
              <a:tblPr firstRow="1" firstCol="1" bandRow="1"/>
              <a:tblGrid>
                <a:gridCol w="1584832">
                  <a:extLst>
                    <a:ext uri="{9D8B030D-6E8A-4147-A177-3AD203B41FA5}">
                      <a16:colId xmlns:a16="http://schemas.microsoft.com/office/drawing/2014/main" val="3418767035"/>
                    </a:ext>
                  </a:extLst>
                </a:gridCol>
                <a:gridCol w="3386426">
                  <a:extLst>
                    <a:ext uri="{9D8B030D-6E8A-4147-A177-3AD203B41FA5}">
                      <a16:colId xmlns:a16="http://schemas.microsoft.com/office/drawing/2014/main" val="3046552844"/>
                    </a:ext>
                  </a:extLst>
                </a:gridCol>
                <a:gridCol w="3812163">
                  <a:extLst>
                    <a:ext uri="{9D8B030D-6E8A-4147-A177-3AD203B41FA5}">
                      <a16:colId xmlns:a16="http://schemas.microsoft.com/office/drawing/2014/main" val="1396233979"/>
                    </a:ext>
                  </a:extLst>
                </a:gridCol>
                <a:gridCol w="2646578">
                  <a:extLst>
                    <a:ext uri="{9D8B030D-6E8A-4147-A177-3AD203B41FA5}">
                      <a16:colId xmlns:a16="http://schemas.microsoft.com/office/drawing/2014/main" val="242496710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先行词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可省略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46033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who/that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who/whom/that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32188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which/that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which/that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whose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0485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019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0760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who/that/which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在定语从句中作主语时，谓语动词的单复数应与先行词保持一致。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musicians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他喜欢演奏多种不同音乐种类的乐手。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chess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我有一个下国际象棋下得很好的朋友。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228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76610"/>
            <a:ext cx="297870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关系副词的选择</a:t>
            </a:r>
            <a:endParaRPr lang="zh-CN" altLang="en-US" sz="2800" dirty="0"/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97685334"/>
              </p:ext>
            </p:extLst>
          </p:nvPr>
        </p:nvGraphicFramePr>
        <p:xfrm>
          <a:off x="381000" y="1723457"/>
          <a:ext cx="11430000" cy="4384040"/>
        </p:xfrm>
        <a:graphic>
          <a:graphicData uri="http://schemas.openxmlformats.org/drawingml/2006/table">
            <a:tbl>
              <a:tblPr firstRow="1" firstCol="1" bandRow="1"/>
              <a:tblGrid>
                <a:gridCol w="1264920">
                  <a:extLst>
                    <a:ext uri="{9D8B030D-6E8A-4147-A177-3AD203B41FA5}">
                      <a16:colId xmlns:a16="http://schemas.microsoft.com/office/drawing/2014/main" val="130784486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717341750"/>
                    </a:ext>
                  </a:extLst>
                </a:gridCol>
                <a:gridCol w="9067800">
                  <a:extLst>
                    <a:ext uri="{9D8B030D-6E8A-4147-A177-3AD203B41FA5}">
                      <a16:colId xmlns:a16="http://schemas.microsoft.com/office/drawing/2014/main" val="193217713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先行词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7765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still remember the days when we lived in Beijing.=I still remember the days that/which we spent in Beijing.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我仍然记得在北京住过的那些日子。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203977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 is the school where I studied two years ago.=This is the school that/which I visited two years ago.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这是我在两年前就读的学校。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74411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 don’t know the reason why he was late for school.=We don’t know the reason for which he was late for school.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我们不知道他为什么迟到了。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20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318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24870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a partner to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roller skating.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 is a person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skill is very great.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which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我想找一个搭档练习轮滑。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我的朋友是一个技术非常高超的人。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在从句中作主语或宾语，先行词指物；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在从句中作主语或宾语，先行词指人；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whom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在从句中作宾语，先行词指人；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whose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在从句中作定语，先行词指物或人。根据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可知，先行词为指人的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，此处应用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whose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，修饰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，作定语。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94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916810"/>
              </p:ext>
            </p:extLst>
          </p:nvPr>
        </p:nvGraphicFramePr>
        <p:xfrm>
          <a:off x="381000" y="139426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39426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11631237"/>
              </p:ext>
            </p:extLst>
          </p:nvPr>
        </p:nvGraphicFramePr>
        <p:xfrm>
          <a:off x="381000" y="2253177"/>
          <a:ext cx="11430000" cy="2706370"/>
        </p:xfrm>
        <a:graphic>
          <a:graphicData uri="http://schemas.openxmlformats.org/drawingml/2006/table">
            <a:tbl>
              <a:tblPr firstRow="1" firstCol="1" bandRow="1"/>
              <a:tblGrid>
                <a:gridCol w="3744668">
                  <a:extLst>
                    <a:ext uri="{9D8B030D-6E8A-4147-A177-3AD203B41FA5}">
                      <a16:colId xmlns:a16="http://schemas.microsoft.com/office/drawing/2014/main" val="1211108608"/>
                    </a:ext>
                  </a:extLst>
                </a:gridCol>
                <a:gridCol w="7685332">
                  <a:extLst>
                    <a:ext uri="{9D8B030D-6E8A-4147-A177-3AD203B41FA5}">
                      <a16:colId xmlns:a16="http://schemas.microsoft.com/office/drawing/2014/main" val="50900420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用并列连词连接起来的两个或两个以上的简单句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91409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表顺承、并列、递进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and/both ... and ... /as well as/not only ... but also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5165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表转折、对比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but/yet/while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46683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表选择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either ... or ... /or(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或、否则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65832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表因果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so/for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63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1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 for repairing my computer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miss the online meeting.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after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unless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句意：谢谢你帮我修电脑，否则我会错过网上会议的。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unless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除非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repairing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可知，修理电脑避免了错过会议，此处应用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强调不修理的后果。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84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4674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know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school trip this term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We are going to the Capital Museum.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where we are going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where we went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where are we going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where did we go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547cd"/>
          <p:cNvSpPr/>
          <p:nvPr/>
        </p:nvSpPr>
        <p:spPr>
          <a:xfrm>
            <a:off x="6517640" y="1743266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hat is cute. Could you tell me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Thanks. At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Huaxing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Store.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where did you buy 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where you bought 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when did you buy 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when you bought 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a9da"/>
          <p:cNvSpPr/>
          <p:nvPr/>
        </p:nvSpPr>
        <p:spPr>
          <a:xfrm>
            <a:off x="7963789" y="1886182"/>
            <a:ext cx="11017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00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148745"/>
              </p:ext>
            </p:extLst>
          </p:nvPr>
        </p:nvGraphicFramePr>
        <p:xfrm>
          <a:off x="381000" y="1422215"/>
          <a:ext cx="11430000" cy="51519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4" imgW="5274753" imgH="2377525" progId="Word.Document.12">
                  <p:embed/>
                </p:oleObj>
              </mc:Choice>
              <mc:Fallback>
                <p:oleObj name="文档" r:id="rId4" imgW="5274753" imgH="23775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22215"/>
                        <a:ext cx="11430000" cy="51519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tell me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Sunday morning.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 we will do volunteer work in the community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which community we will do volunteer work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who will do volunteer work in the community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2516"/>
          <p:cNvSpPr/>
          <p:nvPr/>
        </p:nvSpPr>
        <p:spPr>
          <a:xfrm>
            <a:off x="5900103" y="216625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87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what’s the meaning of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promise is a promise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tells us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promise we must keep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when do we make a promise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why should we make a promise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important keeping a promise is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b6c9"/>
          <p:cNvSpPr/>
          <p:nvPr/>
        </p:nvSpPr>
        <p:spPr>
          <a:xfrm>
            <a:off x="2555240" y="271557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0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you tell me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need to visit my grandparents every week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will be happy to see us.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where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102c"/>
          <p:cNvSpPr/>
          <p:nvPr/>
        </p:nvSpPr>
        <p:spPr>
          <a:xfrm>
            <a:off x="7055803" y="2166258"/>
            <a:ext cx="119068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14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please tell me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Certainly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a modern library on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Binjiang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Road. You can find different kinds of books here.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far the library is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I can learn from books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if there is a mall near here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where I can find a quiet place to read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7cca"/>
          <p:cNvSpPr/>
          <p:nvPr/>
        </p:nvSpPr>
        <p:spPr>
          <a:xfrm>
            <a:off x="6916103" y="1606106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511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me. Could you tell me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Go straight and turn left at the end of the road. You can find it.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I can get to the library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when I can get to the library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can I get to the library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kind of music do you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music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can dance to. When I hear the songs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full of energy.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2ea6"/>
          <p:cNvSpPr/>
          <p:nvPr/>
        </p:nvSpPr>
        <p:spPr>
          <a:xfrm>
            <a:off x="2929890" y="4460051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adff2"/>
          <p:cNvSpPr/>
          <p:nvPr/>
        </p:nvSpPr>
        <p:spPr>
          <a:xfrm>
            <a:off x="7686040" y="1131635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84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795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tell me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Adventures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Wonderland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are you reading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why do you like reading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you are reading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why you like reading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kinds of after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 activities do you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those activities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about PE and art.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who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whom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which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/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1ed2"/>
          <p:cNvSpPr/>
          <p:nvPr/>
        </p:nvSpPr>
        <p:spPr>
          <a:xfrm>
            <a:off x="4261803" y="4877627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4e852"/>
          <p:cNvSpPr/>
          <p:nvPr/>
        </p:nvSpPr>
        <p:spPr>
          <a:xfrm>
            <a:off x="5900103" y="994475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98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8983"/>
            <a:ext cx="11430000" cy="5087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always worried about my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grades. I feel so stressed.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it easy.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keep working hard and ask teachers for help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you’ll surely make progress.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 long as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Even though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 soon as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Ever since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宣城三模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 asked us to read the poem aloud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could feel the beauty.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unless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so that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even if</a:t>
            </a:r>
            <a:endParaRPr lang="zh-CN" altLang="en-US" sz="2800" dirty="0"/>
          </a:p>
        </p:txBody>
      </p:sp>
      <p:sp>
        <p:nvSpPr>
          <p:cNvPr id="4" name="A_6828d"/>
          <p:cNvSpPr/>
          <p:nvPr/>
        </p:nvSpPr>
        <p:spPr>
          <a:xfrm>
            <a:off x="10408476" y="3819183"/>
            <a:ext cx="10319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 </a:t>
            </a:r>
            <a:endParaRPr lang="zh-CN" altLang="en-US"/>
          </a:p>
        </p:txBody>
      </p:sp>
      <p:sp>
        <p:nvSpPr>
          <p:cNvPr id="3" name="A_7fca0"/>
          <p:cNvSpPr/>
          <p:nvPr/>
        </p:nvSpPr>
        <p:spPr>
          <a:xfrm>
            <a:off x="3025267" y="1600239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95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704432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在复合句中充当宾语的从句叫宾语从句。宾语从句三大考点：时态、语序、引导词。</a:t>
            </a:r>
            <a:endParaRPr lang="zh-CN" altLang="en-US" sz="2800" dirty="0"/>
          </a:p>
        </p:txBody>
      </p:sp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898444"/>
              </p:ext>
            </p:extLst>
          </p:nvPr>
        </p:nvGraphicFramePr>
        <p:xfrm>
          <a:off x="381000" y="184551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4" imgW="5274753" imgH="396374" progId="Word.Document.12">
                  <p:embed/>
                </p:oleObj>
              </mc:Choice>
              <mc:Fallback>
                <p:oleObj name="文档" r:id="rId4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84551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64746071"/>
              </p:ext>
            </p:extLst>
          </p:nvPr>
        </p:nvGraphicFramePr>
        <p:xfrm>
          <a:off x="381000" y="1088958"/>
          <a:ext cx="11430000" cy="5201796"/>
        </p:xfrm>
        <a:graphic>
          <a:graphicData uri="http://schemas.openxmlformats.org/drawingml/2006/table">
            <a:tbl>
              <a:tblPr firstRow="1" firstCol="1" bandRow="1"/>
              <a:tblGrid>
                <a:gridCol w="1310640">
                  <a:extLst>
                    <a:ext uri="{9D8B030D-6E8A-4147-A177-3AD203B41FA5}">
                      <a16:colId xmlns:a16="http://schemas.microsoft.com/office/drawing/2014/main" val="1992724736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3689677316"/>
                    </a:ext>
                  </a:extLst>
                </a:gridCol>
                <a:gridCol w="5273040">
                  <a:extLst>
                    <a:ext uri="{9D8B030D-6E8A-4147-A177-3AD203B41FA5}">
                      <a16:colId xmlns:a16="http://schemas.microsoft.com/office/drawing/2014/main" val="1065014661"/>
                    </a:ext>
                  </a:extLst>
                </a:gridCol>
              </a:tblGrid>
              <a:tr h="74570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26" marR="13526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如果主句为一般现在时，从句可根据实际情况而定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believe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left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Changsha.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我坚信她已经离开长沙了。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wonder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night.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我真好奇他昨晚是否来过这里。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436560"/>
                  </a:ext>
                </a:extLst>
              </a:tr>
              <a:tr h="3752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如果主句为一般过去时，从句一般要用过去某种时态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told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club.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她告诉我她要加入俱乐部。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6290850"/>
                  </a:ext>
                </a:extLst>
              </a:tr>
              <a:tr h="5604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如果宾语从句是客观真理，从句用一般现在时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light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travels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faster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sound.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老师告诉我们光比声音传播得更快。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9462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221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10764216"/>
              </p:ext>
            </p:extLst>
          </p:nvPr>
        </p:nvGraphicFramePr>
        <p:xfrm>
          <a:off x="381000" y="2198814"/>
          <a:ext cx="11430000" cy="2587372"/>
        </p:xfrm>
        <a:graphic>
          <a:graphicData uri="http://schemas.openxmlformats.org/drawingml/2006/table">
            <a:tbl>
              <a:tblPr firstRow="1" firstCol="1" bandRow="1"/>
              <a:tblGrid>
                <a:gridCol w="1310640">
                  <a:extLst>
                    <a:ext uri="{9D8B030D-6E8A-4147-A177-3AD203B41FA5}">
                      <a16:colId xmlns:a16="http://schemas.microsoft.com/office/drawing/2014/main" val="1649142044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968821567"/>
                    </a:ext>
                  </a:extLst>
                </a:gridCol>
                <a:gridCol w="5273040">
                  <a:extLst>
                    <a:ext uri="{9D8B030D-6E8A-4147-A177-3AD203B41FA5}">
                      <a16:colId xmlns:a16="http://schemas.microsoft.com/office/drawing/2014/main" val="4106612169"/>
                    </a:ext>
                  </a:extLst>
                </a:gridCol>
              </a:tblGrid>
              <a:tr h="11162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26" marR="13526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宾语从句总是用陈述句语序，即从句的引导词后是主语、谓语、宾语的语序；当引导词作主语时，后面直接跟谓语和宾语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wonder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driver.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我不知道他是否是个司机。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？你知道他的名字是什么吗？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saved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girl.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我不知道是谁救了那个女孩。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3872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615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57867985"/>
              </p:ext>
            </p:extLst>
          </p:nvPr>
        </p:nvGraphicFramePr>
        <p:xfrm>
          <a:off x="381000" y="1318322"/>
          <a:ext cx="11430000" cy="4348356"/>
        </p:xfrm>
        <a:graphic>
          <a:graphicData uri="http://schemas.openxmlformats.org/drawingml/2006/table">
            <a:tbl>
              <a:tblPr firstRow="1" firstCol="1" bandRow="1"/>
              <a:tblGrid>
                <a:gridCol w="1310640">
                  <a:extLst>
                    <a:ext uri="{9D8B030D-6E8A-4147-A177-3AD203B41FA5}">
                      <a16:colId xmlns:a16="http://schemas.microsoft.com/office/drawing/2014/main" val="2613984274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662835928"/>
                    </a:ext>
                  </a:extLst>
                </a:gridCol>
                <a:gridCol w="5273040">
                  <a:extLst>
                    <a:ext uri="{9D8B030D-6E8A-4147-A177-3AD203B41FA5}">
                      <a16:colId xmlns:a16="http://schemas.microsoft.com/office/drawing/2014/main" val="1377770188"/>
                    </a:ext>
                  </a:extLst>
                </a:gridCol>
              </a:tblGrid>
              <a:tr h="37520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导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26" marR="13526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当从句为陈述句时，用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引导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口语中可省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boss.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我知道她是老板。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645583"/>
                  </a:ext>
                </a:extLst>
              </a:tr>
              <a:tr h="3752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当从句为一般疑问句时，用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whether/if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引导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wonder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boss.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我不知道她是否是个老板。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00598"/>
                  </a:ext>
                </a:extLst>
              </a:tr>
              <a:tr h="8033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特殊疑问词引导宾语从句时，从句的连接词由该特殊疑问句的疑问词充当。特殊疑问句作宾语从句时，从句都用“引导词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陈述句语序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”，句末是否用问号由主句来定。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？你能告诉我你从哪里来的吗？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他想知道他是谁。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700" marR="24700" marT="13526" marB="1352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25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933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725207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当宾语从句表否定意义时，如果主句主语为第一人称，谓语动词为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suppose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等词时，通常将否定转移至主句的谓语动词之前。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我相信他不会来了。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含有宾语从句的复合句在一定条件下可以转化为简单句。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next.=I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我不知道接下来应该怎么去做。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583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going to a party tonight. Could you please tell me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pleasure. Wait a moment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should I pay attention to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how I can order a taxi online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if the skirt looked nice on me               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that I should take some flowers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12</TotalTime>
  <Words>3022</Words>
  <Application>Microsoft Office PowerPoint</Application>
  <PresentationFormat>宽屏</PresentationFormat>
  <Paragraphs>309</Paragraphs>
  <Slides>37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MS Mincho</vt:lpstr>
      <vt:lpstr>NEU-BZ</vt:lpstr>
      <vt:lpstr>等线</vt:lpstr>
      <vt:lpstr>等线 Light</vt:lpstr>
      <vt:lpstr>方正仿宋_GBK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2025-12-05T17:16:21Z</dcterms:created>
  <dcterms:modified xsi:type="dcterms:W3CDTF">2025-12-05T17:28:39Z</dcterms:modified>
</cp:coreProperties>
</file>