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259" r:id="rId16"/>
    <p:sldId id="887" r:id="rId17"/>
    <p:sldId id="888" r:id="rId18"/>
    <p:sldId id="889" r:id="rId19"/>
    <p:sldId id="890" r:id="rId20"/>
    <p:sldId id="875" r:id="rId21"/>
    <p:sldId id="891" r:id="rId22"/>
    <p:sldId id="892" r:id="rId23"/>
    <p:sldId id="893" r:id="rId24"/>
    <p:sldId id="894" r:id="rId25"/>
    <p:sldId id="895" r:id="rId26"/>
    <p:sldId id="87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FCC18E5-103B-E73E-DFD6-4F8C90DBE67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03784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10.All the students in the classroom do their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enough careful                   B. careful enough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enough carefully                D. carefully enough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551254D4-DBFA-9C88-2C87-CF12B1EBC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71c8b">
            <a:extLst>
              <a:ext uri="{FF2B5EF4-FFF2-40B4-BE49-F238E27FC236}">
                <a16:creationId xmlns:a16="http://schemas.microsoft.com/office/drawing/2014/main" id="{F48C2CC3-603D-4590-8432-4B9FD1F10D02}"/>
              </a:ext>
            </a:extLst>
          </p:cNvPr>
          <p:cNvSpPr/>
          <p:nvPr/>
        </p:nvSpPr>
        <p:spPr>
          <a:xfrm>
            <a:off x="9173401" y="1800304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97921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CC3EE4-65B1-A19E-012A-887EA64F9CB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6846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raise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筹集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钱款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；抚养；养育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CFFEFDD0-099D-2852-1F8E-77D5626593C8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931" y="1596174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0AF1AEB-55BA-2565-930F-BE7A1D7CEC8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25711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raise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rise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61FBB1E-8CB3-D40A-BF9F-244C4D5B8F67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83363157"/>
              </p:ext>
            </p:extLst>
          </p:nvPr>
        </p:nvGraphicFramePr>
        <p:xfrm>
          <a:off x="381000" y="2858238"/>
          <a:ext cx="11430000" cy="179451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4132057074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1517629751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62410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raise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及物动词，意为“举起；提高；抬高”，强调动作的姿势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851784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rise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不及物动词，意为“升起；上升；上涨”，表示由低到高的变化过程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3024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404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057AC5C-9AD8-A97F-628D-C30634EF8F0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982919"/>
            <a:ext cx="11430000" cy="11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the east and sets in the west.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12.If anyone has questions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your hand.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d1ff">
            <a:extLst>
              <a:ext uri="{FF2B5EF4-FFF2-40B4-BE49-F238E27FC236}">
                <a16:creationId xmlns:a16="http://schemas.microsoft.com/office/drawing/2014/main" id="{52131BD0-7C73-3293-5B25-7D359C48473B}"/>
              </a:ext>
            </a:extLst>
          </p:cNvPr>
          <p:cNvSpPr/>
          <p:nvPr/>
        </p:nvSpPr>
        <p:spPr>
          <a:xfrm>
            <a:off x="5984240" y="2634175"/>
            <a:ext cx="143675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aise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F3DB1D2B-C098-FA0D-5E26-3057CBFF2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095f6">
            <a:extLst>
              <a:ext uri="{FF2B5EF4-FFF2-40B4-BE49-F238E27FC236}">
                <a16:creationId xmlns:a16="http://schemas.microsoft.com/office/drawing/2014/main" id="{ADC8723D-8919-999E-5EEB-7A6E357B61FB}"/>
              </a:ext>
            </a:extLst>
          </p:cNvPr>
          <p:cNvSpPr/>
          <p:nvPr/>
        </p:nvSpPr>
        <p:spPr>
          <a:xfrm>
            <a:off x="2257806" y="2079439"/>
            <a:ext cx="13970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ises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5880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D573A01-8B63-1746-13E3-43E2F6E9D095}"/>
              </a:ext>
            </a:extLst>
          </p:cNvPr>
          <p:cNvSpPr txBox="1">
            <a:spLocks noChangeAspect="1"/>
          </p:cNvSpPr>
          <p:nvPr/>
        </p:nvSpPr>
        <p:spPr>
          <a:xfrm>
            <a:off x="246088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feed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喂养；饲养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47B2C77C-6604-20BA-5AB3-2CE473646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80" y="1693860"/>
            <a:ext cx="2103813" cy="504796"/>
          </a:xfrm>
          <a:prstGeom prst="rect">
            <a:avLst/>
          </a:prstGeom>
        </p:spPr>
      </p:pic>
      <p:pic>
        <p:nvPicPr>
          <p:cNvPr id="5" name="image280.jpeg">
            <a:extLst>
              <a:ext uri="{FF2B5EF4-FFF2-40B4-BE49-F238E27FC236}">
                <a16:creationId xmlns:a16="http://schemas.microsoft.com/office/drawing/2014/main" id="{375B2548-11E6-CEF3-8EDB-F5D917B83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761" y="2627828"/>
            <a:ext cx="7600649" cy="203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51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57C3B95-F084-6FCC-0308-92C7A53DCC5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2568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我必须去后院喂鸡。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to go to my back yard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蓝鲸是以什么为主食的？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blue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whales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f576">
            <a:extLst>
              <a:ext uri="{FF2B5EF4-FFF2-40B4-BE49-F238E27FC236}">
                <a16:creationId xmlns:a16="http://schemas.microsoft.com/office/drawing/2014/main" id="{F935BD33-DB61-A3D3-8325-6084B84C61D7}"/>
              </a:ext>
            </a:extLst>
          </p:cNvPr>
          <p:cNvSpPr/>
          <p:nvPr/>
        </p:nvSpPr>
        <p:spPr>
          <a:xfrm>
            <a:off x="3990340" y="3483296"/>
            <a:ext cx="2767076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feed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C28EAA2F-1394-3059-758A-273385F4E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2ff4c">
            <a:extLst>
              <a:ext uri="{FF2B5EF4-FFF2-40B4-BE49-F238E27FC236}">
                <a16:creationId xmlns:a16="http://schemas.microsoft.com/office/drawing/2014/main" id="{F476319B-B02C-208C-AE77-182227C53EBA}"/>
              </a:ext>
            </a:extLst>
          </p:cNvPr>
          <p:cNvSpPr/>
          <p:nvPr/>
        </p:nvSpPr>
        <p:spPr>
          <a:xfrm>
            <a:off x="5541328" y="2373824"/>
            <a:ext cx="50626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feed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chickens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82068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43D05D0B-7967-2FA2-8013-2DC4D641B004}"/>
              </a:ext>
            </a:extLst>
          </p:cNvPr>
          <p:cNvSpPr txBox="1">
            <a:spLocks noChangeAspect="1"/>
          </p:cNvSpPr>
          <p:nvPr/>
        </p:nvSpPr>
        <p:spPr>
          <a:xfrm>
            <a:off x="548749" y="3773365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art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museum was a good chance to see the works of famous artists and enjoy the beauty of art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what she had bought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(3)Research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most people get too little exercise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 magic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local theatre was really amazing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76e2">
            <a:extLst>
              <a:ext uri="{FF2B5EF4-FFF2-40B4-BE49-F238E27FC236}">
                <a16:creationId xmlns:a16="http://schemas.microsoft.com/office/drawing/2014/main" id="{0AA39EDC-1A80-EC76-20CD-2C047C9DAA8A}"/>
              </a:ext>
            </a:extLst>
          </p:cNvPr>
          <p:cNvSpPr/>
          <p:nvPr/>
        </p:nvSpPr>
        <p:spPr>
          <a:xfrm>
            <a:off x="9512600" y="6088829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bef15">
            <a:extLst>
              <a:ext uri="{FF2B5EF4-FFF2-40B4-BE49-F238E27FC236}">
                <a16:creationId xmlns:a16="http://schemas.microsoft.com/office/drawing/2014/main" id="{314B4060-DC58-83CD-DBBB-26F3C309A0D1}"/>
              </a:ext>
            </a:extLst>
          </p:cNvPr>
          <p:cNvSpPr/>
          <p:nvPr/>
        </p:nvSpPr>
        <p:spPr>
          <a:xfrm>
            <a:off x="9323687" y="5534093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715fa">
            <a:extLst>
              <a:ext uri="{FF2B5EF4-FFF2-40B4-BE49-F238E27FC236}">
                <a16:creationId xmlns:a16="http://schemas.microsoft.com/office/drawing/2014/main" id="{97EA1B37-C73F-3247-492B-ECAF72A1EED8}"/>
              </a:ext>
            </a:extLst>
          </p:cNvPr>
          <p:cNvSpPr/>
          <p:nvPr/>
        </p:nvSpPr>
        <p:spPr>
          <a:xfrm>
            <a:off x="6721902" y="4979357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B456A5C-4029-8E1A-0EC6-1D963BC4554C}"/>
              </a:ext>
            </a:extLst>
          </p:cNvPr>
          <p:cNvSpPr txBox="1">
            <a:spLocks noChangeAspect="1"/>
          </p:cNvSpPr>
          <p:nvPr/>
        </p:nvSpPr>
        <p:spPr>
          <a:xfrm>
            <a:off x="1902596" y="1492676"/>
            <a:ext cx="3951157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）展示；显示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）演出；表演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）展览；展览会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）表明；说明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4a230">
            <a:extLst>
              <a:ext uri="{FF2B5EF4-FFF2-40B4-BE49-F238E27FC236}">
                <a16:creationId xmlns:a16="http://schemas.microsoft.com/office/drawing/2014/main" id="{8109547B-0DDF-A4EE-7472-C7F896737BC1}"/>
              </a:ext>
            </a:extLst>
          </p:cNvPr>
          <p:cNvSpPr/>
          <p:nvPr/>
        </p:nvSpPr>
        <p:spPr>
          <a:xfrm>
            <a:off x="7083852" y="4424621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DE0A6A-01F0-8178-4AAC-A0E3E9DEB78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1.show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F23C5D-AB11-BE9D-D768-89D3703E4FC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0148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2.raise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2685FC-314D-7654-E9A3-0619B214BE12}"/>
              </a:ext>
            </a:extLst>
          </p:cNvPr>
          <p:cNvSpPr txBox="1">
            <a:spLocks noChangeAspect="1"/>
          </p:cNvSpPr>
          <p:nvPr/>
        </p:nvSpPr>
        <p:spPr>
          <a:xfrm>
            <a:off x="740763" y="1606391"/>
            <a:ext cx="3726305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）举起；使升高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）抚养；养育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）提及；提起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）筹集（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钱款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62EEF8-C2D4-F61C-FA8D-E2411779AD8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88708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three children in the countryside.(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(2)Can you help me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heavy box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important point at the meeting.(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(4)He helped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of money.(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746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EF13015C-45DE-5EC8-0ECE-413FDBF492D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752168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(1)Sweaters are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many different areas in China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(2)Farmers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wheat in the north of China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machine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of noise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(4)Rabbits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babies every year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524c6">
            <a:extLst>
              <a:ext uri="{FF2B5EF4-FFF2-40B4-BE49-F238E27FC236}">
                <a16:creationId xmlns:a16="http://schemas.microsoft.com/office/drawing/2014/main" id="{2C4588BB-C3CB-AFF1-5768-A18FCAC3164B}"/>
              </a:ext>
            </a:extLst>
          </p:cNvPr>
          <p:cNvSpPr/>
          <p:nvPr/>
        </p:nvSpPr>
        <p:spPr>
          <a:xfrm>
            <a:off x="7148513" y="5512896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7074e">
            <a:extLst>
              <a:ext uri="{FF2B5EF4-FFF2-40B4-BE49-F238E27FC236}">
                <a16:creationId xmlns:a16="http://schemas.microsoft.com/office/drawing/2014/main" id="{5F9FF500-7EEF-C0F8-2B8D-20CD4BA6B238}"/>
              </a:ext>
            </a:extLst>
          </p:cNvPr>
          <p:cNvSpPr/>
          <p:nvPr/>
        </p:nvSpPr>
        <p:spPr>
          <a:xfrm>
            <a:off x="6420739" y="4958160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91427">
            <a:extLst>
              <a:ext uri="{FF2B5EF4-FFF2-40B4-BE49-F238E27FC236}">
                <a16:creationId xmlns:a16="http://schemas.microsoft.com/office/drawing/2014/main" id="{74FD3752-192F-1FDC-E02C-D69673DBD0F4}"/>
              </a:ext>
            </a:extLst>
          </p:cNvPr>
          <p:cNvSpPr/>
          <p:nvPr/>
        </p:nvSpPr>
        <p:spPr>
          <a:xfrm>
            <a:off x="7916164" y="4403424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B0E27D-5E04-AB58-C862-76FA28F41577}"/>
              </a:ext>
            </a:extLst>
          </p:cNvPr>
          <p:cNvSpPr txBox="1">
            <a:spLocks noChangeAspect="1"/>
          </p:cNvSpPr>
          <p:nvPr/>
        </p:nvSpPr>
        <p:spPr>
          <a:xfrm>
            <a:off x="710783" y="1471479"/>
            <a:ext cx="4490803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）产生；引起；导致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）生产；制造；出产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）种植；培育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）生育；繁殖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9d37f">
            <a:extLst>
              <a:ext uri="{FF2B5EF4-FFF2-40B4-BE49-F238E27FC236}">
                <a16:creationId xmlns:a16="http://schemas.microsoft.com/office/drawing/2014/main" id="{A5792111-3CA6-8554-2D0E-5FADCCB8B049}"/>
              </a:ext>
            </a:extLst>
          </p:cNvPr>
          <p:cNvSpPr/>
          <p:nvPr/>
        </p:nvSpPr>
        <p:spPr>
          <a:xfrm>
            <a:off x="9484424" y="3848688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4164BE-1883-C21D-4997-EA875E7019D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66570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3.produce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77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E6FDD16-9755-2543-9D00-0CCEC76ECC4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857099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developed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habit of reading every day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company plans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land into a park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(3)Can you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these photos for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(4)Scientists are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new medicine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0a9ba">
            <a:extLst>
              <a:ext uri="{FF2B5EF4-FFF2-40B4-BE49-F238E27FC236}">
                <a16:creationId xmlns:a16="http://schemas.microsoft.com/office/drawing/2014/main" id="{CC1D0181-B33C-182B-5CE0-925FA47B5BB3}"/>
              </a:ext>
            </a:extLst>
          </p:cNvPr>
          <p:cNvSpPr/>
          <p:nvPr/>
        </p:nvSpPr>
        <p:spPr>
          <a:xfrm>
            <a:off x="7139877" y="5617827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91943">
            <a:extLst>
              <a:ext uri="{FF2B5EF4-FFF2-40B4-BE49-F238E27FC236}">
                <a16:creationId xmlns:a16="http://schemas.microsoft.com/office/drawing/2014/main" id="{72274349-6BA8-8B13-C9EE-0E71D28D7EF5}"/>
              </a:ext>
            </a:extLst>
          </p:cNvPr>
          <p:cNvSpPr/>
          <p:nvPr/>
        </p:nvSpPr>
        <p:spPr>
          <a:xfrm>
            <a:off x="6830314" y="5063091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1495">
            <a:extLst>
              <a:ext uri="{FF2B5EF4-FFF2-40B4-BE49-F238E27FC236}">
                <a16:creationId xmlns:a16="http://schemas.microsoft.com/office/drawing/2014/main" id="{A0E7A8B8-D6CC-7278-5493-2284EE44BF74}"/>
              </a:ext>
            </a:extLst>
          </p:cNvPr>
          <p:cNvSpPr/>
          <p:nvPr/>
        </p:nvSpPr>
        <p:spPr>
          <a:xfrm>
            <a:off x="8775065" y="4508355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7C2F45-8BA1-06B8-1C2E-8EAA235AC1A9}"/>
              </a:ext>
            </a:extLst>
          </p:cNvPr>
          <p:cNvSpPr txBox="1">
            <a:spLocks noChangeAspect="1"/>
          </p:cNvSpPr>
          <p:nvPr/>
        </p:nvSpPr>
        <p:spPr>
          <a:xfrm>
            <a:off x="680803" y="1576410"/>
            <a:ext cx="4775616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）冲洗；显影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（胶片）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）养成；形成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）开发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）研制；制定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107cf">
            <a:extLst>
              <a:ext uri="{FF2B5EF4-FFF2-40B4-BE49-F238E27FC236}">
                <a16:creationId xmlns:a16="http://schemas.microsoft.com/office/drawing/2014/main" id="{A0A169D3-F399-55B8-314E-82825066C680}"/>
              </a:ext>
            </a:extLst>
          </p:cNvPr>
          <p:cNvSpPr/>
          <p:nvPr/>
        </p:nvSpPr>
        <p:spPr>
          <a:xfrm>
            <a:off x="7063105" y="395361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D581F8-E81E-0C49-3180-CCC5F45478D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150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4.develop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89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2997B6B-AE70-A4BD-E78A-0B3E17B43EB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816795"/>
            <a:ext cx="11430000" cy="3689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(1)Before the sun 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need to get to the top of the mountain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(2)I’m the eldest child in my family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need to 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good example for my two little cousins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(3)Taking the time to 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table nicely can make the meal special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(4)They 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date for the meeting next week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(5)Lisa has 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herself a difficult task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 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6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(6)I’ve collected the complete 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26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6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a5ad3">
            <a:extLst>
              <a:ext uri="{FF2B5EF4-FFF2-40B4-BE49-F238E27FC236}">
                <a16:creationId xmlns:a16="http://schemas.microsoft.com/office/drawing/2014/main" id="{43F37824-FCAC-8C6E-078F-CBA0A7D3F218}"/>
              </a:ext>
            </a:extLst>
          </p:cNvPr>
          <p:cNvSpPr/>
          <p:nvPr/>
        </p:nvSpPr>
        <p:spPr>
          <a:xfrm>
            <a:off x="5141278" y="6003987"/>
            <a:ext cx="1224026" cy="39123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A_d0d0d">
            <a:extLst>
              <a:ext uri="{FF2B5EF4-FFF2-40B4-BE49-F238E27FC236}">
                <a16:creationId xmlns:a16="http://schemas.microsoft.com/office/drawing/2014/main" id="{331CF448-B9CE-37D1-2286-A36EDAE129F2}"/>
              </a:ext>
            </a:extLst>
          </p:cNvPr>
          <p:cNvSpPr/>
          <p:nvPr/>
        </p:nvSpPr>
        <p:spPr>
          <a:xfrm>
            <a:off x="5982653" y="5488875"/>
            <a:ext cx="89382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  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55b9f">
            <a:extLst>
              <a:ext uri="{FF2B5EF4-FFF2-40B4-BE49-F238E27FC236}">
                <a16:creationId xmlns:a16="http://schemas.microsoft.com/office/drawing/2014/main" id="{15F54C30-43B6-24B1-34E5-320F96692FEF}"/>
              </a:ext>
            </a:extLst>
          </p:cNvPr>
          <p:cNvSpPr/>
          <p:nvPr/>
        </p:nvSpPr>
        <p:spPr>
          <a:xfrm>
            <a:off x="6768846" y="4973763"/>
            <a:ext cx="1205040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72afc">
            <a:extLst>
              <a:ext uri="{FF2B5EF4-FFF2-40B4-BE49-F238E27FC236}">
                <a16:creationId xmlns:a16="http://schemas.microsoft.com/office/drawing/2014/main" id="{C47EE520-6972-619B-55B6-CC79B69C89BC}"/>
              </a:ext>
            </a:extLst>
          </p:cNvPr>
          <p:cNvSpPr/>
          <p:nvPr/>
        </p:nvSpPr>
        <p:spPr>
          <a:xfrm>
            <a:off x="9938576" y="4458651"/>
            <a:ext cx="1241488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36a25">
            <a:extLst>
              <a:ext uri="{FF2B5EF4-FFF2-40B4-BE49-F238E27FC236}">
                <a16:creationId xmlns:a16="http://schemas.microsoft.com/office/drawing/2014/main" id="{9999C9BC-5DB4-9CDA-9707-B2DB400CD0AC}"/>
              </a:ext>
            </a:extLst>
          </p:cNvPr>
          <p:cNvSpPr/>
          <p:nvPr/>
        </p:nvSpPr>
        <p:spPr>
          <a:xfrm>
            <a:off x="3075940" y="3943539"/>
            <a:ext cx="1027621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F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563591-8986-F999-7C8D-A505D538EACC}"/>
              </a:ext>
            </a:extLst>
          </p:cNvPr>
          <p:cNvSpPr txBox="1"/>
          <p:nvPr/>
        </p:nvSpPr>
        <p:spPr>
          <a:xfrm>
            <a:off x="1394085" y="1124024"/>
            <a:ext cx="8544394" cy="16927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）设置；设定</a:t>
            </a:r>
            <a:endParaRPr lang="zh-CN" altLang="zh-CN" sz="26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同类事物的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一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）套，（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一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）副，（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一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）组</a:t>
            </a:r>
            <a:endParaRPr lang="zh-CN" altLang="zh-CN" sz="26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日、月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）落沉</a:t>
            </a: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）摆放（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餐具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6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）布置；分配；指派</a:t>
            </a:r>
            <a:r>
              <a:rPr lang="en-US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F.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）树立</a:t>
            </a:r>
            <a:endParaRPr lang="zh-CN" altLang="zh-CN" sz="26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0cfeb">
            <a:extLst>
              <a:ext uri="{FF2B5EF4-FFF2-40B4-BE49-F238E27FC236}">
                <a16:creationId xmlns:a16="http://schemas.microsoft.com/office/drawing/2014/main" id="{63AF36CC-A2F6-7F18-A377-6FFEB1CFDB8D}"/>
              </a:ext>
            </a:extLst>
          </p:cNvPr>
          <p:cNvSpPr/>
          <p:nvPr/>
        </p:nvSpPr>
        <p:spPr>
          <a:xfrm>
            <a:off x="9715246" y="2913315"/>
            <a:ext cx="1241489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85085C-085F-6392-270B-99C55D03724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64078"/>
            <a:ext cx="11430000" cy="568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5.set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78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八年级上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5—6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335A2-6C4A-A876-A86D-0C0A6531B61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79213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1.It’s true that some animals are in great danger now. We should try to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control                	B. discuss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cover                		D. protect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went home again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an umbrella with 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order to                	B. so that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 long as                	D. such that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8aa5">
            <a:extLst>
              <a:ext uri="{FF2B5EF4-FFF2-40B4-BE49-F238E27FC236}">
                <a16:creationId xmlns:a16="http://schemas.microsoft.com/office/drawing/2014/main" id="{F63B5EBA-948F-BC31-B7B2-C906B6936F5D}"/>
              </a:ext>
            </a:extLst>
          </p:cNvPr>
          <p:cNvSpPr/>
          <p:nvPr/>
        </p:nvSpPr>
        <p:spPr>
          <a:xfrm>
            <a:off x="3880803" y="4549413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8d1de">
            <a:extLst>
              <a:ext uri="{FF2B5EF4-FFF2-40B4-BE49-F238E27FC236}">
                <a16:creationId xmlns:a16="http://schemas.microsoft.com/office/drawing/2014/main" id="{53FAE5A7-8046-5D2B-5871-092710A98DAB}"/>
              </a:ext>
            </a:extLst>
          </p:cNvPr>
          <p:cNvSpPr/>
          <p:nvPr/>
        </p:nvSpPr>
        <p:spPr>
          <a:xfrm>
            <a:off x="820544" y="287021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19DEB18-7E85-F537-7529-8EB089032FA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3.Andrew is doing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the Grand Canal.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exercise       B. practice	C. research             D. experiments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4.Most people in the country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they don’t like the war.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culture        B. peace		C. history                D. environment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 is really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run the red traffic light.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                 B. unless		C. though                D. until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fc28">
            <a:extLst>
              <a:ext uri="{FF2B5EF4-FFF2-40B4-BE49-F238E27FC236}">
                <a16:creationId xmlns:a16="http://schemas.microsoft.com/office/drawing/2014/main" id="{08FDC890-CE3E-4801-8C5C-F3CC080399C0}"/>
              </a:ext>
            </a:extLst>
          </p:cNvPr>
          <p:cNvSpPr/>
          <p:nvPr/>
        </p:nvSpPr>
        <p:spPr>
          <a:xfrm>
            <a:off x="4279138" y="410512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d5955">
            <a:extLst>
              <a:ext uri="{FF2B5EF4-FFF2-40B4-BE49-F238E27FC236}">
                <a16:creationId xmlns:a16="http://schemas.microsoft.com/office/drawing/2014/main" id="{7CD3F934-478A-E2E4-F5B3-A7D3D84EFE72}"/>
              </a:ext>
            </a:extLst>
          </p:cNvPr>
          <p:cNvSpPr/>
          <p:nvPr/>
        </p:nvSpPr>
        <p:spPr>
          <a:xfrm>
            <a:off x="5854065" y="2995654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8517e">
            <a:extLst>
              <a:ext uri="{FF2B5EF4-FFF2-40B4-BE49-F238E27FC236}">
                <a16:creationId xmlns:a16="http://schemas.microsoft.com/office/drawing/2014/main" id="{2DDCE611-2D11-1F9D-0B09-75370F9E0901}"/>
              </a:ext>
            </a:extLst>
          </p:cNvPr>
          <p:cNvSpPr/>
          <p:nvPr/>
        </p:nvSpPr>
        <p:spPr>
          <a:xfrm>
            <a:off x="4426839" y="188618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56938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E3E4D34-0DFF-64A0-3C3D-1FEC81BE31A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合肥包河区二模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 never been to Suzhou before. Can you 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to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It’s an ancient city known for its beautiful gardens.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text                B. offer		C. describe                	D. perform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7.Huizhou is a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land with lots of ancient villages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drawing millions of visitors yearly.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magic            B. strange	C. heavy                	D. comfortable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8.It’s good for us to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good habit of reading.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develop         B. choose	C. accept               		 D. pick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b010">
            <a:extLst>
              <a:ext uri="{FF2B5EF4-FFF2-40B4-BE49-F238E27FC236}">
                <a16:creationId xmlns:a16="http://schemas.microsoft.com/office/drawing/2014/main" id="{14C3CE9F-D907-0EB5-EB19-327A8DC9724A}"/>
              </a:ext>
            </a:extLst>
          </p:cNvPr>
          <p:cNvSpPr/>
          <p:nvPr/>
        </p:nvSpPr>
        <p:spPr>
          <a:xfrm>
            <a:off x="3753231" y="4929104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b05cd">
            <a:extLst>
              <a:ext uri="{FF2B5EF4-FFF2-40B4-BE49-F238E27FC236}">
                <a16:creationId xmlns:a16="http://schemas.microsoft.com/office/drawing/2014/main" id="{41D8C11F-9DF6-6453-5F49-3310E92FE6E5}"/>
              </a:ext>
            </a:extLst>
          </p:cNvPr>
          <p:cNvSpPr/>
          <p:nvPr/>
        </p:nvSpPr>
        <p:spPr>
          <a:xfrm>
            <a:off x="2980690" y="326489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bf6eb">
            <a:extLst>
              <a:ext uri="{FF2B5EF4-FFF2-40B4-BE49-F238E27FC236}">
                <a16:creationId xmlns:a16="http://schemas.microsoft.com/office/drawing/2014/main" id="{B974D7F8-32FA-72B1-D67B-0EB51DAF45DE}"/>
              </a:ext>
            </a:extLst>
          </p:cNvPr>
          <p:cNvSpPr/>
          <p:nvPr/>
        </p:nvSpPr>
        <p:spPr>
          <a:xfrm>
            <a:off x="685633" y="160068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46537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97068C-3A2C-4353-A932-970381B9CC4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up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Lisa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to hand in the report tomorrow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 to write.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talk of                B. think of		C. speak of                D. hear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should we do for the disabled children in the Children’s Home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are supposed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study group to help them.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up              B. fix up		C. set up               	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stay up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5a28">
            <a:extLst>
              <a:ext uri="{FF2B5EF4-FFF2-40B4-BE49-F238E27FC236}">
                <a16:creationId xmlns:a16="http://schemas.microsoft.com/office/drawing/2014/main" id="{0DABC81D-C6E2-1D9E-F8BC-4F3A6DB10D3F}"/>
              </a:ext>
            </a:extLst>
          </p:cNvPr>
          <p:cNvSpPr/>
          <p:nvPr/>
        </p:nvSpPr>
        <p:spPr>
          <a:xfrm>
            <a:off x="4220718" y="437978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8addc">
            <a:extLst>
              <a:ext uri="{FF2B5EF4-FFF2-40B4-BE49-F238E27FC236}">
                <a16:creationId xmlns:a16="http://schemas.microsoft.com/office/drawing/2014/main" id="{DCF72172-B0AC-D6C7-2AE3-D27B067F0078}"/>
              </a:ext>
            </a:extLst>
          </p:cNvPr>
          <p:cNvSpPr/>
          <p:nvPr/>
        </p:nvSpPr>
        <p:spPr>
          <a:xfrm>
            <a:off x="9009888" y="2160842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60085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FC1CDE-3FC6-3680-1438-7A9E015A953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 is common for families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饲养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dogs and cats in the city.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Chinese red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good luck in our culture.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喂养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goldfish three times today.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4.Our teacher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允许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us to go out at night.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5.These animals and plants are in danger now. We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5ba0">
            <a:extLst>
              <a:ext uri="{FF2B5EF4-FFF2-40B4-BE49-F238E27FC236}">
                <a16:creationId xmlns:a16="http://schemas.microsoft.com/office/drawing/2014/main" id="{8A823A22-7C81-0419-92FB-3356BBCEB4C6}"/>
              </a:ext>
            </a:extLst>
          </p:cNvPr>
          <p:cNvSpPr/>
          <p:nvPr/>
        </p:nvSpPr>
        <p:spPr>
          <a:xfrm>
            <a:off x="9345232" y="4382126"/>
            <a:ext cx="174625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rotect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b5e34">
            <a:extLst>
              <a:ext uri="{FF2B5EF4-FFF2-40B4-BE49-F238E27FC236}">
                <a16:creationId xmlns:a16="http://schemas.microsoft.com/office/drawing/2014/main" id="{E7578BAB-A2ED-1B0F-07BC-06CB75BBE4E5}"/>
              </a:ext>
            </a:extLst>
          </p:cNvPr>
          <p:cNvSpPr/>
          <p:nvPr/>
        </p:nvSpPr>
        <p:spPr>
          <a:xfrm>
            <a:off x="3933063" y="3827390"/>
            <a:ext cx="14970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llow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f287d">
            <a:extLst>
              <a:ext uri="{FF2B5EF4-FFF2-40B4-BE49-F238E27FC236}">
                <a16:creationId xmlns:a16="http://schemas.microsoft.com/office/drawing/2014/main" id="{7C39A007-A10C-7951-E848-7BAD647B2B60}"/>
              </a:ext>
            </a:extLst>
          </p:cNvPr>
          <p:cNvSpPr/>
          <p:nvPr/>
        </p:nvSpPr>
        <p:spPr>
          <a:xfrm>
            <a:off x="2248789" y="3272654"/>
            <a:ext cx="15161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eeds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f6d3b">
            <a:extLst>
              <a:ext uri="{FF2B5EF4-FFF2-40B4-BE49-F238E27FC236}">
                <a16:creationId xmlns:a16="http://schemas.microsoft.com/office/drawing/2014/main" id="{ED207D5C-4596-92D6-81BE-2040A1B92EC1}"/>
              </a:ext>
            </a:extLst>
          </p:cNvPr>
          <p:cNvSpPr/>
          <p:nvPr/>
        </p:nvSpPr>
        <p:spPr>
          <a:xfrm>
            <a:off x="3937889" y="2717918"/>
            <a:ext cx="18145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ymbol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e7926">
            <a:extLst>
              <a:ext uri="{FF2B5EF4-FFF2-40B4-BE49-F238E27FC236}">
                <a16:creationId xmlns:a16="http://schemas.microsoft.com/office/drawing/2014/main" id="{BA64EBF3-61BB-319E-43B6-57AF62CAA072}"/>
              </a:ext>
            </a:extLst>
          </p:cNvPr>
          <p:cNvSpPr/>
          <p:nvPr/>
        </p:nvSpPr>
        <p:spPr>
          <a:xfrm>
            <a:off x="5055489" y="2163182"/>
            <a:ext cx="1436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aise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3440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FE8CA8-7FF7-2262-478D-3316FF07C16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6.Alice picked some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野生的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flowers in the countryside.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普通的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knowledge that people might float in space because of the low gravity.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8.Lily collects lots of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classic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so she wants to buy a bigger box to keep them.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8b4c">
            <a:extLst>
              <a:ext uri="{FF2B5EF4-FFF2-40B4-BE49-F238E27FC236}">
                <a16:creationId xmlns:a16="http://schemas.microsoft.com/office/drawing/2014/main" id="{D0209193-6F82-1732-E966-322FE9CEC0D6}"/>
              </a:ext>
            </a:extLst>
          </p:cNvPr>
          <p:cNvSpPr/>
          <p:nvPr/>
        </p:nvSpPr>
        <p:spPr>
          <a:xfrm>
            <a:off x="4790440" y="3832807"/>
            <a:ext cx="16145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ovels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27a31">
            <a:extLst>
              <a:ext uri="{FF2B5EF4-FFF2-40B4-BE49-F238E27FC236}">
                <a16:creationId xmlns:a16="http://schemas.microsoft.com/office/drawing/2014/main" id="{5F5FC353-4086-773C-D3AA-89578F25535A}"/>
              </a:ext>
            </a:extLst>
          </p:cNvPr>
          <p:cNvSpPr/>
          <p:nvPr/>
        </p:nvSpPr>
        <p:spPr>
          <a:xfrm>
            <a:off x="1466215" y="2723335"/>
            <a:ext cx="20130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ommon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7bb00">
            <a:extLst>
              <a:ext uri="{FF2B5EF4-FFF2-40B4-BE49-F238E27FC236}">
                <a16:creationId xmlns:a16="http://schemas.microsoft.com/office/drawing/2014/main" id="{B818F969-FD84-5872-30A9-DB0E4FA3084C}"/>
              </a:ext>
            </a:extLst>
          </p:cNvPr>
          <p:cNvSpPr/>
          <p:nvPr/>
        </p:nvSpPr>
        <p:spPr>
          <a:xfrm>
            <a:off x="3707765" y="2168599"/>
            <a:ext cx="12605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ild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5964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DE1A555-0BF3-3742-98CA-E1706D7A915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2762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offer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提议；提出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P34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193.jpeg">
            <a:extLst>
              <a:ext uri="{FF2B5EF4-FFF2-40B4-BE49-F238E27FC236}">
                <a16:creationId xmlns:a16="http://schemas.microsoft.com/office/drawing/2014/main" id="{6CAB6498-711E-7208-A4E2-B87DFFE4188F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1" y="2065108"/>
            <a:ext cx="2075468" cy="49799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4BA7350-E9D5-38FA-1B49-4C9495AD6FA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535487"/>
            <a:ext cx="11430000" cy="564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offer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give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provide</a:t>
            </a:r>
            <a:endParaRPr lang="zh-CN" altLang="en-US" sz="2600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07363825-907A-6288-A405-AEE4BE6F2131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36784037"/>
              </p:ext>
            </p:extLst>
          </p:nvPr>
        </p:nvGraphicFramePr>
        <p:xfrm>
          <a:off x="425355" y="3100257"/>
          <a:ext cx="11429999" cy="3286760"/>
        </p:xfrm>
        <a:graphic>
          <a:graphicData uri="http://schemas.openxmlformats.org/drawingml/2006/table">
            <a:tbl>
              <a:tblPr firstRow="1" firstCol="1" bandRow="1"/>
              <a:tblGrid>
                <a:gridCol w="1433425">
                  <a:extLst>
                    <a:ext uri="{9D8B030D-6E8A-4147-A177-3AD203B41FA5}">
                      <a16:colId xmlns:a16="http://schemas.microsoft.com/office/drawing/2014/main" val="3126076288"/>
                    </a:ext>
                  </a:extLst>
                </a:gridCol>
                <a:gridCol w="1843790">
                  <a:extLst>
                    <a:ext uri="{9D8B030D-6E8A-4147-A177-3AD203B41FA5}">
                      <a16:colId xmlns:a16="http://schemas.microsoft.com/office/drawing/2014/main" val="3382646574"/>
                    </a:ext>
                  </a:extLst>
                </a:gridCol>
                <a:gridCol w="8152784">
                  <a:extLst>
                    <a:ext uri="{9D8B030D-6E8A-4147-A177-3AD203B41FA5}">
                      <a16:colId xmlns:a16="http://schemas.microsoft.com/office/drawing/2014/main" val="28858879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2194756"/>
                  </a:ext>
                </a:extLst>
              </a:tr>
              <a:tr h="774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offer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主动提出；自愿给予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提供可接受也可拒绝的某物，如帮助、服务或物品等。常用短语：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offer sth.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提出某事；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offer to do sth.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主动提出做某事；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offer sb. sth.=offer sth. to sb.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给某人提供某物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70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提供；给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多指一般性“给出”或因别人需要而“给”。常用短语：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 sb. sth.=give sth. to sb.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给某人某物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2211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provide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提供；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供应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含有“免费供给”的意思。常用于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provide </a:t>
                      </a:r>
                      <a:r>
                        <a:rPr lang="en-US" sz="2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sb.with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provide </a:t>
                      </a:r>
                      <a:r>
                        <a:rPr lang="en-US" sz="2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sth.for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sb.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结构中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10123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52EB930-8003-8443-A2C1-E451ECA4533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me some water. I’m very thirsty.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OK. Here you are.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boy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help the old lady carry her heavy bag.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3.Our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us with a lot of books in the library.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mum some beautiful flowers on Mother’s Day and she was very happy.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you’re a good boy.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provide                B. gave		C. asked                D. promised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5b9c">
            <a:extLst>
              <a:ext uri="{FF2B5EF4-FFF2-40B4-BE49-F238E27FC236}">
                <a16:creationId xmlns:a16="http://schemas.microsoft.com/office/drawing/2014/main" id="{EB0DD579-6981-0947-9268-918622D392B6}"/>
              </a:ext>
            </a:extLst>
          </p:cNvPr>
          <p:cNvSpPr/>
          <p:nvPr/>
        </p:nvSpPr>
        <p:spPr>
          <a:xfrm>
            <a:off x="1577340" y="3798761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5a5b6">
            <a:extLst>
              <a:ext uri="{FF2B5EF4-FFF2-40B4-BE49-F238E27FC236}">
                <a16:creationId xmlns:a16="http://schemas.microsoft.com/office/drawing/2014/main" id="{85320740-6FC5-CB2C-1C45-319A41D533AE}"/>
              </a:ext>
            </a:extLst>
          </p:cNvPr>
          <p:cNvSpPr/>
          <p:nvPr/>
        </p:nvSpPr>
        <p:spPr>
          <a:xfrm>
            <a:off x="2586927" y="3244025"/>
            <a:ext cx="19637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rovides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013e7">
            <a:extLst>
              <a:ext uri="{FF2B5EF4-FFF2-40B4-BE49-F238E27FC236}">
                <a16:creationId xmlns:a16="http://schemas.microsoft.com/office/drawing/2014/main" id="{87A6CF5D-B307-709C-F689-C4CD6DA3318F}"/>
              </a:ext>
            </a:extLst>
          </p:cNvPr>
          <p:cNvSpPr/>
          <p:nvPr/>
        </p:nvSpPr>
        <p:spPr>
          <a:xfrm>
            <a:off x="2999740" y="2689289"/>
            <a:ext cx="15558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ffers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D6A165F2-CC98-8769-50F1-2524C7C08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07800">
            <a:extLst>
              <a:ext uri="{FF2B5EF4-FFF2-40B4-BE49-F238E27FC236}">
                <a16:creationId xmlns:a16="http://schemas.microsoft.com/office/drawing/2014/main" id="{4A9D76B8-AA78-4C00-4340-20FB62E91A84}"/>
              </a:ext>
            </a:extLst>
          </p:cNvPr>
          <p:cNvSpPr/>
          <p:nvPr/>
        </p:nvSpPr>
        <p:spPr>
          <a:xfrm>
            <a:off x="2205990" y="1579817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ive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54717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437292-DEC6-3E7B-78D3-D7E65B0D3CA0}"/>
              </a:ext>
            </a:extLst>
          </p:cNvPr>
          <p:cNvSpPr txBox="1">
            <a:spLocks noChangeAspect="1"/>
          </p:cNvSpPr>
          <p:nvPr/>
        </p:nvSpPr>
        <p:spPr>
          <a:xfrm>
            <a:off x="231099" y="91343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the end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最后；终于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P34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DDA6F8C5-2663-DB29-0B65-3E5E1070E972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1099" y="1671125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CBD36C6-B465-8FE8-FCEB-3D2E8D2F40A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205477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the end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at the end of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by the end of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9FA552A-C654-06F5-38F9-AC5FEB05385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21022306"/>
              </p:ext>
            </p:extLst>
          </p:nvPr>
        </p:nvGraphicFramePr>
        <p:xfrm>
          <a:off x="381000" y="2896394"/>
          <a:ext cx="11430000" cy="3103880"/>
        </p:xfrm>
        <a:graphic>
          <a:graphicData uri="http://schemas.openxmlformats.org/drawingml/2006/table">
            <a:tbl>
              <a:tblPr firstRow="1" firstCol="1" bandRow="1"/>
              <a:tblGrid>
                <a:gridCol w="3290952">
                  <a:extLst>
                    <a:ext uri="{9D8B030D-6E8A-4147-A177-3AD203B41FA5}">
                      <a16:colId xmlns:a16="http://schemas.microsoft.com/office/drawing/2014/main" val="2338967624"/>
                    </a:ext>
                  </a:extLst>
                </a:gridCol>
                <a:gridCol w="8139048">
                  <a:extLst>
                    <a:ext uri="{9D8B030D-6E8A-4147-A177-3AD203B41FA5}">
                      <a16:colId xmlns:a16="http://schemas.microsoft.com/office/drawing/2014/main" val="33524749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295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end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意为“最后；终于”，相当于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last/finally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，后面不接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短语，并且该短语只表示时间概念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8673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the end of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的尽头；在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的末端”，后接时间或地点名词，既可以指时间也可以指空间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5766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 the end of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意为“到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末”，后接名词，常与一般将来时或过去完成时连用，并且该短语只表示时间概念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4615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5012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CBE6590-E718-49C2-6932-02C1B26F5DB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man tried several times to start the car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succeeded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the past                	B. in the end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first                	D. at once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6.You can find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restaurant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street. You can’t miss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the end of                B. at the end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the end of                D. in the end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new term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son had got a change to learn music.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the end                	B. At the end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the end                	D. By the end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740e">
            <a:extLst>
              <a:ext uri="{FF2B5EF4-FFF2-40B4-BE49-F238E27FC236}">
                <a16:creationId xmlns:a16="http://schemas.microsoft.com/office/drawing/2014/main" id="{91ABD95D-33F4-7E26-4902-C7F00852D767}"/>
              </a:ext>
            </a:extLst>
          </p:cNvPr>
          <p:cNvSpPr/>
          <p:nvPr/>
        </p:nvSpPr>
        <p:spPr>
          <a:xfrm>
            <a:off x="994728" y="4908233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9abaa">
            <a:extLst>
              <a:ext uri="{FF2B5EF4-FFF2-40B4-BE49-F238E27FC236}">
                <a16:creationId xmlns:a16="http://schemas.microsoft.com/office/drawing/2014/main" id="{EA7BC722-9003-A14B-1D54-EA8DE5DDD7F0}"/>
              </a:ext>
            </a:extLst>
          </p:cNvPr>
          <p:cNvSpPr/>
          <p:nvPr/>
        </p:nvSpPr>
        <p:spPr>
          <a:xfrm>
            <a:off x="5249418" y="324402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61FDDF49-6013-54D7-7BFC-B18B0B80F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a1909">
            <a:extLst>
              <a:ext uri="{FF2B5EF4-FFF2-40B4-BE49-F238E27FC236}">
                <a16:creationId xmlns:a16="http://schemas.microsoft.com/office/drawing/2014/main" id="{FF1BD0F8-2309-0C13-85E3-837721B434DB}"/>
              </a:ext>
            </a:extLst>
          </p:cNvPr>
          <p:cNvSpPr/>
          <p:nvPr/>
        </p:nvSpPr>
        <p:spPr>
          <a:xfrm>
            <a:off x="10711815" y="1579817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56887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75238C3-53C1-A928-A534-E955B67BC51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8345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allow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允许；准许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94AC2CB2-2B45-C9BB-6B4C-C397FD4B4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48889"/>
            <a:ext cx="2103813" cy="504796"/>
          </a:xfrm>
          <a:prstGeom prst="rect">
            <a:avLst/>
          </a:prstGeom>
        </p:spPr>
      </p:pic>
      <p:pic>
        <p:nvPicPr>
          <p:cNvPr id="5" name="image269.jpeg">
            <a:extLst>
              <a:ext uri="{FF2B5EF4-FFF2-40B4-BE49-F238E27FC236}">
                <a16:creationId xmlns:a16="http://schemas.microsoft.com/office/drawing/2014/main" id="{7213FD47-44A3-80B3-FA49-5799B42AC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819" y="2317995"/>
            <a:ext cx="7286082" cy="341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43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3A62FE5-5713-6504-6A61-BD38D6DBB2A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 school does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允许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students to use mobile phones during class.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to enter the school when he discovered that I had nothing but an umbrella in my hand.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hoped                B. let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wished               D. allowed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b3e4">
            <a:extLst>
              <a:ext uri="{FF2B5EF4-FFF2-40B4-BE49-F238E27FC236}">
                <a16:creationId xmlns:a16="http://schemas.microsoft.com/office/drawing/2014/main" id="{742EF571-E83D-721A-709D-5A9F2A56E204}"/>
              </a:ext>
            </a:extLst>
          </p:cNvPr>
          <p:cNvSpPr/>
          <p:nvPr/>
        </p:nvSpPr>
        <p:spPr>
          <a:xfrm>
            <a:off x="1517015" y="2995654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72412876-C346-DDBF-C7B1-8E4EC7A4C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b58fe">
            <a:extLst>
              <a:ext uri="{FF2B5EF4-FFF2-40B4-BE49-F238E27FC236}">
                <a16:creationId xmlns:a16="http://schemas.microsoft.com/office/drawing/2014/main" id="{AD4B52AB-7AE4-D5E2-037E-927AADD0364E}"/>
              </a:ext>
            </a:extLst>
          </p:cNvPr>
          <p:cNvSpPr/>
          <p:nvPr/>
        </p:nvSpPr>
        <p:spPr>
          <a:xfrm>
            <a:off x="3877628" y="1886182"/>
            <a:ext cx="14970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llow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91928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D4595F1-98A0-B29F-5AFE-3EF25D9AD26B}"/>
              </a:ext>
            </a:extLst>
          </p:cNvPr>
          <p:cNvSpPr txBox="1">
            <a:spLocks noChangeAspect="1"/>
          </p:cNvSpPr>
          <p:nvPr/>
        </p:nvSpPr>
        <p:spPr>
          <a:xfrm>
            <a:off x="231098" y="88345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enough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足够的；充分的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28C6BE49-BF76-9F70-836E-C5C2C00E4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18908"/>
            <a:ext cx="2103813" cy="504796"/>
          </a:xfrm>
          <a:prstGeom prst="rect">
            <a:avLst/>
          </a:prstGeom>
        </p:spPr>
      </p:pic>
      <p:pic>
        <p:nvPicPr>
          <p:cNvPr id="5" name="image273.jpeg">
            <a:extLst>
              <a:ext uri="{FF2B5EF4-FFF2-40B4-BE49-F238E27FC236}">
                <a16:creationId xmlns:a16="http://schemas.microsoft.com/office/drawing/2014/main" id="{6DDA9A07-B980-0586-F96F-373F8A66D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1419" y="2425796"/>
            <a:ext cx="6809161" cy="200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226383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111</TotalTime>
  <Words>1886</Words>
  <Application>Microsoft Office PowerPoint</Application>
  <PresentationFormat>宽屏</PresentationFormat>
  <Paragraphs>209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8</cp:revision>
  <dcterms:created xsi:type="dcterms:W3CDTF">2025-12-04T23:02:12Z</dcterms:created>
  <dcterms:modified xsi:type="dcterms:W3CDTF">2025-12-05T05:45:27Z</dcterms:modified>
</cp:coreProperties>
</file>