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9" r:id="rId5"/>
    <p:sldId id="259" r:id="rId6"/>
    <p:sldId id="890" r:id="rId7"/>
    <p:sldId id="891" r:id="rId8"/>
    <p:sldId id="883" r:id="rId9"/>
    <p:sldId id="892" r:id="rId10"/>
    <p:sldId id="893" r:id="rId11"/>
    <p:sldId id="894" r:id="rId12"/>
    <p:sldId id="887" r:id="rId13"/>
    <p:sldId id="895" r:id="rId14"/>
    <p:sldId id="884" r:id="rId15"/>
    <p:sldId id="896" r:id="rId16"/>
    <p:sldId id="897" r:id="rId17"/>
    <p:sldId id="898" r:id="rId18"/>
    <p:sldId id="899" r:id="rId19"/>
    <p:sldId id="900" r:id="rId20"/>
    <p:sldId id="888" r:id="rId21"/>
    <p:sldId id="901" r:id="rId22"/>
    <p:sldId id="902" r:id="rId23"/>
    <p:sldId id="903" r:id="rId24"/>
    <p:sldId id="904" r:id="rId25"/>
    <p:sldId id="905" r:id="rId26"/>
    <p:sldId id="906" r:id="rId27"/>
    <p:sldId id="907" r:id="rId28"/>
    <p:sldId id="908" r:id="rId29"/>
    <p:sldId id="909" r:id="rId30"/>
    <p:sldId id="885" r:id="rId31"/>
    <p:sldId id="875" r:id="rId32"/>
    <p:sldId id="910" r:id="rId33"/>
    <p:sldId id="911" r:id="rId34"/>
    <p:sldId id="912" r:id="rId35"/>
    <p:sldId id="913" r:id="rId36"/>
    <p:sldId id="914" r:id="rId37"/>
    <p:sldId id="915" r:id="rId38"/>
    <p:sldId id="916" r:id="rId39"/>
    <p:sldId id="87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4461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含义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副词是用来修饰动词、形容词、其他副词以及全句的词，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表示时间、地点、程度、方式等概念。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400735"/>
              </p:ext>
            </p:extLst>
          </p:nvPr>
        </p:nvGraphicFramePr>
        <p:xfrm>
          <a:off x="381000" y="14857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4857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60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721"/>
            <a:ext cx="117532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57954984"/>
              </p:ext>
            </p:extLst>
          </p:nvPr>
        </p:nvGraphicFramePr>
        <p:xfrm>
          <a:off x="381000" y="1627848"/>
          <a:ext cx="11430000" cy="4413250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369404641"/>
                    </a:ext>
                  </a:extLst>
                </a:gridCol>
                <a:gridCol w="9707880">
                  <a:extLst>
                    <a:ext uri="{9D8B030D-6E8A-4147-A177-3AD203B41FA5}">
                      <a16:colId xmlns:a16="http://schemas.microsoft.com/office/drawing/2014/main" val="354643267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用法与例词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42526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常用于表示动作的时间。如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finally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recently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already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72204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频度副词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常用于表示动作的频率。如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always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frequently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seldom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3155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常用于表示动作发生的地点。如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nearby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outside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towards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abroad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outside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upstairs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58811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312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2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70126747"/>
              </p:ext>
            </p:extLst>
          </p:nvPr>
        </p:nvGraphicFramePr>
        <p:xfrm>
          <a:off x="381000" y="1727200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2234171007"/>
                    </a:ext>
                  </a:extLst>
                </a:gridCol>
                <a:gridCol w="9707880">
                  <a:extLst>
                    <a:ext uri="{9D8B030D-6E8A-4147-A177-3AD203B41FA5}">
                      <a16:colId xmlns:a16="http://schemas.microsoft.com/office/drawing/2014/main" val="802268118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方式副词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一般用来回答“怎样地”这类问题。如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slowly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excitedly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77538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whether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however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meanwhile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96568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程度副词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多数修饰形容词和副词，少数用来修饰动词和介词短语。如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almost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nearly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fairly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rather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32567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关系副词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135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(1)very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二者都可以表示“很”，但用法不同：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修饰形容词和副词的原级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但不能修饰动词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修饰形容词和副词的比较级。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(2)ago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表示以现在为起点的一段时间以前，不能单独使用，必须和一些表示时间概念的短语搭配，常和过去时连用。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表示在过去或将来某个时间以前，也可以指“以前”，可单独使用，常与过去完成时、一般过去时、现在完成时连用。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50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 when you disagree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replying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shows respect and keeps the discussion friendly.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easily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luckily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clearly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politely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句意：即使你有分歧，礼貌地回答也表示尊重，并使讨论友好进行。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简单地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幸运地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清楚地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礼貌地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可知，此处表示有礼貌地回应。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27397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构成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规则变化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177652"/>
              </p:ext>
            </p:extLst>
          </p:nvPr>
        </p:nvGraphicFramePr>
        <p:xfrm>
          <a:off x="381000" y="8684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684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28383873"/>
              </p:ext>
            </p:extLst>
          </p:nvPr>
        </p:nvGraphicFramePr>
        <p:xfrm>
          <a:off x="381000" y="2957257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2399723">
                  <a:extLst>
                    <a:ext uri="{9D8B030D-6E8A-4147-A177-3AD203B41FA5}">
                      <a16:colId xmlns:a16="http://schemas.microsoft.com/office/drawing/2014/main" val="2783870419"/>
                    </a:ext>
                  </a:extLst>
                </a:gridCol>
                <a:gridCol w="3220576">
                  <a:extLst>
                    <a:ext uri="{9D8B030D-6E8A-4147-A177-3AD203B41FA5}">
                      <a16:colId xmlns:a16="http://schemas.microsoft.com/office/drawing/2014/main" val="1163652725"/>
                    </a:ext>
                  </a:extLst>
                </a:gridCol>
                <a:gridCol w="2006202">
                  <a:extLst>
                    <a:ext uri="{9D8B030D-6E8A-4147-A177-3AD203B41FA5}">
                      <a16:colId xmlns:a16="http://schemas.microsoft.com/office/drawing/2014/main" val="2295934928"/>
                    </a:ext>
                  </a:extLst>
                </a:gridCol>
                <a:gridCol w="2006202">
                  <a:extLst>
                    <a:ext uri="{9D8B030D-6E8A-4147-A177-3AD203B41FA5}">
                      <a16:colId xmlns:a16="http://schemas.microsoft.com/office/drawing/2014/main" val="1163680071"/>
                    </a:ext>
                  </a:extLst>
                </a:gridCol>
                <a:gridCol w="1797297">
                  <a:extLst>
                    <a:ext uri="{9D8B030D-6E8A-4147-A177-3AD203B41FA5}">
                      <a16:colId xmlns:a16="http://schemas.microsoft.com/office/drawing/2014/main" val="353252084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构成方法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37206"/>
                  </a:ext>
                </a:extLst>
              </a:tr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单音节词和少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数双音节词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一般直接加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60068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以不发音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137926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辅音字母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结尾，改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easier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happier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easiest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happiest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04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74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95839305"/>
              </p:ext>
            </p:extLst>
          </p:nvPr>
        </p:nvGraphicFramePr>
        <p:xfrm>
          <a:off x="381000" y="1756410"/>
          <a:ext cx="11430000" cy="3472180"/>
        </p:xfrm>
        <a:graphic>
          <a:graphicData uri="http://schemas.openxmlformats.org/drawingml/2006/table">
            <a:tbl>
              <a:tblPr firstRow="1" firstCol="1" bandRow="1"/>
              <a:tblGrid>
                <a:gridCol w="2399723">
                  <a:extLst>
                    <a:ext uri="{9D8B030D-6E8A-4147-A177-3AD203B41FA5}">
                      <a16:colId xmlns:a16="http://schemas.microsoft.com/office/drawing/2014/main" val="2928459581"/>
                    </a:ext>
                  </a:extLst>
                </a:gridCol>
                <a:gridCol w="3220576">
                  <a:extLst>
                    <a:ext uri="{9D8B030D-6E8A-4147-A177-3AD203B41FA5}">
                      <a16:colId xmlns:a16="http://schemas.microsoft.com/office/drawing/2014/main" val="49415984"/>
                    </a:ext>
                  </a:extLst>
                </a:gridCol>
                <a:gridCol w="2006202">
                  <a:extLst>
                    <a:ext uri="{9D8B030D-6E8A-4147-A177-3AD203B41FA5}">
                      <a16:colId xmlns:a16="http://schemas.microsoft.com/office/drawing/2014/main" val="2651939255"/>
                    </a:ext>
                  </a:extLst>
                </a:gridCol>
                <a:gridCol w="2006202">
                  <a:extLst>
                    <a:ext uri="{9D8B030D-6E8A-4147-A177-3AD203B41FA5}">
                      <a16:colId xmlns:a16="http://schemas.microsoft.com/office/drawing/2014/main" val="1548594013"/>
                    </a:ext>
                  </a:extLst>
                </a:gridCol>
                <a:gridCol w="1797297">
                  <a:extLst>
                    <a:ext uri="{9D8B030D-6E8A-4147-A177-3AD203B41FA5}">
                      <a16:colId xmlns:a16="http://schemas.microsoft.com/office/drawing/2014/main" val="1259161770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单音节词和少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数双音节词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重读辅元辅结尾，双写末尾字母，再加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bigger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thinner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biggest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hottest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thinnest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fattest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119127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多音节词和部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分双音节词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在原级前加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outgoing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careful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outgoing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 careful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 outgoing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12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90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2841"/>
            <a:ext cx="240803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不规则变化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23308221"/>
              </p:ext>
            </p:extLst>
          </p:nvPr>
        </p:nvGraphicFramePr>
        <p:xfrm>
          <a:off x="381000" y="1523968"/>
          <a:ext cx="11430000" cy="4898390"/>
        </p:xfrm>
        <a:graphic>
          <a:graphicData uri="http://schemas.openxmlformats.org/drawingml/2006/table">
            <a:tbl>
              <a:tblPr firstRow="1" firstCol="1" bandRow="1"/>
              <a:tblGrid>
                <a:gridCol w="2385060">
                  <a:extLst>
                    <a:ext uri="{9D8B030D-6E8A-4147-A177-3AD203B41FA5}">
                      <a16:colId xmlns:a16="http://schemas.microsoft.com/office/drawing/2014/main" val="904975589"/>
                    </a:ext>
                  </a:extLst>
                </a:gridCol>
                <a:gridCol w="4535453">
                  <a:extLst>
                    <a:ext uri="{9D8B030D-6E8A-4147-A177-3AD203B41FA5}">
                      <a16:colId xmlns:a16="http://schemas.microsoft.com/office/drawing/2014/main" val="3241976023"/>
                    </a:ext>
                  </a:extLst>
                </a:gridCol>
                <a:gridCol w="4509487">
                  <a:extLst>
                    <a:ext uri="{9D8B030D-6E8A-4147-A177-3AD203B41FA5}">
                      <a16:colId xmlns:a16="http://schemas.microsoft.com/office/drawing/2014/main" val="9300315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94036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good/well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54586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bad/ill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6284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many/much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10081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little(few)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less(fewer)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least(fewest)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3179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较远的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further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较远的；更深入的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farthest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最远的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furthest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最远的；最深入的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3495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较老的，较旧的，年龄较大的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elder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年龄较大的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只用于人，表长幼排行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最老的，最旧的，年龄最大的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eldest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年龄最大的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只用于人，表长幼排行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334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75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5143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原级的用法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80602177"/>
              </p:ext>
            </p:extLst>
          </p:nvPr>
        </p:nvGraphicFramePr>
        <p:xfrm>
          <a:off x="381000" y="1906270"/>
          <a:ext cx="11430000" cy="3045460"/>
        </p:xfrm>
        <a:graphic>
          <a:graphicData uri="http://schemas.openxmlformats.org/drawingml/2006/table">
            <a:tbl>
              <a:tblPr firstRow="1" firstCol="1" bandRow="1"/>
              <a:tblGrid>
                <a:gridCol w="6623039">
                  <a:extLst>
                    <a:ext uri="{9D8B030D-6E8A-4147-A177-3AD203B41FA5}">
                      <a16:colId xmlns:a16="http://schemas.microsoft.com/office/drawing/2014/main" val="2067081438"/>
                    </a:ext>
                  </a:extLst>
                </a:gridCol>
                <a:gridCol w="4806961">
                  <a:extLst>
                    <a:ext uri="{9D8B030D-6E8A-4147-A177-3AD203B41FA5}">
                      <a16:colId xmlns:a16="http://schemas.microsoft.com/office/drawing/2014/main" val="1863599302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... as ... as 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一样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... not as/so ... as 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英语和汉语一样有趣。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这本书不像那本书那么新。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07406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... 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+as ... as 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倍”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我们学校是他们学校的三倍大。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327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0883"/>
            <a:ext cx="4935967" cy="546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5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形容词和副词的比较等级的用法</a:t>
            </a:r>
            <a:endParaRPr lang="zh-CN" altLang="en-US" sz="25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7646393"/>
              </p:ext>
            </p:extLst>
          </p:nvPr>
        </p:nvGraphicFramePr>
        <p:xfrm>
          <a:off x="381000" y="1572010"/>
          <a:ext cx="11430000" cy="4747260"/>
        </p:xfrm>
        <a:graphic>
          <a:graphicData uri="http://schemas.openxmlformats.org/drawingml/2006/table">
            <a:tbl>
              <a:tblPr firstRow="1" firstCol="1" bandRow="1"/>
              <a:tblGrid>
                <a:gridCol w="4968240">
                  <a:extLst>
                    <a:ext uri="{9D8B030D-6E8A-4147-A177-3AD203B41FA5}">
                      <a16:colId xmlns:a16="http://schemas.microsoft.com/office/drawing/2014/main" val="648579985"/>
                    </a:ext>
                  </a:extLst>
                </a:gridCol>
                <a:gridCol w="6461760">
                  <a:extLst>
                    <a:ext uri="{9D8B030D-6E8A-4147-A177-3AD203B41FA5}">
                      <a16:colId xmlns:a16="http://schemas.microsoft.com/office/drawing/2014/main" val="2893732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比较级前可有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bit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still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等修饰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colder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冷得多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hotter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稍微热一些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474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+than+B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bigger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one.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这个房间比那个房间大。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621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Which/Who ... 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or B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？谁更高，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还是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787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+of the two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two.Tom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是那两人中更高的。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86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“比较级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+and+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比较级”“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and more+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原级”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hotter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hotter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越来越热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beautiful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越来越漂亮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305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fewer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mistakes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you’ll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make.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你越细心，犯的错误就越少。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569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73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专题七　形容词和副词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29266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倍数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”——“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倍数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比较级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大几岁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——“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数词、量词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比较级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older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3251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比其他的任何都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……”——“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比较级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名词单数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同一范围内比较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，例：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比任何都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……”——“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比较级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名词单数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不同范围内比较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，例：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153787"/>
            <a:ext cx="11430000" cy="50889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6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4.more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不可以修饰比较级，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修饰比较级，意为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得多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taller×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taller√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outgoing×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outgoing√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注意比较对象或范围的一致性。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Shanghai.×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Mary’s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heavier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Tom.×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153787"/>
            <a:ext cx="11430000" cy="50889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023"/>
            <a:ext cx="550343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形容词和副词的比较等级的用法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96595984"/>
              </p:ext>
            </p:extLst>
          </p:nvPr>
        </p:nvGraphicFramePr>
        <p:xfrm>
          <a:off x="381000" y="154915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5082540">
                  <a:extLst>
                    <a:ext uri="{9D8B030D-6E8A-4147-A177-3AD203B41FA5}">
                      <a16:colId xmlns:a16="http://schemas.microsoft.com/office/drawing/2014/main" val="3617267095"/>
                    </a:ext>
                  </a:extLst>
                </a:gridCol>
                <a:gridCol w="6347460">
                  <a:extLst>
                    <a:ext uri="{9D8B030D-6E8A-4147-A177-3AD203B41FA5}">
                      <a16:colId xmlns:a16="http://schemas.microsoft.com/office/drawing/2014/main" val="807259639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+in/of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短语”，表“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中最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这本书是最有趣的。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biggest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factory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这就是北京最大的工厂。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99042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Which/Who is+the+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 or C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？”，表“三者中最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John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？在这三人中，谁最年轻？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Jack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John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81413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of 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名词复数”，表“最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之一”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popular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她是最受欢迎的老师之一。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01731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“序数词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名词单数”，表“第几最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Yellow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second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longest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黄河是中国第二长的河流。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06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66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9285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最高级前面通常要加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，但须要注意下面的情况：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副词的最高级前面可以省略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形容词最高级前面有形容词性物主代词、指示代词、名词所有格等修饰时，前面不用加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【拓展】比较结构的同义转化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977800"/>
            <a:ext cx="11430000" cy="5488496"/>
            <a:chOff x="381000" y="1756757"/>
            <a:chExt cx="11430000" cy="5488496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337938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442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04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易混形容词、副词辨析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800" b="1" dirty="0"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形容词和</a:t>
            </a:r>
            <a:r>
              <a:rPr lang="zh-CN" altLang="zh-CN" sz="2800" b="1" dirty="0"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16878872"/>
              </p:ext>
            </p:extLst>
          </p:nvPr>
        </p:nvGraphicFramePr>
        <p:xfrm>
          <a:off x="381000" y="2084320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1766950">
                  <a:extLst>
                    <a:ext uri="{9D8B030D-6E8A-4147-A177-3AD203B41FA5}">
                      <a16:colId xmlns:a16="http://schemas.microsoft.com/office/drawing/2014/main" val="2621449160"/>
                    </a:ext>
                  </a:extLst>
                </a:gridCol>
                <a:gridCol w="2606930">
                  <a:extLst>
                    <a:ext uri="{9D8B030D-6E8A-4147-A177-3AD203B41FA5}">
                      <a16:colId xmlns:a16="http://schemas.microsoft.com/office/drawing/2014/main" val="3721161006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2586868502"/>
                    </a:ext>
                  </a:extLst>
                </a:gridCol>
                <a:gridCol w="4198620">
                  <a:extLst>
                    <a:ext uri="{9D8B030D-6E8A-4147-A177-3AD203B41FA5}">
                      <a16:colId xmlns:a16="http://schemas.microsoft.com/office/drawing/2014/main" val="257572434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225774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表示主动意义，一般修饰事物，表示事物的特征或性质，“令人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surprising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tiring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story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我有一本有趣的故事书。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这部电影非常无聊。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27138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表示被动意义，一般修饰人，表示人的感觉，“感到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surprised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tired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他对令人兴奋的新闻感到兴奋。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742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85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1658"/>
            <a:ext cx="312938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其余易混知识点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88648511"/>
              </p:ext>
            </p:extLst>
          </p:nvPr>
        </p:nvGraphicFramePr>
        <p:xfrm>
          <a:off x="381000" y="1578505"/>
          <a:ext cx="11430001" cy="4812584"/>
        </p:xfrm>
        <a:graphic>
          <a:graphicData uri="http://schemas.openxmlformats.org/drawingml/2006/table">
            <a:tbl>
              <a:tblPr firstRow="1" firstCol="1" bandRow="1"/>
              <a:tblGrid>
                <a:gridCol w="1310640">
                  <a:extLst>
                    <a:ext uri="{9D8B030D-6E8A-4147-A177-3AD203B41FA5}">
                      <a16:colId xmlns:a16="http://schemas.microsoft.com/office/drawing/2014/main" val="1546348707"/>
                    </a:ext>
                  </a:extLst>
                </a:gridCol>
                <a:gridCol w="4777740">
                  <a:extLst>
                    <a:ext uri="{9D8B030D-6E8A-4147-A177-3AD203B41FA5}">
                      <a16:colId xmlns:a16="http://schemas.microsoft.com/office/drawing/2014/main" val="4138747836"/>
                    </a:ext>
                  </a:extLst>
                </a:gridCol>
                <a:gridCol w="5341621">
                  <a:extLst>
                    <a:ext uri="{9D8B030D-6E8A-4147-A177-3AD203B41FA5}">
                      <a16:colId xmlns:a16="http://schemas.microsoft.com/office/drawing/2014/main" val="1976489463"/>
                    </a:ext>
                  </a:extLst>
                </a:gridCol>
              </a:tblGrid>
              <a:tr h="119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意义及用法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437651"/>
                  </a:ext>
                </a:extLst>
              </a:tr>
              <a:tr h="119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好的”，修饰名词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一个好男孩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456824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身体好的；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好地”，修饰动词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我很好。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英语说得好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585105"/>
                  </a:ext>
                </a:extLst>
              </a:tr>
              <a:tr h="119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表示“生病的”，作定语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一个病人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病人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038973"/>
                  </a:ext>
                </a:extLst>
              </a:tr>
              <a:tr h="3512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ill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厌恶的”，作表语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buses.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她讨厌坐公共汽车。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我对这种工作已经厌倦了。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98173"/>
                  </a:ext>
                </a:extLst>
              </a:tr>
              <a:tr h="119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表示“生病的”，作表语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ill.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我生病了。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809239"/>
                  </a:ext>
                </a:extLst>
              </a:tr>
              <a:tr h="119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表示“坏的”，作表语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坏消息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44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37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37589070"/>
              </p:ext>
            </p:extLst>
          </p:nvPr>
        </p:nvGraphicFramePr>
        <p:xfrm>
          <a:off x="381000" y="1018484"/>
          <a:ext cx="11430001" cy="5222352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2725427241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4106266830"/>
                    </a:ext>
                  </a:extLst>
                </a:gridCol>
                <a:gridCol w="4815841">
                  <a:extLst>
                    <a:ext uri="{9D8B030D-6E8A-4147-A177-3AD203B41FA5}">
                      <a16:colId xmlns:a16="http://schemas.microsoft.com/office/drawing/2014/main" val="881392691"/>
                    </a:ext>
                  </a:extLst>
                </a:gridCol>
              </a:tblGrid>
              <a:tr h="3512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单独的”，作表语，侧重表示独自一人，没有同伴。不带感情色彩，只客观陈述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她独自一人在房间。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81472"/>
                  </a:ext>
                </a:extLst>
              </a:tr>
              <a:tr h="119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独自地”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独自生活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567422"/>
                  </a:ext>
                </a:extLst>
              </a:tr>
              <a:tr h="2351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孤独的”，作表语，带有较浓的感情色彩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感觉孤独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363999"/>
                  </a:ext>
                </a:extLst>
              </a:tr>
              <a:tr h="2351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荒凉的，偏僻的”，作定语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一个荒凉的地方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505899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感到满意的”，一般是人作主语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progress.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我对进展感到满意。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566180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pleasant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令人满意的”，一般是物作主语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pleasant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trip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一段令人愉快的旅程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888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85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18674775"/>
              </p:ext>
            </p:extLst>
          </p:nvPr>
        </p:nvGraphicFramePr>
        <p:xfrm>
          <a:off x="381000" y="1333472"/>
          <a:ext cx="11430001" cy="4318056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2026749014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1376653570"/>
                    </a:ext>
                  </a:extLst>
                </a:gridCol>
                <a:gridCol w="5044441">
                  <a:extLst>
                    <a:ext uri="{9D8B030D-6E8A-4147-A177-3AD203B41FA5}">
                      <a16:colId xmlns:a16="http://schemas.microsoft.com/office/drawing/2014/main" val="2966759023"/>
                    </a:ext>
                  </a:extLst>
                </a:gridCol>
              </a:tblGrid>
              <a:tr h="23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pleasure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快乐、愉悦”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pleasure.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很高兴为您服务。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pleasure.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荣幸之至。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041328"/>
                  </a:ext>
                </a:extLst>
              </a:tr>
              <a:tr h="3512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表示“多长时间”，主要用来对一段时间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提问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？你在那里待多久？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大约三天。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273181"/>
                  </a:ext>
                </a:extLst>
              </a:tr>
              <a:tr h="2351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表示“多长”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？这河有多长？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kilometres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大约有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797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51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52864344"/>
              </p:ext>
            </p:extLst>
          </p:nvPr>
        </p:nvGraphicFramePr>
        <p:xfrm>
          <a:off x="381000" y="1546832"/>
          <a:ext cx="11430001" cy="3891336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547698613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4114141133"/>
                    </a:ext>
                  </a:extLst>
                </a:gridCol>
                <a:gridCol w="5273041">
                  <a:extLst>
                    <a:ext uri="{9D8B030D-6E8A-4147-A177-3AD203B41FA5}">
                      <a16:colId xmlns:a16="http://schemas.microsoft.com/office/drawing/2014/main" val="570557662"/>
                    </a:ext>
                  </a:extLst>
                </a:gridCol>
              </a:tblGrid>
              <a:tr h="3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表示“多远”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？从你家到学校有多远？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kilometres.3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648964"/>
                  </a:ext>
                </a:extLst>
              </a:tr>
              <a:tr h="3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表示“多久一次”，对于频率提问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sports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？你多长时间运动一次？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每周两次。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222351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6" marR="8476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表示“多久”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？他多久后回来？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三天后。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79" marR="15479" marT="8476" marB="84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78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32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825882"/>
              </p:ext>
            </p:extLst>
          </p:nvPr>
        </p:nvGraphicFramePr>
        <p:xfrm>
          <a:off x="381000" y="1920119"/>
          <a:ext cx="11430000" cy="314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5040376" imgH="1386770" progId="Word.Document.12">
                  <p:embed/>
                </p:oleObj>
              </mc:Choice>
              <mc:Fallback>
                <p:oleObj name="文档" r:id="rId4" imgW="5040376" imgH="1386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920119"/>
                        <a:ext cx="11430000" cy="3144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 English is a long journey. Just learn a little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you did the day before.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least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句意：学习英语是一段漫长的旅程。每天只要比前一天多学一点点。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可知，需要用比较级，这里指学得比前一天多一点，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符合句意。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0718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please ...’ is a good way to ask somebody to do something.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 makes you sound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straight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polite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funny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West is one of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classic novels in China. People like reading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famous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more famous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more famous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most famous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9f42"/>
          <p:cNvSpPr/>
          <p:nvPr/>
        </p:nvSpPr>
        <p:spPr>
          <a:xfrm>
            <a:off x="7186930" y="429091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bedaf"/>
          <p:cNvSpPr/>
          <p:nvPr/>
        </p:nvSpPr>
        <p:spPr>
          <a:xfrm>
            <a:off x="4820857" y="2626710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new term is coming. Susan is making a plan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improve her study.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suddenly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politely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carefully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easily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careful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traffic light is red. It’s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cross the street now. Wait a minute.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for reminding 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dangerous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crowded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safe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85da"/>
          <p:cNvSpPr/>
          <p:nvPr/>
        </p:nvSpPr>
        <p:spPr>
          <a:xfrm>
            <a:off x="9212517" y="3264896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7727"/>
          <p:cNvSpPr/>
          <p:nvPr/>
        </p:nvSpPr>
        <p:spPr>
          <a:xfrm>
            <a:off x="9825419" y="1045952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67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National Library of China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public library in Asia.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large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larger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largest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largest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are in danger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keep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try to find some help.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simple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sick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lazy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calm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7963"/>
          <p:cNvSpPr/>
          <p:nvPr/>
        </p:nvSpPr>
        <p:spPr>
          <a:xfrm>
            <a:off x="9433814" y="327031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39b0"/>
          <p:cNvSpPr/>
          <p:nvPr/>
        </p:nvSpPr>
        <p:spPr>
          <a:xfrm>
            <a:off x="6092190" y="1606106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0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can cook so well that she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not get hungry at home.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loudly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certainly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suddenly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slowly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8.In a DIY club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more we practice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become.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worse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worst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better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best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543a"/>
          <p:cNvSpPr/>
          <p:nvPr/>
        </p:nvSpPr>
        <p:spPr>
          <a:xfrm>
            <a:off x="7112381" y="382505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f4544"/>
          <p:cNvSpPr/>
          <p:nvPr/>
        </p:nvSpPr>
        <p:spPr>
          <a:xfrm>
            <a:off x="7430453" y="1606106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 technology in China has developed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anyone expected.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fast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faster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fastest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Harbin held the 9th Asian Winter Games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February 2025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quickly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suddenly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successfully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5ae5"/>
          <p:cNvSpPr/>
          <p:nvPr/>
        </p:nvSpPr>
        <p:spPr>
          <a:xfrm>
            <a:off x="9269603" y="3544972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1478"/>
          <p:cNvSpPr/>
          <p:nvPr/>
        </p:nvSpPr>
        <p:spPr>
          <a:xfrm>
            <a:off x="8608378" y="1326028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4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go to the supermarket.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 a moment. It’s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make a shopping list first.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wise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friendly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difficult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many years of trying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achieved my dream.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finally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quite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especially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3861"/>
          <p:cNvSpPr/>
          <p:nvPr/>
        </p:nvSpPr>
        <p:spPr>
          <a:xfrm>
            <a:off x="7671689" y="382505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5fe6"/>
          <p:cNvSpPr/>
          <p:nvPr/>
        </p:nvSpPr>
        <p:spPr>
          <a:xfrm>
            <a:off x="4184523" y="216084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2199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I spend my pocket money on beautiful dresses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OK. But I think spending it on books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less meaningful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less comfortable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meaningful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more comfortable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finished my shower. I’m going to bed now.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your hair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easy to catch a cold these days.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straight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long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330a"/>
          <p:cNvSpPr/>
          <p:nvPr/>
        </p:nvSpPr>
        <p:spPr>
          <a:xfrm>
            <a:off x="2956751" y="5426607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6d7f"/>
          <p:cNvSpPr/>
          <p:nvPr/>
        </p:nvSpPr>
        <p:spPr>
          <a:xfrm>
            <a:off x="7706170" y="2098191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4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614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drive cars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will be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air pollution.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so. I hope our environment will be better and better.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fewer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fewer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time I felt down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best friend would say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 will be fine.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relatively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safely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softly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thankfully</a:t>
            </a:r>
            <a:endParaRPr lang="zh-CN" altLang="en-US" sz="2800" dirty="0"/>
          </a:p>
        </p:txBody>
      </p:sp>
      <p:sp>
        <p:nvSpPr>
          <p:cNvPr id="6" name="A_d09cd"/>
          <p:cNvSpPr/>
          <p:nvPr/>
        </p:nvSpPr>
        <p:spPr>
          <a:xfrm>
            <a:off x="10556631" y="3956343"/>
            <a:ext cx="854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 dirty="0"/>
          </a:p>
        </p:txBody>
      </p:sp>
      <p:sp>
        <p:nvSpPr>
          <p:cNvPr id="3" name="A_cbb87"/>
          <p:cNvSpPr/>
          <p:nvPr/>
        </p:nvSpPr>
        <p:spPr>
          <a:xfrm>
            <a:off x="3656965" y="118266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0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823284"/>
              </p:ext>
            </p:extLst>
          </p:nvPr>
        </p:nvGraphicFramePr>
        <p:xfrm>
          <a:off x="381000" y="839167"/>
          <a:ext cx="11430000" cy="55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5274753" imgH="2575532" progId="Word.Document.12">
                  <p:embed/>
                </p:oleObj>
              </mc:Choice>
              <mc:Fallback>
                <p:oleObj name="文档" r:id="rId3" imgW="5274753" imgH="25755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39167"/>
                        <a:ext cx="11430000" cy="55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441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11694"/>
            <a:ext cx="26180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形容词的构成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49109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6766177"/>
              </p:ext>
            </p:extLst>
          </p:nvPr>
        </p:nvGraphicFramePr>
        <p:xfrm>
          <a:off x="381000" y="2775064"/>
          <a:ext cx="11430000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5298349">
                  <a:extLst>
                    <a:ext uri="{9D8B030D-6E8A-4147-A177-3AD203B41FA5}">
                      <a16:colId xmlns:a16="http://schemas.microsoft.com/office/drawing/2014/main" val="1435534550"/>
                    </a:ext>
                  </a:extLst>
                </a:gridCol>
                <a:gridCol w="6131651">
                  <a:extLst>
                    <a:ext uri="{9D8B030D-6E8A-4147-A177-3AD203B41FA5}">
                      <a16:colId xmlns:a16="http://schemas.microsoft.com/office/drawing/2014/main" val="109428317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55282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作定语，常放在名词之前，复合不定代词之后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一个好心的人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sunny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晴天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8969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作表语，放在系动词之后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要开开心心的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看起来很悲伤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69238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作宾补，常与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等动词连用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让他高兴起来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保持房间整洁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75647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表一类人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老年人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年轻人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225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25192990"/>
              </p:ext>
            </p:extLst>
          </p:nvPr>
        </p:nvGraphicFramePr>
        <p:xfrm>
          <a:off x="381000" y="2624455"/>
          <a:ext cx="11430000" cy="1736090"/>
        </p:xfrm>
        <a:graphic>
          <a:graphicData uri="http://schemas.openxmlformats.org/drawingml/2006/table">
            <a:tbl>
              <a:tblPr firstRow="1" firstCol="1" bandRow="1"/>
              <a:tblGrid>
                <a:gridCol w="4716780">
                  <a:extLst>
                    <a:ext uri="{9D8B030D-6E8A-4147-A177-3AD203B41FA5}">
                      <a16:colId xmlns:a16="http://schemas.microsoft.com/office/drawing/2014/main" val="3033830187"/>
                    </a:ext>
                  </a:extLst>
                </a:gridCol>
                <a:gridCol w="6713220">
                  <a:extLst>
                    <a:ext uri="{9D8B030D-6E8A-4147-A177-3AD203B41FA5}">
                      <a16:colId xmlns:a16="http://schemas.microsoft.com/office/drawing/2014/main" val="1379691160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有些表情感的表语形容词后可接动词不定式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glad/happy/pleased/sorry/sad/sure/kind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ready/afraid/easy/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difficult+to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感到高兴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快乐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满意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遗憾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悲伤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肯定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友好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准备好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害怕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简单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困难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进行某事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327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51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1465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形容词原级的用法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1040588"/>
              </p:ext>
            </p:extLst>
          </p:nvPr>
        </p:nvGraphicFramePr>
        <p:xfrm>
          <a:off x="381000" y="1972592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6202680">
                  <a:extLst>
                    <a:ext uri="{9D8B030D-6E8A-4147-A177-3AD203B41FA5}">
                      <a16:colId xmlns:a16="http://schemas.microsoft.com/office/drawing/2014/main" val="4011131443"/>
                    </a:ext>
                  </a:extLst>
                </a:gridCol>
                <a:gridCol w="5227320">
                  <a:extLst>
                    <a:ext uri="{9D8B030D-6E8A-4147-A177-3AD203B41FA5}">
                      <a16:colId xmlns:a16="http://schemas.microsoft.com/office/drawing/2014/main" val="125511133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14193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说明人或物自身的特征、性质或状态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flowers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beautiful.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花非常美丽。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10816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等修饰时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非常高大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足够年长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18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49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8901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 always does his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exercise at six in the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 matter wind or rain.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amazing to have such a great everyday habit.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lovely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不论刮风下雨，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总是在早上六点做他的日常锻炼。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有这样一个很棒的日常习惯真令人惊讶。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每日的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可爱的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孤独的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友好的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。根据语境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everyday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可知，此处强调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每天的锻炼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最合适。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26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17</TotalTime>
  <Words>3289</Words>
  <Application>Microsoft Office PowerPoint</Application>
  <PresentationFormat>宽屏</PresentationFormat>
  <Paragraphs>340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2025-12-05T13:47:43Z</dcterms:created>
  <dcterms:modified xsi:type="dcterms:W3CDTF">2025-12-05T14:05:41Z</dcterms:modified>
</cp:coreProperties>
</file>