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83" r:id="rId7"/>
    <p:sldId id="878" r:id="rId8"/>
    <p:sldId id="884" r:id="rId9"/>
    <p:sldId id="879" r:id="rId10"/>
    <p:sldId id="880" r:id="rId11"/>
    <p:sldId id="881" r:id="rId12"/>
    <p:sldId id="885" r:id="rId13"/>
    <p:sldId id="882" r:id="rId14"/>
    <p:sldId id="886" r:id="rId15"/>
    <p:sldId id="887" r:id="rId16"/>
    <p:sldId id="889" r:id="rId17"/>
    <p:sldId id="888" r:id="rId18"/>
    <p:sldId id="259" r:id="rId19"/>
    <p:sldId id="890" r:id="rId20"/>
    <p:sldId id="891" r:id="rId21"/>
    <p:sldId id="875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7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0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for helping me fix my bike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doesn’t matter.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Never mind.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Don’t mention it.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All right.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7.Thanks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of you for your wonderful help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made it back on the last bus.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about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c65d"/>
          <p:cNvSpPr/>
          <p:nvPr/>
        </p:nvSpPr>
        <p:spPr>
          <a:xfrm>
            <a:off x="2231390" y="38264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9fe63"/>
          <p:cNvSpPr/>
          <p:nvPr/>
        </p:nvSpPr>
        <p:spPr>
          <a:xfrm>
            <a:off x="1083628" y="2162264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5097"/>
            <a:ext cx="683232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put on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；发胖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62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1885156" y="2359977"/>
            <a:ext cx="8421688" cy="321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3698"/>
            <a:ext cx="503375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相关的短语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2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600899" y="2016807"/>
            <a:ext cx="6990202" cy="35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4893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离开房间前把书收起来。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books before leaving the room.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因为大雨我们不得不推迟野餐。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had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picnic because of the heavy rain.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睡觉前记得把蜡烛熄灭。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candle before sleeping.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ate a lot and did little exercise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ten pounds.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 down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away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9a1a"/>
          <p:cNvSpPr/>
          <p:nvPr/>
        </p:nvSpPr>
        <p:spPr>
          <a:xfrm>
            <a:off x="8287068" y="4873871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4049"/>
          <p:cNvSpPr/>
          <p:nvPr/>
        </p:nvSpPr>
        <p:spPr>
          <a:xfrm>
            <a:off x="2874264" y="4319135"/>
            <a:ext cx="28591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cf61"/>
          <p:cNvSpPr/>
          <p:nvPr/>
        </p:nvSpPr>
        <p:spPr>
          <a:xfrm>
            <a:off x="2359406" y="3209663"/>
            <a:ext cx="27797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95be2"/>
          <p:cNvSpPr/>
          <p:nvPr/>
        </p:nvSpPr>
        <p:spPr>
          <a:xfrm>
            <a:off x="728028" y="2100191"/>
            <a:ext cx="31734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817"/>
            <a:ext cx="489057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invite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邀请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2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62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1964372" y="2213071"/>
            <a:ext cx="8263255" cy="353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6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12.Mike plans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some friends to his birthday party this weekend.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you so excited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to go on a trip to Mount Huangshan.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invited                B. refused                C. added                D. caught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bb96"/>
          <p:cNvSpPr/>
          <p:nvPr/>
        </p:nvSpPr>
        <p:spPr>
          <a:xfrm>
            <a:off x="1974152" y="383046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cb7de"/>
          <p:cNvSpPr/>
          <p:nvPr/>
        </p:nvSpPr>
        <p:spPr>
          <a:xfrm>
            <a:off x="3077528" y="2166258"/>
            <a:ext cx="16161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nvite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94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46296"/>
            <a:ext cx="464255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achieve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realise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come true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817"/>
            <a:ext cx="624991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achieve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成功；实现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2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40489837"/>
              </p:ext>
            </p:extLst>
          </p:nvPr>
        </p:nvGraphicFramePr>
        <p:xfrm>
          <a:off x="381000" y="2793143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594029960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161367203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41910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achieve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意为“达到；完成；成功”，多指经过努力而实现目标、梦想或取得成功，主语是人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92962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realise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意为“实现；理解；领会；认识到”，多指实现梦想或意识到某种道理、规律等，主语是人。意为“实现梦想”时，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realise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achieve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可以互换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77238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 true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意为“实现”，多指实现梦想、蓝图、计划等，主语是物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415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7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14.She hopes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good grades in the exam.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15.She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 dream of becoming a teacher.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friends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still remember why you came here three years ago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dream.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copy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save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imagine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achieve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d8b4"/>
          <p:cNvSpPr/>
          <p:nvPr/>
        </p:nvSpPr>
        <p:spPr>
          <a:xfrm>
            <a:off x="1554226" y="382505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0d65"/>
          <p:cNvSpPr/>
          <p:nvPr/>
        </p:nvSpPr>
        <p:spPr>
          <a:xfrm>
            <a:off x="1609027" y="2160842"/>
            <a:ext cx="18907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ealised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01392"/>
          <p:cNvSpPr/>
          <p:nvPr/>
        </p:nvSpPr>
        <p:spPr>
          <a:xfrm>
            <a:off x="2980690" y="1606106"/>
            <a:ext cx="18114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chieve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89569"/>
            <a:ext cx="13115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1.effort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194478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力气；精力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成就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have put a lot of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their studies this year.(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invention of the spaceship is a great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helps people explore the unknown.(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1e9ca"/>
          <p:cNvSpPr/>
          <p:nvPr/>
        </p:nvSpPr>
        <p:spPr>
          <a:xfrm>
            <a:off x="3775964" y="4634992"/>
            <a:ext cx="1278001" cy="456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8" name="A_13c1f"/>
          <p:cNvSpPr/>
          <p:nvPr/>
        </p:nvSpPr>
        <p:spPr>
          <a:xfrm>
            <a:off x="9245600" y="3525520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4010"/>
            <a:ext cx="125386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2.paint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28919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油漆；颜料；涂料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渲染；描绘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绘画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9957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poet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peaceful countryside in his poems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opened the box of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found so many beautiful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is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huge volcano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b4c9"/>
          <p:cNvSpPr/>
          <p:nvPr/>
        </p:nvSpPr>
        <p:spPr>
          <a:xfrm>
            <a:off x="5450840" y="4705571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acba8"/>
          <p:cNvSpPr/>
          <p:nvPr/>
        </p:nvSpPr>
        <p:spPr>
          <a:xfrm>
            <a:off x="10419715" y="4150835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38394"/>
          <p:cNvSpPr/>
          <p:nvPr/>
        </p:nvSpPr>
        <p:spPr>
          <a:xfrm>
            <a:off x="9017953" y="3596099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59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九年级下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5—8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1667"/>
            <a:ext cx="111280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3.type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16576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种；类；类型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印刷或打印的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文字，字体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打字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97676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like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out my notes on the computer so that I can easily change and organize them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movable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printing plays an important role in Chinese culture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(3)Which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paint should you use on metal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81ff"/>
          <p:cNvSpPr/>
          <p:nvPr/>
        </p:nvSpPr>
        <p:spPr>
          <a:xfrm>
            <a:off x="8006715" y="5613140"/>
            <a:ext cx="1259396" cy="4526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409f9"/>
          <p:cNvSpPr/>
          <p:nvPr/>
        </p:nvSpPr>
        <p:spPr>
          <a:xfrm>
            <a:off x="1658239" y="5058404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27355"/>
          <p:cNvSpPr/>
          <p:nvPr/>
        </p:nvSpPr>
        <p:spPr>
          <a:xfrm>
            <a:off x="3404553" y="3948932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00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098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kind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hearted lady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homeless boy has a new family.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Thanks to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Thank 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Thanks for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Thank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2.Our community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different activities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art workshops and book clubs.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without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including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beyond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above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22fc"/>
          <p:cNvSpPr/>
          <p:nvPr/>
        </p:nvSpPr>
        <p:spPr>
          <a:xfrm>
            <a:off x="8336725" y="3956452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2ff72"/>
          <p:cNvSpPr/>
          <p:nvPr/>
        </p:nvSpPr>
        <p:spPr>
          <a:xfrm>
            <a:off x="994728" y="229224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restaurant was crowded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they had a long wait for someone to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serve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touch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enjoy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4.Amy refused her friend’s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she had to take care of her grandma.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tradition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attention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invitation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invention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174e"/>
          <p:cNvSpPr/>
          <p:nvPr/>
        </p:nvSpPr>
        <p:spPr>
          <a:xfrm>
            <a:off x="4880293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6abbf"/>
          <p:cNvSpPr/>
          <p:nvPr/>
        </p:nvSpPr>
        <p:spPr>
          <a:xfrm>
            <a:off x="690880" y="188076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53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5.Do you intend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China for long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stay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stayed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staying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villagers expect that the building of the bridge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before the rainy season comes.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completed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was completed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be completed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has been completed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68d1"/>
          <p:cNvSpPr/>
          <p:nvPr/>
        </p:nvSpPr>
        <p:spPr>
          <a:xfrm>
            <a:off x="8749665" y="2710160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fcbae"/>
          <p:cNvSpPr/>
          <p:nvPr/>
        </p:nvSpPr>
        <p:spPr>
          <a:xfrm>
            <a:off x="3220403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00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81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new term has started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took three days off and missed classes.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to the study corner after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some effort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keep moving forward.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catch up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give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up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 don’t think it’s worth the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spending so much time doing the repeated work.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effort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interest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courage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method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050e"/>
          <p:cNvSpPr/>
          <p:nvPr/>
        </p:nvSpPr>
        <p:spPr>
          <a:xfrm>
            <a:off x="5137595" y="434575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d48e"/>
          <p:cNvSpPr/>
          <p:nvPr/>
        </p:nvSpPr>
        <p:spPr>
          <a:xfrm>
            <a:off x="713740" y="268154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4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江淮教育联盟一模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Mr. Brown. Could you tell me your email address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didn’t hear you clearly.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come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Why not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Pardon me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Guess what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 we stop and wait for others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 good. I think they will catch up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few minutes.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during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c8a3"/>
          <p:cNvSpPr/>
          <p:nvPr/>
        </p:nvSpPr>
        <p:spPr>
          <a:xfrm>
            <a:off x="7087553" y="437436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9000"/>
          <p:cNvSpPr/>
          <p:nvPr/>
        </p:nvSpPr>
        <p:spPr>
          <a:xfrm>
            <a:off x="1083628" y="2155424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83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a hundred people in the meeting room.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them are women.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mean there are 75 men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Quarter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 quarter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Half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Three quarters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12.Chinese cartoons become more popular and we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see more in the future.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express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explain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enjoy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expect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cc21"/>
          <p:cNvSpPr/>
          <p:nvPr/>
        </p:nvSpPr>
        <p:spPr>
          <a:xfrm>
            <a:off x="8419338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42627"/>
          <p:cNvSpPr/>
          <p:nvPr/>
        </p:nvSpPr>
        <p:spPr>
          <a:xfrm>
            <a:off x="9028240" y="1045952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104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1.Though sometimes we may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盲目的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the future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keeping confident will light our way.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2.Knowledge can give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翅膀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fly in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dreams.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3.This kind of sweaters is popular with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mother bought a new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leather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手提包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last week.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5.I’m afraid that I can’t come to your birthday party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 thanks for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anyway.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6.Beautiful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make our classroom very beautiful.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bf7e"/>
          <p:cNvSpPr/>
          <p:nvPr/>
        </p:nvSpPr>
        <p:spPr>
          <a:xfrm>
            <a:off x="2356364" y="5605454"/>
            <a:ext cx="19320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alloons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b8ddb"/>
          <p:cNvSpPr/>
          <p:nvPr/>
        </p:nvSpPr>
        <p:spPr>
          <a:xfrm>
            <a:off x="1060964" y="5050718"/>
            <a:ext cx="22305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nvitation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fc9b"/>
          <p:cNvSpPr/>
          <p:nvPr/>
        </p:nvSpPr>
        <p:spPr>
          <a:xfrm>
            <a:off x="5929699" y="3941246"/>
            <a:ext cx="19939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andbag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8917"/>
          <p:cNvSpPr/>
          <p:nvPr/>
        </p:nvSpPr>
        <p:spPr>
          <a:xfrm>
            <a:off x="7479163" y="3386510"/>
            <a:ext cx="16351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adies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a1a9"/>
          <p:cNvSpPr/>
          <p:nvPr/>
        </p:nvSpPr>
        <p:spPr>
          <a:xfrm>
            <a:off x="4458214" y="2831774"/>
            <a:ext cx="14780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c441"/>
          <p:cNvSpPr/>
          <p:nvPr/>
        </p:nvSpPr>
        <p:spPr>
          <a:xfrm>
            <a:off x="5498026" y="1722302"/>
            <a:ext cx="14589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47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development of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makes the environment worse and worse.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8.Believe it or not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two surveys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相似的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results.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 think it would be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tell him the bad news straight.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10.It’s necessary for you to get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more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exercise every day.</a:t>
            </a:r>
            <a:r>
              <a:rPr lang="en-US" altLang="zh-CN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6" name="A_e7b4f"/>
          <p:cNvSpPr/>
          <p:nvPr/>
        </p:nvSpPr>
        <p:spPr>
          <a:xfrm>
            <a:off x="6159379" y="4381677"/>
            <a:ext cx="19114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hysical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0042"/>
          <p:cNvSpPr/>
          <p:nvPr/>
        </p:nvSpPr>
        <p:spPr>
          <a:xfrm>
            <a:off x="4029589" y="3272205"/>
            <a:ext cx="19923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indness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f09d"/>
          <p:cNvSpPr/>
          <p:nvPr/>
        </p:nvSpPr>
        <p:spPr>
          <a:xfrm>
            <a:off x="6880675" y="2717469"/>
            <a:ext cx="17923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imilar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92498"/>
          <p:cNvSpPr/>
          <p:nvPr/>
        </p:nvSpPr>
        <p:spPr>
          <a:xfrm>
            <a:off x="4420114" y="1607997"/>
            <a:ext cx="20527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ndustry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5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7625"/>
            <a:ext cx="677775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agreement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协议；协定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5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6" name="image6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07991" y="2349182"/>
            <a:ext cx="7039928" cy="39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你的观点很好，我和你意见一致。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idea is good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在那一点上我们意见一致。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point.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5abd"/>
          <p:cNvSpPr/>
          <p:nvPr/>
        </p:nvSpPr>
        <p:spPr>
          <a:xfrm>
            <a:off x="1967167" y="4112883"/>
            <a:ext cx="597693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agreement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on/about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0569a"/>
          <p:cNvSpPr/>
          <p:nvPr/>
        </p:nvSpPr>
        <p:spPr>
          <a:xfrm>
            <a:off x="4504373" y="3003411"/>
            <a:ext cx="530383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agreement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0817"/>
            <a:ext cx="515493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require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61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911633" y="2146296"/>
            <a:ext cx="6368733" cy="42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4026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require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request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00192091"/>
              </p:ext>
            </p:extLst>
          </p:nvPr>
        </p:nvGraphicFramePr>
        <p:xfrm>
          <a:off x="381000" y="2701540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1353035">
                  <a:extLst>
                    <a:ext uri="{9D8B030D-6E8A-4147-A177-3AD203B41FA5}">
                      <a16:colId xmlns:a16="http://schemas.microsoft.com/office/drawing/2014/main" val="3456508857"/>
                    </a:ext>
                  </a:extLst>
                </a:gridCol>
                <a:gridCol w="10076965">
                  <a:extLst>
                    <a:ext uri="{9D8B030D-6E8A-4147-A177-3AD203B41FA5}">
                      <a16:colId xmlns:a16="http://schemas.microsoft.com/office/drawing/2014/main" val="317641742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6303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require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指一种必要的需求或条件，通常是强制性或必须满足的。它强调的是某种规定或标准，必须遵守或达到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9749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request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指一种礼貌的、非强制性的请求或要求。通常用于表达希望对方能够满足自己的某种需求或愿望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30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42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0318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require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request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task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to work together as a team.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help with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homework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 you can.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rule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to wear uniforms at school.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c261"/>
          <p:cNvSpPr/>
          <p:nvPr/>
        </p:nvSpPr>
        <p:spPr>
          <a:xfrm>
            <a:off x="2525078" y="4118646"/>
            <a:ext cx="220338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requires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0f04"/>
          <p:cNvSpPr/>
          <p:nvPr/>
        </p:nvSpPr>
        <p:spPr>
          <a:xfrm>
            <a:off x="2448878" y="3009174"/>
            <a:ext cx="20732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request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0fdef"/>
          <p:cNvSpPr/>
          <p:nvPr/>
        </p:nvSpPr>
        <p:spPr>
          <a:xfrm>
            <a:off x="2547303" y="2454438"/>
            <a:ext cx="220338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requires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to carry out this plan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didn’t agree.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requested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required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invited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accepted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car doesn’t work. 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repairing.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to hear this.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invites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requests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makes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requires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65bf"/>
          <p:cNvSpPr/>
          <p:nvPr/>
        </p:nvSpPr>
        <p:spPr>
          <a:xfrm>
            <a:off x="5038027" y="327265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d59f"/>
          <p:cNvSpPr/>
          <p:nvPr/>
        </p:nvSpPr>
        <p:spPr>
          <a:xfrm>
            <a:off x="1853565" y="160844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14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146296"/>
            <a:ext cx="407355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thank you for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thanks to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227"/>
            <a:ext cx="667041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thanks to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多亏；归功于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76910170"/>
              </p:ext>
            </p:extLst>
          </p:nvPr>
        </p:nvGraphicFramePr>
        <p:xfrm>
          <a:off x="381000" y="2793143"/>
          <a:ext cx="1143000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2453640">
                  <a:extLst>
                    <a:ext uri="{9D8B030D-6E8A-4147-A177-3AD203B41FA5}">
                      <a16:colId xmlns:a16="http://schemas.microsoft.com/office/drawing/2014/main" val="1339388750"/>
                    </a:ext>
                  </a:extLst>
                </a:gridCol>
                <a:gridCol w="8976360">
                  <a:extLst>
                    <a:ext uri="{9D8B030D-6E8A-4147-A177-3AD203B41FA5}">
                      <a16:colId xmlns:a16="http://schemas.microsoft.com/office/drawing/2014/main" val="360488100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97718"/>
                  </a:ext>
                </a:extLst>
              </a:tr>
              <a:tr h="1205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 you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for=thanks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意为“因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而感谢”，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是介词，后接名词或动名词。该句式的答语主要有：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at all./You are welcome./That’s all right./My pleasure./It’s a pleasure./No problem.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02927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thanks 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意为“多亏；归功于”，相当于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 the help of ...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是介词，其后接名词、代词等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944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21</TotalTime>
  <Words>1922</Words>
  <Application>Microsoft Office PowerPoint</Application>
  <PresentationFormat>宽屏</PresentationFormat>
  <Paragraphs>208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MS Mincho</vt:lpstr>
      <vt:lpstr>NEU-BZ</vt:lpstr>
      <vt:lpstr>等线</vt:lpstr>
      <vt:lpstr>等线 Light</vt:lpstr>
      <vt:lpstr>方正楷体_GBK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2025-12-05T09:18:19Z</dcterms:created>
  <dcterms:modified xsi:type="dcterms:W3CDTF">2025-12-06T05:56:30Z</dcterms:modified>
</cp:coreProperties>
</file>