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90" r:id="rId5"/>
    <p:sldId id="889" r:id="rId6"/>
    <p:sldId id="259" r:id="rId7"/>
    <p:sldId id="891" r:id="rId8"/>
    <p:sldId id="892" r:id="rId9"/>
    <p:sldId id="893" r:id="rId10"/>
    <p:sldId id="894" r:id="rId11"/>
    <p:sldId id="895" r:id="rId12"/>
    <p:sldId id="896" r:id="rId13"/>
    <p:sldId id="897" r:id="rId14"/>
    <p:sldId id="883" r:id="rId15"/>
    <p:sldId id="898" r:id="rId16"/>
    <p:sldId id="885" r:id="rId17"/>
    <p:sldId id="875" r:id="rId18"/>
    <p:sldId id="899" r:id="rId19"/>
    <p:sldId id="900" r:id="rId20"/>
    <p:sldId id="901" r:id="rId21"/>
    <p:sldId id="902" r:id="rId22"/>
    <p:sldId id="8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1784"/>
            <a:ext cx="11430000" cy="17214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意义一致原则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指主语形式上为单数，但意义为复数，因此谓语动词用复数形式；或主语形式上为复数，但表示单数意义，谓语动词用单数形式。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9478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92238974"/>
              </p:ext>
            </p:extLst>
          </p:nvPr>
        </p:nvGraphicFramePr>
        <p:xfrm>
          <a:off x="381000" y="1014095"/>
          <a:ext cx="11429999" cy="5266690"/>
        </p:xfrm>
        <a:graphic>
          <a:graphicData uri="http://schemas.openxmlformats.org/drawingml/2006/table">
            <a:tbl>
              <a:tblPr firstRow="1" firstCol="1" bandRow="1"/>
              <a:tblGrid>
                <a:gridCol w="5173980">
                  <a:extLst>
                    <a:ext uri="{9D8B030D-6E8A-4147-A177-3AD203B41FA5}">
                      <a16:colId xmlns:a16="http://schemas.microsoft.com/office/drawing/2014/main" val="1566424718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875191169"/>
                    </a:ext>
                  </a:extLst>
                </a:gridCol>
                <a:gridCol w="4655819">
                  <a:extLst>
                    <a:ext uri="{9D8B030D-6E8A-4147-A177-3AD203B41FA5}">
                      <a16:colId xmlns:a16="http://schemas.microsoft.com/office/drawing/2014/main" val="2342561612"/>
                    </a:ext>
                  </a:extLst>
                </a:gridCol>
              </a:tblGrid>
              <a:tr h="40513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a/the+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+and+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单数名词，指同一个人或物；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a/the+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+and+a/the+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单数名词，指两个人或物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singer and writer is swimming.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这位歌手兼作家在游泳。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053811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writer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swimming.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演唱者和作家都在游泳。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45431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表示金钱、价格、时间、长度等复数名词作主语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dollars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enough.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三美元足够了。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2567265"/>
                  </a:ext>
                </a:extLst>
              </a:tr>
              <a:tr h="40513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集体名词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(family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crowd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group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government)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表整体概念，谓语动词用单数；表集体中的成员，谓语动词用复数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 family is going to move.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他的家人要搬家了。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167614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family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TV.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他们一家人正在看电视。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5701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020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64324468"/>
              </p:ext>
            </p:extLst>
          </p:nvPr>
        </p:nvGraphicFramePr>
        <p:xfrm>
          <a:off x="381000" y="1079500"/>
          <a:ext cx="11429999" cy="5237480"/>
        </p:xfrm>
        <a:graphic>
          <a:graphicData uri="http://schemas.openxmlformats.org/drawingml/2006/table">
            <a:tbl>
              <a:tblPr firstRow="1" firstCol="1" bandRow="1"/>
              <a:tblGrid>
                <a:gridCol w="5334000">
                  <a:extLst>
                    <a:ext uri="{9D8B030D-6E8A-4147-A177-3AD203B41FA5}">
                      <a16:colId xmlns:a16="http://schemas.microsoft.com/office/drawing/2014/main" val="797459475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2477587084"/>
                    </a:ext>
                  </a:extLst>
                </a:gridCol>
                <a:gridCol w="4655819">
                  <a:extLst>
                    <a:ext uri="{9D8B030D-6E8A-4147-A177-3AD203B41FA5}">
                      <a16:colId xmlns:a16="http://schemas.microsoft.com/office/drawing/2014/main" val="427133166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集合名词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(people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police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cattle)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作主语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police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girl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警方正帮助一个女孩找到她的妈妈。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16637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and a half+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复数名词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half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cakes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eaten.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半个蛋糕已经被吃掉了。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47739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+and+a half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half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eaten.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一个半的蛋糕已经被吃掉了。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152413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姓氏复数，表“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一家人”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Whites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prefer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walking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driving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cars.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White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一家更喜欢步行而不是开车。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774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82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80240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就近原则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指谓语动词用单数形式还是用复数形式，取决于最靠近它的主语。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19549788"/>
              </p:ext>
            </p:extLst>
          </p:nvPr>
        </p:nvGraphicFramePr>
        <p:xfrm>
          <a:off x="381000" y="2614160"/>
          <a:ext cx="11430000" cy="2618740"/>
        </p:xfrm>
        <a:graphic>
          <a:graphicData uri="http://schemas.openxmlformats.org/drawingml/2006/table">
            <a:tbl>
              <a:tblPr firstRow="1" firstCol="1" bandRow="1"/>
              <a:tblGrid>
                <a:gridCol w="5242560">
                  <a:extLst>
                    <a:ext uri="{9D8B030D-6E8A-4147-A177-3AD203B41FA5}">
                      <a16:colId xmlns:a16="http://schemas.microsoft.com/office/drawing/2014/main" val="4088014444"/>
                    </a:ext>
                  </a:extLst>
                </a:gridCol>
                <a:gridCol w="6187440">
                  <a:extLst>
                    <a:ext uri="{9D8B030D-6E8A-4147-A177-3AD203B41FA5}">
                      <a16:colId xmlns:a16="http://schemas.microsoft.com/office/drawing/2014/main" val="1366199349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either ... or ...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neither ... nor ...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not(only) ... but(also)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only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parents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also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forward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meeting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不仅是我父母，还有我自己都期待见到他。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589955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be .../Here be ...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caps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sofa.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沙发上有一本书，另外还有两顶帽子。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705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19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lots of practice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neither Susan nor I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afraid of giving a speech in public now.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句意：经过多次练习后，现在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Susan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和我都不会害怕在公众场合演讲了。根据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neither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连接两个并列主语时，谓语动词遵循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就近原则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，在本句中离谓语动词最近的主语是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，所以谓语动词应用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044595"/>
              </p:ext>
            </p:extLst>
          </p:nvPr>
        </p:nvGraphicFramePr>
        <p:xfrm>
          <a:off x="381000" y="95992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5992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31408317"/>
              </p:ext>
            </p:extLst>
          </p:nvPr>
        </p:nvGraphicFramePr>
        <p:xfrm>
          <a:off x="381000" y="1818837"/>
          <a:ext cx="11430000" cy="4354830"/>
        </p:xfrm>
        <a:graphic>
          <a:graphicData uri="http://schemas.openxmlformats.org/drawingml/2006/table">
            <a:tbl>
              <a:tblPr firstRow="1" firstCol="1" bandRow="1"/>
              <a:tblGrid>
                <a:gridCol w="2156460">
                  <a:extLst>
                    <a:ext uri="{9D8B030D-6E8A-4147-A177-3AD203B41FA5}">
                      <a16:colId xmlns:a16="http://schemas.microsoft.com/office/drawing/2014/main" val="498220604"/>
                    </a:ext>
                  </a:extLst>
                </a:gridCol>
                <a:gridCol w="4091940">
                  <a:extLst>
                    <a:ext uri="{9D8B030D-6E8A-4147-A177-3AD203B41FA5}">
                      <a16:colId xmlns:a16="http://schemas.microsoft.com/office/drawing/2014/main" val="2135041991"/>
                    </a:ext>
                  </a:extLst>
                </a:gridCol>
                <a:gridCol w="5181600">
                  <a:extLst>
                    <a:ext uri="{9D8B030D-6E8A-4147-A177-3AD203B41FA5}">
                      <a16:colId xmlns:a16="http://schemas.microsoft.com/office/drawing/2014/main" val="606460511"/>
                    </a:ext>
                  </a:extLst>
                </a:gridCol>
              </a:tblGrid>
              <a:tr h="14052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so/neither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倒装句　表示“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也一样”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So+be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情态动词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助动词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肯定句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Neither+be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情态动词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助动词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否定句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她来自中国。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也是。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gone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Japan.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他们还没有去日本。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Neither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Bob.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Bob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也没有去日本。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85997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存在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river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front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house.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我的房子前面有条河。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89125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副词开头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等开头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有辆公共汽车来了。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0694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656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will have a birthday party next Sunday. Do you want to go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go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 I will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 will 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neither will 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neither I will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下个星期天将有一个生日聚会。你想去吗？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如果你去，我也去。当回应一个肯定陈述并表示同样的动作时，英语用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so+be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情态动词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助动词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结构。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19787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1.There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flowers in my room. I often water them.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2.About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people enjoy the TV play. And 70 percent of the music in it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original(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原创的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three fifths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three fifths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three fifth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three fifth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802c"/>
          <p:cNvSpPr/>
          <p:nvPr/>
        </p:nvSpPr>
        <p:spPr>
          <a:xfrm>
            <a:off x="2034540" y="3180515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86032"/>
          <p:cNvSpPr/>
          <p:nvPr/>
        </p:nvSpPr>
        <p:spPr>
          <a:xfrm>
            <a:off x="1983677" y="1516307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3.There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few tall buildings in Changchun when my grandparents were young.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together with his parents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visit the zoo this weekend.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9bc9"/>
          <p:cNvSpPr/>
          <p:nvPr/>
        </p:nvSpPr>
        <p:spPr>
          <a:xfrm>
            <a:off x="6329299" y="354497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0ad51"/>
          <p:cNvSpPr/>
          <p:nvPr/>
        </p:nvSpPr>
        <p:spPr>
          <a:xfrm>
            <a:off x="1983677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91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crazy about listening to pop music in their spare time.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only Tim but also the twins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Neither Victor nor Tom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Bill as well as his friends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Either Anita or Jack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6.Frank isn’t very friendly to others. As a result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my classmates except him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Christmas presents from one another.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 got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has got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gets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were getting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0ca9"/>
          <p:cNvSpPr/>
          <p:nvPr/>
        </p:nvSpPr>
        <p:spPr>
          <a:xfrm>
            <a:off x="2466340" y="437436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e7727"/>
          <p:cNvSpPr/>
          <p:nvPr/>
        </p:nvSpPr>
        <p:spPr>
          <a:xfrm>
            <a:off x="994728" y="104595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96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专题十二　主谓一致和倒装句 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81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students in our school is about three thousand. Look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 are planting trees.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number of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number of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number of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number of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number of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number of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number of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number of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your sister go on a trip this weekend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she doesn’t go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 do I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 I will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neither will I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neither do I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cee6"/>
          <p:cNvSpPr/>
          <p:nvPr/>
        </p:nvSpPr>
        <p:spPr>
          <a:xfrm>
            <a:off x="4003040" y="4900487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a1c72"/>
          <p:cNvSpPr/>
          <p:nvPr/>
        </p:nvSpPr>
        <p:spPr>
          <a:xfrm>
            <a:off x="994728" y="1017335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70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8983"/>
            <a:ext cx="11430000" cy="5087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like watching horror films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David.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They make me feel scared and uneasy.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Me too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Me neither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 I do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Neither I do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10.Lucy doesn’t want to go shopping today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neither Mary is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neither does Mary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neither is Mary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neither Mary does</a:t>
            </a:r>
            <a:endParaRPr lang="zh-CN" altLang="en-US" sz="2800" dirty="0"/>
          </a:p>
        </p:txBody>
      </p:sp>
      <p:sp>
        <p:nvSpPr>
          <p:cNvPr id="4" name="A_74818"/>
          <p:cNvSpPr/>
          <p:nvPr/>
        </p:nvSpPr>
        <p:spPr>
          <a:xfrm>
            <a:off x="8335328" y="3264447"/>
            <a:ext cx="11017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b05b9"/>
          <p:cNvSpPr/>
          <p:nvPr/>
        </p:nvSpPr>
        <p:spPr>
          <a:xfrm>
            <a:off x="1083628" y="1600239"/>
            <a:ext cx="11017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37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85127"/>
              </p:ext>
            </p:extLst>
          </p:nvPr>
        </p:nvGraphicFramePr>
        <p:xfrm>
          <a:off x="381000" y="1608580"/>
          <a:ext cx="11430000" cy="4636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916527" imgH="1981151" progId="Word.Document.12">
                  <p:embed/>
                </p:oleObj>
              </mc:Choice>
              <mc:Fallback>
                <p:oleObj name="文档" r:id="rId4" imgW="4916527" imgH="1981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608580"/>
                        <a:ext cx="11430000" cy="4636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942651"/>
              </p:ext>
            </p:extLst>
          </p:nvPr>
        </p:nvGraphicFramePr>
        <p:xfrm>
          <a:off x="381000" y="1395904"/>
          <a:ext cx="11430000" cy="4193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4873324" imgH="1783144" progId="Word.Document.12">
                  <p:embed/>
                </p:oleObj>
              </mc:Choice>
              <mc:Fallback>
                <p:oleObj name="文档" r:id="rId3" imgW="4873324" imgH="178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395904"/>
                        <a:ext cx="11430000" cy="4193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83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665498"/>
              </p:ext>
            </p:extLst>
          </p:nvPr>
        </p:nvGraphicFramePr>
        <p:xfrm>
          <a:off x="381000" y="2204520"/>
          <a:ext cx="11430000" cy="2575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3" imgW="5274753" imgH="1189123" progId="Word.Document.12">
                  <p:embed/>
                </p:oleObj>
              </mc:Choice>
              <mc:Fallback>
                <p:oleObj name="文档" r:id="rId3" imgW="5274753" imgH="11891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204520"/>
                        <a:ext cx="11430000" cy="25759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274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70092"/>
            <a:ext cx="11430000" cy="17214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语法一致原则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指主语是单数形式，谓语动词用单数形式，主语是复数形式，谓语动词也用复数形式。</a:t>
            </a:r>
            <a:endParaRPr lang="zh-CN" altLang="en-US" sz="2800" dirty="0"/>
          </a:p>
        </p:txBody>
      </p:sp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269433"/>
              </p:ext>
            </p:extLst>
          </p:nvPr>
        </p:nvGraphicFramePr>
        <p:xfrm>
          <a:off x="381000" y="141117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4" imgW="5274753" imgH="396374" progId="Word.Document.12">
                  <p:embed/>
                </p:oleObj>
              </mc:Choice>
              <mc:Fallback>
                <p:oleObj name="文档" r:id="rId4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1117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98259459"/>
              </p:ext>
            </p:extLst>
          </p:nvPr>
        </p:nvGraphicFramePr>
        <p:xfrm>
          <a:off x="381000" y="1048940"/>
          <a:ext cx="11430001" cy="5210440"/>
        </p:xfrm>
        <a:graphic>
          <a:graphicData uri="http://schemas.openxmlformats.org/drawingml/2006/table">
            <a:tbl>
              <a:tblPr firstRow="1" firstCol="1" bandRow="1"/>
              <a:tblGrid>
                <a:gridCol w="4762500">
                  <a:extLst>
                    <a:ext uri="{9D8B030D-6E8A-4147-A177-3AD203B41FA5}">
                      <a16:colId xmlns:a16="http://schemas.microsoft.com/office/drawing/2014/main" val="543074741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1709354920"/>
                    </a:ext>
                  </a:extLst>
                </a:gridCol>
                <a:gridCol w="5341621">
                  <a:extLst>
                    <a:ext uri="{9D8B030D-6E8A-4147-A177-3AD203B41FA5}">
                      <a16:colId xmlns:a16="http://schemas.microsoft.com/office/drawing/2014/main" val="3584760910"/>
                    </a:ext>
                  </a:extLst>
                </a:gridCol>
              </a:tblGrid>
              <a:tr h="6188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both ... and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Bob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friends.Tom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Bob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是好朋友。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Both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Mary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teachers.Mary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都是老师。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8446403"/>
                  </a:ext>
                </a:extLst>
              </a:tr>
              <a:tr h="311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不定代词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neither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each one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other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another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anybody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nothing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Everyone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absent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today.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今天所有人都缺席了。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5135573"/>
                  </a:ext>
                </a:extLst>
              </a:tr>
              <a:tr h="465099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each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each ... and each ...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 ... and every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作主语用于复数主语后作同位语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Each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each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girl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每个男孩和每个女孩都得到了一本新书。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561660"/>
                  </a:ext>
                </a:extLst>
              </a:tr>
              <a:tr h="3113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each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umbrella.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我们每个人都有一把伞。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842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02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29144019"/>
              </p:ext>
            </p:extLst>
          </p:nvPr>
        </p:nvGraphicFramePr>
        <p:xfrm>
          <a:off x="381000" y="1093840"/>
          <a:ext cx="11430001" cy="5232890"/>
        </p:xfrm>
        <a:graphic>
          <a:graphicData uri="http://schemas.openxmlformats.org/drawingml/2006/table">
            <a:tbl>
              <a:tblPr firstRow="1" firstCol="1" bandRow="1"/>
              <a:tblGrid>
                <a:gridCol w="4762500">
                  <a:extLst>
                    <a:ext uri="{9D8B030D-6E8A-4147-A177-3AD203B41FA5}">
                      <a16:colId xmlns:a16="http://schemas.microsoft.com/office/drawing/2014/main" val="3393085035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1137421062"/>
                    </a:ext>
                  </a:extLst>
                </a:gridCol>
                <a:gridCol w="5341621">
                  <a:extLst>
                    <a:ext uri="{9D8B030D-6E8A-4147-A177-3AD203B41FA5}">
                      <a16:colId xmlns:a16="http://schemas.microsoft.com/office/drawing/2014/main" val="2662963231"/>
                    </a:ext>
                  </a:extLst>
                </a:gridCol>
              </a:tblGrid>
              <a:tr h="465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主语后接有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along with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together with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 well as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rather than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including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besides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看主语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reading.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老师和学生正在阅读。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29560"/>
                  </a:ext>
                </a:extLst>
              </a:tr>
              <a:tr h="311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number of+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名词复数，意为“大量的”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大量树木被砍伐。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917040"/>
                  </a:ext>
                </a:extLst>
              </a:tr>
              <a:tr h="311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number of+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名词复数，意为“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的数量”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树木的数量有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棵。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4951364"/>
                  </a:ext>
                </a:extLst>
              </a:tr>
              <a:tr h="311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lot 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plenty 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，分数，百分数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+of+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看名词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volleyball.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很多学生都在打排球。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457307"/>
                  </a:ext>
                </a:extLst>
              </a:tr>
              <a:tr h="311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pair of+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pair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glasses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table.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一副眼镜在桌子上。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481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041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66591874"/>
              </p:ext>
            </p:extLst>
          </p:nvPr>
        </p:nvGraphicFramePr>
        <p:xfrm>
          <a:off x="381000" y="1965305"/>
          <a:ext cx="11430001" cy="3054390"/>
        </p:xfrm>
        <a:graphic>
          <a:graphicData uri="http://schemas.openxmlformats.org/drawingml/2006/table">
            <a:tbl>
              <a:tblPr firstRow="1" firstCol="1" bandRow="1"/>
              <a:tblGrid>
                <a:gridCol w="4762500">
                  <a:extLst>
                    <a:ext uri="{9D8B030D-6E8A-4147-A177-3AD203B41FA5}">
                      <a16:colId xmlns:a16="http://schemas.microsoft.com/office/drawing/2014/main" val="3976149642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699936743"/>
                    </a:ext>
                  </a:extLst>
                </a:gridCol>
                <a:gridCol w="5341621">
                  <a:extLst>
                    <a:ext uri="{9D8B030D-6E8A-4147-A177-3AD203B41FA5}">
                      <a16:colId xmlns:a16="http://schemas.microsoft.com/office/drawing/2014/main" val="1651076391"/>
                    </a:ext>
                  </a:extLst>
                </a:gridCol>
              </a:tblGrid>
              <a:tr h="311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pairs of+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复数名词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Pairs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made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each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每天制作很多双鞋。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8470569"/>
                  </a:ext>
                </a:extLst>
              </a:tr>
              <a:tr h="311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某些只有复数形式的词：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clothes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trousers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shorts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pants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gloves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trousers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我的裤子破了。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783911"/>
                  </a:ext>
                </a:extLst>
              </a:tr>
              <a:tr h="311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不定式或动名词作主语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225" marR="11225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阅读是一种学习的好方式。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498" marR="20498" marT="11225" marB="1122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716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179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8</TotalTime>
  <Words>1636</Words>
  <Application>Microsoft Office PowerPoint</Application>
  <PresentationFormat>宽屏</PresentationFormat>
  <Paragraphs>154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2025-12-05T16:52:15Z</dcterms:created>
  <dcterms:modified xsi:type="dcterms:W3CDTF">2025-12-05T17:00:18Z</dcterms:modified>
</cp:coreProperties>
</file>