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89" r:id="rId5"/>
    <p:sldId id="259" r:id="rId6"/>
    <p:sldId id="890" r:id="rId7"/>
    <p:sldId id="883" r:id="rId8"/>
    <p:sldId id="891" r:id="rId9"/>
    <p:sldId id="892" r:id="rId10"/>
    <p:sldId id="893" r:id="rId11"/>
    <p:sldId id="894" r:id="rId12"/>
    <p:sldId id="895" r:id="rId13"/>
    <p:sldId id="896" r:id="rId14"/>
    <p:sldId id="897" r:id="rId15"/>
    <p:sldId id="898" r:id="rId16"/>
    <p:sldId id="884" r:id="rId17"/>
    <p:sldId id="875" r:id="rId18"/>
    <p:sldId id="899" r:id="rId19"/>
    <p:sldId id="900" r:id="rId20"/>
    <p:sldId id="901" r:id="rId21"/>
    <p:sldId id="902" r:id="rId22"/>
    <p:sldId id="903" r:id="rId23"/>
    <p:sldId id="87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17324639"/>
              </p:ext>
            </p:extLst>
          </p:nvPr>
        </p:nvGraphicFramePr>
        <p:xfrm>
          <a:off x="381000" y="1087120"/>
          <a:ext cx="11429999" cy="4810760"/>
        </p:xfrm>
        <a:graphic>
          <a:graphicData uri="http://schemas.openxmlformats.org/drawingml/2006/table">
            <a:tbl>
              <a:tblPr firstRow="1" firstCol="1" bandRow="1"/>
              <a:tblGrid>
                <a:gridCol w="2362200">
                  <a:extLst>
                    <a:ext uri="{9D8B030D-6E8A-4147-A177-3AD203B41FA5}">
                      <a16:colId xmlns:a16="http://schemas.microsoft.com/office/drawing/2014/main" val="3993348322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5186617"/>
                    </a:ext>
                  </a:extLst>
                </a:gridCol>
                <a:gridCol w="5181599">
                  <a:extLst>
                    <a:ext uri="{9D8B030D-6E8A-4147-A177-3AD203B41FA5}">
                      <a16:colId xmlns:a16="http://schemas.microsoft.com/office/drawing/2014/main" val="1527766919"/>
                    </a:ext>
                  </a:extLst>
                </a:gridCol>
              </a:tblGrid>
              <a:tr h="60515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表“能，会”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过去的能力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？七岁的时候你会游泳吗？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是的，我会。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02970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表“请求允许”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更委婉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？现在我可以出门吗？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当然可以。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3874006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表推测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gone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他可能回家了。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82805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able to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表能力，有多种时态变化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week.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下周我们能回来。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005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925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89053991"/>
              </p:ext>
            </p:extLst>
          </p:nvPr>
        </p:nvGraphicFramePr>
        <p:xfrm>
          <a:off x="381000" y="1101725"/>
          <a:ext cx="11429999" cy="4781550"/>
        </p:xfrm>
        <a:graphic>
          <a:graphicData uri="http://schemas.openxmlformats.org/drawingml/2006/table">
            <a:tbl>
              <a:tblPr firstRow="1" firstCol="1" bandRow="1"/>
              <a:tblGrid>
                <a:gridCol w="2247900">
                  <a:extLst>
                    <a:ext uri="{9D8B030D-6E8A-4147-A177-3AD203B41FA5}">
                      <a16:colId xmlns:a16="http://schemas.microsoft.com/office/drawing/2014/main" val="290325433"/>
                    </a:ext>
                  </a:extLst>
                </a:gridCol>
                <a:gridCol w="4411980">
                  <a:extLst>
                    <a:ext uri="{9D8B030D-6E8A-4147-A177-3AD203B41FA5}">
                      <a16:colId xmlns:a16="http://schemas.microsoft.com/office/drawing/2014/main" val="2014378549"/>
                    </a:ext>
                  </a:extLst>
                </a:gridCol>
                <a:gridCol w="4770119">
                  <a:extLst>
                    <a:ext uri="{9D8B030D-6E8A-4147-A177-3AD203B41FA5}">
                      <a16:colId xmlns:a16="http://schemas.microsoft.com/office/drawing/2014/main" val="1618411807"/>
                    </a:ext>
                  </a:extLst>
                </a:gridCol>
              </a:tblGrid>
              <a:tr h="80518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may/might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表请求允许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(might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更委婉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May/Might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smoke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？我可以在这个房间抽烟吗？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can./No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mustn’t/can’t.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是的，你可以。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不，你不可以。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698840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表推测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可能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mother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may/might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truth.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你妈妈可能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也许知道真相。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24967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祝愿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succeed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！希望你能成功！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23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511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49481327"/>
              </p:ext>
            </p:extLst>
          </p:nvPr>
        </p:nvGraphicFramePr>
        <p:xfrm>
          <a:off x="381000" y="1167076"/>
          <a:ext cx="11430001" cy="4888676"/>
        </p:xfrm>
        <a:graphic>
          <a:graphicData uri="http://schemas.openxmlformats.org/drawingml/2006/table">
            <a:tbl>
              <a:tblPr firstRow="1" firstCol="1" bandRow="1"/>
              <a:tblGrid>
                <a:gridCol w="1470660">
                  <a:extLst>
                    <a:ext uri="{9D8B030D-6E8A-4147-A177-3AD203B41FA5}">
                      <a16:colId xmlns:a16="http://schemas.microsoft.com/office/drawing/2014/main" val="1878483669"/>
                    </a:ext>
                  </a:extLst>
                </a:gridCol>
                <a:gridCol w="3246120">
                  <a:extLst>
                    <a:ext uri="{9D8B030D-6E8A-4147-A177-3AD203B41FA5}">
                      <a16:colId xmlns:a16="http://schemas.microsoft.com/office/drawing/2014/main" val="4062985210"/>
                    </a:ext>
                  </a:extLst>
                </a:gridCol>
                <a:gridCol w="6713221">
                  <a:extLst>
                    <a:ext uri="{9D8B030D-6E8A-4147-A177-3AD203B41FA5}">
                      <a16:colId xmlns:a16="http://schemas.microsoft.com/office/drawing/2014/main" val="3744895175"/>
                    </a:ext>
                  </a:extLst>
                </a:gridCol>
              </a:tblGrid>
              <a:tr h="91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maybe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6" marR="6046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“也许”，不能作谓语，用于句首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41" marR="11041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America.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也许他来自美国。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41" marR="11041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33777"/>
                  </a:ext>
                </a:extLst>
              </a:tr>
              <a:tr h="91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 be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6" marR="6046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“也许是”，充当谓语，用于句中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41" marR="11041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America.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他也许来自美国。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41" marR="11041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470525"/>
                  </a:ext>
                </a:extLst>
              </a:tr>
              <a:tr h="16083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46" marR="6046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表“必须”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主观看法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表“禁止”，只有一般现在时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41" marR="11041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我们必须按时到。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today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？今天我必须完成这项工作吗？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must./No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是的，你必须。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不是，你不必。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41" marR="11041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812312"/>
                  </a:ext>
                </a:extLst>
              </a:tr>
              <a:tr h="9143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表推测，用于肯定句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41" marR="11041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mother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waiting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你妈妈现在一定是在等你。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41" marR="11041" marT="6046" marB="604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704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36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95174396"/>
              </p:ext>
            </p:extLst>
          </p:nvPr>
        </p:nvGraphicFramePr>
        <p:xfrm>
          <a:off x="381000" y="1335148"/>
          <a:ext cx="11430001" cy="4314704"/>
        </p:xfrm>
        <a:graphic>
          <a:graphicData uri="http://schemas.openxmlformats.org/drawingml/2006/table">
            <a:tbl>
              <a:tblPr firstRow="1" firstCol="1" bandRow="1"/>
              <a:tblGrid>
                <a:gridCol w="1584960">
                  <a:extLst>
                    <a:ext uri="{9D8B030D-6E8A-4147-A177-3AD203B41FA5}">
                      <a16:colId xmlns:a16="http://schemas.microsoft.com/office/drawing/2014/main" val="2816096269"/>
                    </a:ext>
                  </a:extLst>
                </a:gridCol>
                <a:gridCol w="4274820">
                  <a:extLst>
                    <a:ext uri="{9D8B030D-6E8A-4147-A177-3AD203B41FA5}">
                      <a16:colId xmlns:a16="http://schemas.microsoft.com/office/drawing/2014/main" val="4228504730"/>
                    </a:ext>
                  </a:extLst>
                </a:gridCol>
                <a:gridCol w="5570221">
                  <a:extLst>
                    <a:ext uri="{9D8B030D-6E8A-4147-A177-3AD203B41FA5}">
                      <a16:colId xmlns:a16="http://schemas.microsoft.com/office/drawing/2014/main" val="1938660837"/>
                    </a:ext>
                  </a:extLst>
                </a:gridCol>
              </a:tblGrid>
              <a:tr h="3294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to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876" marR="11876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表“不得不”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客观需要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，有人称和数的变化，可用于多种时态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当我像你这么大年纪的时候，我不得不工作。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247808"/>
                  </a:ext>
                </a:extLst>
              </a:tr>
              <a:tr h="980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876" marR="11876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表必要性和需要，“需要”，主要用于否定句和疑问句中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你不必这么早来这里。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？我今天必须完成这项工作吗？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./No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needn’t.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是的，你必须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不得不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不是，你不必。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467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77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333641"/>
              </p:ext>
            </p:extLst>
          </p:nvPr>
        </p:nvGraphicFramePr>
        <p:xfrm>
          <a:off x="380999" y="1058709"/>
          <a:ext cx="11430001" cy="5239400"/>
        </p:xfrm>
        <a:graphic>
          <a:graphicData uri="http://schemas.openxmlformats.org/drawingml/2006/table">
            <a:tbl>
              <a:tblPr firstRow="1" firstCol="1" bandRow="1"/>
              <a:tblGrid>
                <a:gridCol w="1584960">
                  <a:extLst>
                    <a:ext uri="{9D8B030D-6E8A-4147-A177-3AD203B41FA5}">
                      <a16:colId xmlns:a16="http://schemas.microsoft.com/office/drawing/2014/main" val="1557395416"/>
                    </a:ext>
                  </a:extLst>
                </a:gridCol>
                <a:gridCol w="3549938">
                  <a:extLst>
                    <a:ext uri="{9D8B030D-6E8A-4147-A177-3AD203B41FA5}">
                      <a16:colId xmlns:a16="http://schemas.microsoft.com/office/drawing/2014/main" val="3312851253"/>
                    </a:ext>
                  </a:extLst>
                </a:gridCol>
                <a:gridCol w="6295103">
                  <a:extLst>
                    <a:ext uri="{9D8B030D-6E8A-4147-A177-3AD203B41FA5}">
                      <a16:colId xmlns:a16="http://schemas.microsoft.com/office/drawing/2014/main" val="2887359260"/>
                    </a:ext>
                  </a:extLst>
                </a:gridCol>
              </a:tblGrid>
              <a:tr h="569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dare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876" marR="11876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表“敢”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用于疑问句、否定句、条件句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？你怎么敢那么说？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break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rule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punished.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如果你敢违反规定，他将会受到处罚。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642709"/>
                  </a:ext>
                </a:extLst>
              </a:tr>
              <a:tr h="32943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876" marR="11876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表询问、请求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pass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？你能递给我那本书吗？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873878"/>
                  </a:ext>
                </a:extLst>
              </a:tr>
              <a:tr h="3294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表意愿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anything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我愿意为你做任何事情。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584040"/>
                  </a:ext>
                </a:extLst>
              </a:tr>
              <a:tr h="32943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876" marR="11876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表询问、请求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更委婉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pass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？你能递给我那本书吗？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791790"/>
                  </a:ext>
                </a:extLst>
              </a:tr>
              <a:tr h="1667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表意愿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过去的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我愿意一个人独自坐着。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078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321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84538816"/>
              </p:ext>
            </p:extLst>
          </p:nvPr>
        </p:nvGraphicFramePr>
        <p:xfrm>
          <a:off x="381000" y="1738116"/>
          <a:ext cx="11430000" cy="3508768"/>
        </p:xfrm>
        <a:graphic>
          <a:graphicData uri="http://schemas.openxmlformats.org/drawingml/2006/table">
            <a:tbl>
              <a:tblPr firstRow="1" firstCol="1" bandRow="1"/>
              <a:tblGrid>
                <a:gridCol w="1584960">
                  <a:extLst>
                    <a:ext uri="{9D8B030D-6E8A-4147-A177-3AD203B41FA5}">
                      <a16:colId xmlns:a16="http://schemas.microsoft.com/office/drawing/2014/main" val="3292170205"/>
                    </a:ext>
                  </a:extLst>
                </a:gridCol>
                <a:gridCol w="3549938">
                  <a:extLst>
                    <a:ext uri="{9D8B030D-6E8A-4147-A177-3AD203B41FA5}">
                      <a16:colId xmlns:a16="http://schemas.microsoft.com/office/drawing/2014/main" val="2888967758"/>
                    </a:ext>
                  </a:extLst>
                </a:gridCol>
                <a:gridCol w="6295102">
                  <a:extLst>
                    <a:ext uri="{9D8B030D-6E8A-4147-A177-3AD203B41FA5}">
                      <a16:colId xmlns:a16="http://schemas.microsoft.com/office/drawing/2014/main" val="4285247007"/>
                    </a:ext>
                  </a:extLst>
                </a:gridCol>
              </a:tblGrid>
              <a:tr h="3294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shall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876" marR="11876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表询问、征求意见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用于第一人称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？我们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点钟见面怎么样？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069146"/>
                  </a:ext>
                </a:extLst>
              </a:tr>
              <a:tr h="3294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876" marR="11876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表义务、责任，“应该”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obey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traffic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rules.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我们应该遵守交通规则。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710938"/>
                  </a:ext>
                </a:extLst>
              </a:tr>
              <a:tr h="3294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ought to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876" marR="11876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表义务、责任，语气重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ought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baby.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你应该照顾好宝宝。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565345"/>
                  </a:ext>
                </a:extLst>
              </a:tr>
              <a:tr h="3294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 better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876" marR="11876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表建议，“最好”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你最好不要再熬夜了。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87" marR="21687" marT="11876" marB="1187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4960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83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 better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out at eight. There may be wild animals.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won’t.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not 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 to 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go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你最好不要在八点外出。可能会有野生动物。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好的，我不会的。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最好做某事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最好不要做某事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可知，因为可能会有野生动物，所以最好不要出去。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9787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you do housework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learned to cook at the age of eight.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should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go to the cinema with my classmates this Sunday afternoon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 you can.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must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need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should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41e4"/>
          <p:cNvSpPr/>
          <p:nvPr/>
        </p:nvSpPr>
        <p:spPr>
          <a:xfrm>
            <a:off x="4380865" y="3735251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07e3d"/>
          <p:cNvSpPr/>
          <p:nvPr/>
        </p:nvSpPr>
        <p:spPr>
          <a:xfrm>
            <a:off x="2269744" y="2071043"/>
            <a:ext cx="11017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tell Jim the good news because I’ve told him already.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needn’t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water bottle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Liu’s. The name on the bottle isn’t his.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mustn’t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703e"/>
          <p:cNvSpPr/>
          <p:nvPr/>
        </p:nvSpPr>
        <p:spPr>
          <a:xfrm>
            <a:off x="3585464" y="382505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3ecb7"/>
          <p:cNvSpPr/>
          <p:nvPr/>
        </p:nvSpPr>
        <p:spPr>
          <a:xfrm>
            <a:off x="3460369" y="1606106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7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no time to buy things in the supermarket.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worry. You can shop online instead. That way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waste a lot of time going from shop to shop.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needn’t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mustn’t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can’t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shouldn’t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Robert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you wash the car for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I’m coming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could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can’t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couldn’t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b783"/>
          <p:cNvSpPr/>
          <p:nvPr/>
        </p:nvSpPr>
        <p:spPr>
          <a:xfrm>
            <a:off x="2269744" y="437436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20d5f"/>
          <p:cNvSpPr/>
          <p:nvPr/>
        </p:nvSpPr>
        <p:spPr>
          <a:xfrm>
            <a:off x="10021951" y="160068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8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专题十一 　情态动词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going to the museum with us tomorrow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not sure. 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visit my grandparents instead.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might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shouldn’t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 I return the book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Prince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 can keep it until Friday.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mustn’t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needn’t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shouldn’t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579d"/>
          <p:cNvSpPr/>
          <p:nvPr/>
        </p:nvSpPr>
        <p:spPr>
          <a:xfrm>
            <a:off x="2607628" y="409970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a9c2d"/>
          <p:cNvSpPr/>
          <p:nvPr/>
        </p:nvSpPr>
        <p:spPr>
          <a:xfrm>
            <a:off x="3360039" y="1880764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54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make some posters for the coming school fashion show by hand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idea.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Shall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Should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weather report says there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a big sandstorm tomorrow.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 we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cancel the outdoor activities and stay indoors.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must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should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11a8"/>
          <p:cNvSpPr/>
          <p:nvPr/>
        </p:nvSpPr>
        <p:spPr>
          <a:xfrm>
            <a:off x="6157087" y="38219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8999"/>
          <p:cNvSpPr/>
          <p:nvPr/>
        </p:nvSpPr>
        <p:spPr>
          <a:xfrm>
            <a:off x="1350328" y="1048292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72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8983"/>
            <a:ext cx="11430000" cy="5087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 I finish the work today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But you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finish it before next Monday.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must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mustn’t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needn’t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I leave now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Miss White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And you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 here early tomorrow since everything is ready now.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mustn’t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need to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don’t have to</a:t>
            </a:r>
            <a:endParaRPr lang="zh-CN" altLang="en-US" sz="2800" dirty="0"/>
          </a:p>
        </p:txBody>
      </p:sp>
      <p:sp>
        <p:nvSpPr>
          <p:cNvPr id="4" name="A_0b862"/>
          <p:cNvSpPr/>
          <p:nvPr/>
        </p:nvSpPr>
        <p:spPr>
          <a:xfrm>
            <a:off x="3140710" y="381918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a306"/>
          <p:cNvSpPr/>
          <p:nvPr/>
        </p:nvSpPr>
        <p:spPr>
          <a:xfrm>
            <a:off x="2607628" y="1600239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85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256069"/>
              </p:ext>
            </p:extLst>
          </p:nvPr>
        </p:nvGraphicFramePr>
        <p:xfrm>
          <a:off x="1074420" y="1422215"/>
          <a:ext cx="10043160" cy="5131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5040376" imgH="2575532" progId="Word.Document.12">
                  <p:embed/>
                </p:oleObj>
              </mc:Choice>
              <mc:Fallback>
                <p:oleObj name="文档" r:id="rId4" imgW="5040376" imgH="25755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4420" y="1422215"/>
                        <a:ext cx="10043160" cy="5131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614214"/>
              </p:ext>
            </p:extLst>
          </p:nvPr>
        </p:nvGraphicFramePr>
        <p:xfrm>
          <a:off x="720090" y="843724"/>
          <a:ext cx="10751820" cy="5654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5274753" imgH="2773900" progId="Word.Document.12">
                  <p:embed/>
                </p:oleObj>
              </mc:Choice>
              <mc:Fallback>
                <p:oleObj name="文档" r:id="rId3" imgW="5274753" imgH="2773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0090" y="843724"/>
                        <a:ext cx="10751820" cy="5654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217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585476"/>
              </p:ext>
            </p:extLst>
          </p:nvPr>
        </p:nvGraphicFramePr>
        <p:xfrm>
          <a:off x="381000" y="141117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1117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71134133"/>
              </p:ext>
            </p:extLst>
          </p:nvPr>
        </p:nvGraphicFramePr>
        <p:xfrm>
          <a:off x="381000" y="2222500"/>
          <a:ext cx="11430000" cy="2677160"/>
        </p:xfrm>
        <a:graphic>
          <a:graphicData uri="http://schemas.openxmlformats.org/drawingml/2006/table">
            <a:tbl>
              <a:tblPr firstRow="1" firstCol="1" bandRow="1"/>
              <a:tblGrid>
                <a:gridCol w="1714867">
                  <a:extLst>
                    <a:ext uri="{9D8B030D-6E8A-4147-A177-3AD203B41FA5}">
                      <a16:colId xmlns:a16="http://schemas.microsoft.com/office/drawing/2014/main" val="3374351992"/>
                    </a:ext>
                  </a:extLst>
                </a:gridCol>
                <a:gridCol w="1609622">
                  <a:extLst>
                    <a:ext uri="{9D8B030D-6E8A-4147-A177-3AD203B41FA5}">
                      <a16:colId xmlns:a16="http://schemas.microsoft.com/office/drawing/2014/main" val="3425368938"/>
                    </a:ext>
                  </a:extLst>
                </a:gridCol>
                <a:gridCol w="1609622">
                  <a:extLst>
                    <a:ext uri="{9D8B030D-6E8A-4147-A177-3AD203B41FA5}">
                      <a16:colId xmlns:a16="http://schemas.microsoft.com/office/drawing/2014/main" val="3070933667"/>
                    </a:ext>
                  </a:extLst>
                </a:gridCol>
                <a:gridCol w="1609622">
                  <a:extLst>
                    <a:ext uri="{9D8B030D-6E8A-4147-A177-3AD203B41FA5}">
                      <a16:colId xmlns:a16="http://schemas.microsoft.com/office/drawing/2014/main" val="1544749732"/>
                    </a:ext>
                  </a:extLst>
                </a:gridCol>
                <a:gridCol w="1609622">
                  <a:extLst>
                    <a:ext uri="{9D8B030D-6E8A-4147-A177-3AD203B41FA5}">
                      <a16:colId xmlns:a16="http://schemas.microsoft.com/office/drawing/2014/main" val="4142417912"/>
                    </a:ext>
                  </a:extLst>
                </a:gridCol>
                <a:gridCol w="1609622">
                  <a:extLst>
                    <a:ext uri="{9D8B030D-6E8A-4147-A177-3AD203B41FA5}">
                      <a16:colId xmlns:a16="http://schemas.microsoft.com/office/drawing/2014/main" val="3080162714"/>
                    </a:ext>
                  </a:extLst>
                </a:gridCol>
                <a:gridCol w="1667023">
                  <a:extLst>
                    <a:ext uri="{9D8B030D-6E8A-4147-A177-3AD203B41FA5}">
                      <a16:colId xmlns:a16="http://schemas.microsoft.com/office/drawing/2014/main" val="387891130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6807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否定式的缩写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8863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might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07942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否定式的缩写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wouldn’t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392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情态动词可归为以下几种类型：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只是情态动词：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可作情态动词，也可作实义动词：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可作情态动词，可作助动词：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shall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特殊情态动词：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to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ought to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18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Paul made himself dirty again. I guess a tiger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change its stripe.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it easy. He just need time.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shouldn’t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can’t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mustn’t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may not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哦，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Paul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又把自己弄脏了。我想老虎是改变不了它的条纹的。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别紧张。他只是需要时间。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不应该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不能，不可能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禁止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。根据语境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Paul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himself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dirty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stripe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可知，此处是在表达一种习惯或本质上的不可能改变，即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老虎是改变不了它的条纹的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，所以应该用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不能，不可能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40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004293"/>
              </p:ext>
            </p:extLst>
          </p:nvPr>
        </p:nvGraphicFramePr>
        <p:xfrm>
          <a:off x="381000" y="109708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09708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54220705"/>
              </p:ext>
            </p:extLst>
          </p:nvPr>
        </p:nvGraphicFramePr>
        <p:xfrm>
          <a:off x="381000" y="1955997"/>
          <a:ext cx="11429999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1905000">
                  <a:extLst>
                    <a:ext uri="{9D8B030D-6E8A-4147-A177-3AD203B41FA5}">
                      <a16:colId xmlns:a16="http://schemas.microsoft.com/office/drawing/2014/main" val="1670661305"/>
                    </a:ext>
                  </a:extLst>
                </a:gridCol>
                <a:gridCol w="4503420">
                  <a:extLst>
                    <a:ext uri="{9D8B030D-6E8A-4147-A177-3AD203B41FA5}">
                      <a16:colId xmlns:a16="http://schemas.microsoft.com/office/drawing/2014/main" val="2031998355"/>
                    </a:ext>
                  </a:extLst>
                </a:gridCol>
                <a:gridCol w="5021579">
                  <a:extLst>
                    <a:ext uri="{9D8B030D-6E8A-4147-A177-3AD203B41FA5}">
                      <a16:colId xmlns:a16="http://schemas.microsoft.com/office/drawing/2014/main" val="36378200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937367"/>
                  </a:ext>
                </a:extLst>
              </a:tr>
              <a:tr h="4051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表“能，会”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现在的能力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？你会游泳吗？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是的，我会。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867899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表“请求允许”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？现在我可以出门吗？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是的，你可以。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082149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表推测，常用于否定句、疑问句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表可能性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cook.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他不可能是厨师。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8663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05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</TotalTime>
  <Words>1771</Words>
  <Application>Microsoft Office PowerPoint</Application>
  <PresentationFormat>宽屏</PresentationFormat>
  <Paragraphs>192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2025-12-05T16:40:35Z</dcterms:created>
  <dcterms:modified xsi:type="dcterms:W3CDTF">2025-12-05T16:52:08Z</dcterms:modified>
</cp:coreProperties>
</file>