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6" r:id="rId5"/>
    <p:sldId id="877" r:id="rId6"/>
    <p:sldId id="878" r:id="rId7"/>
    <p:sldId id="879" r:id="rId8"/>
    <p:sldId id="881" r:id="rId9"/>
    <p:sldId id="882" r:id="rId10"/>
    <p:sldId id="883" r:id="rId11"/>
    <p:sldId id="880" r:id="rId12"/>
    <p:sldId id="884" r:id="rId13"/>
    <p:sldId id="885" r:id="rId14"/>
    <p:sldId id="886" r:id="rId15"/>
    <p:sldId id="887" r:id="rId16"/>
    <p:sldId id="888" r:id="rId17"/>
    <p:sldId id="889" r:id="rId18"/>
    <p:sldId id="890" r:id="rId19"/>
    <p:sldId id="891" r:id="rId20"/>
    <p:sldId id="892" r:id="rId21"/>
    <p:sldId id="893" r:id="rId22"/>
    <p:sldId id="894" r:id="rId23"/>
    <p:sldId id="895" r:id="rId24"/>
    <p:sldId id="896" r:id="rId25"/>
    <p:sldId id="897" r:id="rId26"/>
    <p:sldId id="898" r:id="rId27"/>
    <p:sldId id="899" r:id="rId28"/>
    <p:sldId id="900" r:id="rId29"/>
    <p:sldId id="259" r:id="rId30"/>
    <p:sldId id="901" r:id="rId31"/>
    <p:sldId id="902" r:id="rId32"/>
    <p:sldId id="903" r:id="rId33"/>
    <p:sldId id="904" r:id="rId34"/>
    <p:sldId id="905" r:id="rId35"/>
    <p:sldId id="906" r:id="rId36"/>
    <p:sldId id="907" r:id="rId37"/>
    <p:sldId id="908" r:id="rId38"/>
    <p:sldId id="909" r:id="rId39"/>
    <p:sldId id="875" r:id="rId40"/>
    <p:sldId id="910" r:id="rId41"/>
    <p:sldId id="911" r:id="rId42"/>
    <p:sldId id="912" r:id="rId43"/>
    <p:sldId id="913" r:id="rId44"/>
    <p:sldId id="914" r:id="rId45"/>
    <p:sldId id="873" r:id="rId4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8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73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考点清单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熟词生义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9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3022A57-0463-419A-8BC9-DEC85FFC3F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99729D0-B120-BAF8-E820-8680D05E2E90}"/>
              </a:ext>
            </a:extLst>
          </p:cNvPr>
          <p:cNvSpPr txBox="1"/>
          <p:nvPr/>
        </p:nvSpPr>
        <p:spPr>
          <a:xfrm>
            <a:off x="9992132" y="5274805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>
                <a:ea typeface="微软雅黑" panose="020B0503020204020204" pitchFamily="34" charset="-122"/>
                <a:sym typeface="Times New Roman" panose="02020603050405020304" pitchFamily="18" charset="0"/>
              </a:rPr>
              <a:t>英语</a:t>
            </a:r>
            <a:endParaRPr lang="zh-CN" altLang="en-US" sz="4200" b="1" dirty="0"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D9B5777-12C3-03AC-B269-FFC33CE02FDD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7BFBDFC-9D95-43B2-5D43-C53220BB25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9493215-871A-B466-7515-BB0E1C6016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981388C-A92B-958B-5E11-EE1A4F8A329D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833EF15-15A1-CBB9-D88A-FF9404D30CC0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A6F21AA0-8682-BD26-9C58-F59C2F9524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D06CBA7-995D-A448-635C-53C63DB07573}"/>
              </a:ext>
            </a:extLst>
          </p:cNvPr>
          <p:cNvSpPr txBox="1"/>
          <p:nvPr/>
        </p:nvSpPr>
        <p:spPr>
          <a:xfrm>
            <a:off x="9983040" y="5960567"/>
            <a:ext cx="1313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外研版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81.jpeg">
            <a:extLst>
              <a:ext uri="{FF2B5EF4-FFF2-40B4-BE49-F238E27FC236}">
                <a16:creationId xmlns:a16="http://schemas.microsoft.com/office/drawing/2014/main" id="{9799A802-927D-DE49-BF3A-9265734D4B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03" y="1058255"/>
            <a:ext cx="2208744" cy="52997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A15ED13-87BE-133B-ED58-8CAFA541B201}"/>
              </a:ext>
            </a:extLst>
          </p:cNvPr>
          <p:cNvSpPr txBox="1">
            <a:spLocks noChangeAspect="1"/>
          </p:cNvSpPr>
          <p:nvPr/>
        </p:nvSpPr>
        <p:spPr>
          <a:xfrm>
            <a:off x="309603" y="1588229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hear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listen</a:t>
            </a:r>
            <a:endParaRPr lang="zh-CN" altLang="en-US" sz="2800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D04EB9AD-5FB3-476B-518D-DC38EF91B1B1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739917094"/>
              </p:ext>
            </p:extLst>
          </p:nvPr>
        </p:nvGraphicFramePr>
        <p:xfrm>
          <a:off x="381000" y="2195101"/>
          <a:ext cx="11430000" cy="3074670"/>
        </p:xfrm>
        <a:graphic>
          <a:graphicData uri="http://schemas.openxmlformats.org/drawingml/2006/table">
            <a:tbl>
              <a:tblPr firstRow="1" firstCol="1" bandRow="1"/>
              <a:tblGrid>
                <a:gridCol w="2873252">
                  <a:extLst>
                    <a:ext uri="{9D8B030D-6E8A-4147-A177-3AD203B41FA5}">
                      <a16:colId xmlns:a16="http://schemas.microsoft.com/office/drawing/2014/main" val="244833601"/>
                    </a:ext>
                  </a:extLst>
                </a:gridCol>
                <a:gridCol w="8556748">
                  <a:extLst>
                    <a:ext uri="{9D8B030D-6E8A-4147-A177-3AD203B41FA5}">
                      <a16:colId xmlns:a16="http://schemas.microsoft.com/office/drawing/2014/main" val="380223418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95475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hear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可用作及物动词，也可用作不及物动词，意为“听见，听到”，是指用耳朵听到了某个声音，是无意识的动作，着重听的能力和结果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24165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listen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一般用作不及物动词，可单独使用，以提醒对方注意，指“留神听，倾听”，是有意识的动作，至于是否听到什么，则不得而知。接宾语时，与介词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连用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67806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01208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F22DCAA-A4FC-8B7D-6D7D-CC21F7E8B3D1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你听说过著名科学家玛丽·居里吗？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famous scientist Marie Curie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听！你听见有人在敲门吗？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someone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the door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我经常听见爸爸在厨房里唱老歌。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dad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 songs in the kitchen.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5c3b2">
            <a:extLst>
              <a:ext uri="{FF2B5EF4-FFF2-40B4-BE49-F238E27FC236}">
                <a16:creationId xmlns:a16="http://schemas.microsoft.com/office/drawing/2014/main" id="{A627A43F-F0E6-2A36-0B36-F13CF8FD38AD}"/>
              </a:ext>
            </a:extLst>
          </p:cNvPr>
          <p:cNvSpPr/>
          <p:nvPr/>
        </p:nvSpPr>
        <p:spPr>
          <a:xfrm>
            <a:off x="4536440" y="4662202"/>
            <a:ext cx="1566926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sing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7" name="A_4cb1c">
            <a:extLst>
              <a:ext uri="{FF2B5EF4-FFF2-40B4-BE49-F238E27FC236}">
                <a16:creationId xmlns:a16="http://schemas.microsoft.com/office/drawing/2014/main" id="{FE5B71D9-6403-830F-6E72-561129D6C3DE}"/>
              </a:ext>
            </a:extLst>
          </p:cNvPr>
          <p:cNvSpPr/>
          <p:nvPr/>
        </p:nvSpPr>
        <p:spPr>
          <a:xfrm>
            <a:off x="1815465" y="4662202"/>
            <a:ext cx="1644714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hear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6" name="A_f04cf">
            <a:extLst>
              <a:ext uri="{FF2B5EF4-FFF2-40B4-BE49-F238E27FC236}">
                <a16:creationId xmlns:a16="http://schemas.microsoft.com/office/drawing/2014/main" id="{5AAD24FB-53B4-2C11-E66E-BB4D18CAF275}"/>
              </a:ext>
            </a:extLst>
          </p:cNvPr>
          <p:cNvSpPr/>
          <p:nvPr/>
        </p:nvSpPr>
        <p:spPr>
          <a:xfrm>
            <a:off x="6174740" y="3552730"/>
            <a:ext cx="23590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knocking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b2900">
            <a:extLst>
              <a:ext uri="{FF2B5EF4-FFF2-40B4-BE49-F238E27FC236}">
                <a16:creationId xmlns:a16="http://schemas.microsoft.com/office/drawing/2014/main" id="{DE29E316-A491-CE38-F5F3-00DF45AB6A21}"/>
              </a:ext>
            </a:extLst>
          </p:cNvPr>
          <p:cNvSpPr/>
          <p:nvPr/>
        </p:nvSpPr>
        <p:spPr>
          <a:xfrm>
            <a:off x="3288665" y="3552730"/>
            <a:ext cx="16447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hear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2DA52DEB-4147-ED91-8D90-2BB733B01D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1004340"/>
            <a:ext cx="2536871" cy="524657"/>
          </a:xfrm>
          <a:prstGeom prst="rect">
            <a:avLst/>
          </a:prstGeom>
        </p:spPr>
      </p:pic>
      <p:sp>
        <p:nvSpPr>
          <p:cNvPr id="3" name="A_21cba">
            <a:extLst>
              <a:ext uri="{FF2B5EF4-FFF2-40B4-BE49-F238E27FC236}">
                <a16:creationId xmlns:a16="http://schemas.microsoft.com/office/drawing/2014/main" id="{8C276E96-944F-A2E7-89F1-E5170464FBC1}"/>
              </a:ext>
            </a:extLst>
          </p:cNvPr>
          <p:cNvSpPr/>
          <p:nvPr/>
        </p:nvSpPr>
        <p:spPr>
          <a:xfrm>
            <a:off x="2248853" y="2443258"/>
            <a:ext cx="40037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heard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of/about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08556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7FCB904-A356-A2E7-EC3F-5978BE44E61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09586"/>
            <a:ext cx="11430000" cy="3965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14.I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music when my English teacher came in.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hearing                	B. hearing from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listening                	D. listening to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usually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cousin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get a letter from him every month.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hear from                	B. search of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get off                	D. look after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3862">
            <a:extLst>
              <a:ext uri="{FF2B5EF4-FFF2-40B4-BE49-F238E27FC236}">
                <a16:creationId xmlns:a16="http://schemas.microsoft.com/office/drawing/2014/main" id="{6C8FBABA-40F8-AE59-3820-9E432ABFFDB0}"/>
              </a:ext>
            </a:extLst>
          </p:cNvPr>
          <p:cNvSpPr/>
          <p:nvPr/>
        </p:nvSpPr>
        <p:spPr>
          <a:xfrm>
            <a:off x="3871278" y="3270314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6fb2b">
            <a:extLst>
              <a:ext uri="{FF2B5EF4-FFF2-40B4-BE49-F238E27FC236}">
                <a16:creationId xmlns:a16="http://schemas.microsoft.com/office/drawing/2014/main" id="{235FF64A-FCA8-8CAB-3CF1-E6FCFBD52062}"/>
              </a:ext>
            </a:extLst>
          </p:cNvPr>
          <p:cNvSpPr/>
          <p:nvPr/>
        </p:nvSpPr>
        <p:spPr>
          <a:xfrm>
            <a:off x="2061528" y="1606106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713406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B66F802-DBD7-4D32-EA9E-F388F2B94BF6}"/>
              </a:ext>
            </a:extLst>
          </p:cNvPr>
          <p:cNvSpPr txBox="1">
            <a:spLocks noChangeAspect="1"/>
          </p:cNvSpPr>
          <p:nvPr/>
        </p:nvSpPr>
        <p:spPr>
          <a:xfrm>
            <a:off x="216108" y="86846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afraid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adj.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担心的；害怕的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P53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5D7D6B23-CAA6-166A-7865-A6518B76C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019" y="1469589"/>
            <a:ext cx="2103813" cy="504796"/>
          </a:xfrm>
          <a:prstGeom prst="rect">
            <a:avLst/>
          </a:prstGeom>
        </p:spPr>
      </p:pic>
      <p:pic>
        <p:nvPicPr>
          <p:cNvPr id="5" name="image85.jpeg">
            <a:extLst>
              <a:ext uri="{FF2B5EF4-FFF2-40B4-BE49-F238E27FC236}">
                <a16:creationId xmlns:a16="http://schemas.microsoft.com/office/drawing/2014/main" id="{42C0B96B-86B5-93ED-4BDB-07C6351C7E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0303" y="2136494"/>
            <a:ext cx="7331394" cy="385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7719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9AD2E77-2BF1-E267-C45E-976EC6977407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12315"/>
            <a:ext cx="11430000" cy="2840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小女孩害怕外面的那只大狗。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little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big dog outside.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她害怕在公众场合讲话，因为她可能会忘词。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speak in public because she might forget her words.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63ff0">
            <a:extLst>
              <a:ext uri="{FF2B5EF4-FFF2-40B4-BE49-F238E27FC236}">
                <a16:creationId xmlns:a16="http://schemas.microsoft.com/office/drawing/2014/main" id="{8D648509-1197-EC22-9DBE-739AE6A8C151}"/>
              </a:ext>
            </a:extLst>
          </p:cNvPr>
          <p:cNvSpPr/>
          <p:nvPr/>
        </p:nvSpPr>
        <p:spPr>
          <a:xfrm>
            <a:off x="1370965" y="3473043"/>
            <a:ext cx="420376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is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afraid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FA4442E3-6D17-CE4B-6DE4-FCBBE3D38E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1004340"/>
            <a:ext cx="2536871" cy="524657"/>
          </a:xfrm>
          <a:prstGeom prst="rect">
            <a:avLst/>
          </a:prstGeom>
        </p:spPr>
      </p:pic>
      <p:sp>
        <p:nvSpPr>
          <p:cNvPr id="3" name="A_dae7f">
            <a:extLst>
              <a:ext uri="{FF2B5EF4-FFF2-40B4-BE49-F238E27FC236}">
                <a16:creationId xmlns:a16="http://schemas.microsoft.com/office/drawing/2014/main" id="{7E5FB67B-0A0B-C8DB-4B4A-E9DFE0BB8BE4}"/>
              </a:ext>
            </a:extLst>
          </p:cNvPr>
          <p:cNvSpPr/>
          <p:nvPr/>
        </p:nvSpPr>
        <p:spPr>
          <a:xfrm>
            <a:off x="2809240" y="2363571"/>
            <a:ext cx="420376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is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afraid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of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6678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91E925E-9891-592E-EA98-F2B822877BD9}"/>
              </a:ext>
            </a:extLst>
          </p:cNvPr>
          <p:cNvSpPr txBox="1">
            <a:spLocks noChangeAspect="1"/>
          </p:cNvSpPr>
          <p:nvPr/>
        </p:nvSpPr>
        <p:spPr>
          <a:xfrm>
            <a:off x="261079" y="943413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call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打电话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P54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9D2E4776-B948-6029-7C1C-3E27A5D458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079" y="1544540"/>
            <a:ext cx="2226991" cy="53435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119E854-7BFF-70A0-7229-0F1C8E1ABD3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145667"/>
            <a:ext cx="11430000" cy="6002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用作动词，其用法主要有：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89.jpeg">
            <a:extLst>
              <a:ext uri="{FF2B5EF4-FFF2-40B4-BE49-F238E27FC236}">
                <a16:creationId xmlns:a16="http://schemas.microsoft.com/office/drawing/2014/main" id="{ABAEFA60-E12D-E237-F6DF-62F9676CC1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6221" y="2969329"/>
            <a:ext cx="7647451" cy="228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7901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F1442D5-6A68-1A44-8B6E-889FCBE66BF7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28089"/>
            <a:ext cx="11430000" cy="2280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【考点拓展】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还可以用作名词，意为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通话，电话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sb.a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意为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给某人打电话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常见的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短语：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90.jpeg">
            <a:extLst>
              <a:ext uri="{FF2B5EF4-FFF2-40B4-BE49-F238E27FC236}">
                <a16:creationId xmlns:a16="http://schemas.microsoft.com/office/drawing/2014/main" id="{3CAA761F-9018-0CAE-A2FD-B27E549A53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165" y="3208778"/>
            <a:ext cx="7600111" cy="3112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8058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499A96E-E870-AF21-2E52-BCC8C258358D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我打算这周末去拜访我的前老师。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plan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former teacher this weekend.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这个项目需要创造力和团队合作。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project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creativity and teamwork.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今晚我会给朋友打电话，商量周末的计划。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I’ll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tonight to discuss our weekend plans.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1224a">
            <a:extLst>
              <a:ext uri="{FF2B5EF4-FFF2-40B4-BE49-F238E27FC236}">
                <a16:creationId xmlns:a16="http://schemas.microsoft.com/office/drawing/2014/main" id="{B7548BC9-69EA-354B-BE48-8DE732AD69AB}"/>
              </a:ext>
            </a:extLst>
          </p:cNvPr>
          <p:cNvSpPr/>
          <p:nvPr/>
        </p:nvSpPr>
        <p:spPr>
          <a:xfrm>
            <a:off x="4266565" y="4382126"/>
            <a:ext cx="25575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call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6" name="A_c2fca">
            <a:extLst>
              <a:ext uri="{FF2B5EF4-FFF2-40B4-BE49-F238E27FC236}">
                <a16:creationId xmlns:a16="http://schemas.microsoft.com/office/drawing/2014/main" id="{3C638AEB-C6F2-B1DA-B097-1A8ABCDCB4AF}"/>
              </a:ext>
            </a:extLst>
          </p:cNvPr>
          <p:cNvSpPr/>
          <p:nvPr/>
        </p:nvSpPr>
        <p:spPr>
          <a:xfrm>
            <a:off x="1270953" y="4382126"/>
            <a:ext cx="15653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give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dd78e">
            <a:extLst>
              <a:ext uri="{FF2B5EF4-FFF2-40B4-BE49-F238E27FC236}">
                <a16:creationId xmlns:a16="http://schemas.microsoft.com/office/drawing/2014/main" id="{001ABE06-6382-E704-11F3-09DC28324837}"/>
              </a:ext>
            </a:extLst>
          </p:cNvPr>
          <p:cNvSpPr/>
          <p:nvPr/>
        </p:nvSpPr>
        <p:spPr>
          <a:xfrm>
            <a:off x="2656777" y="3272654"/>
            <a:ext cx="297186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calls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for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046736AA-032E-86CF-E457-01EEC6F675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1004340"/>
            <a:ext cx="2536871" cy="524657"/>
          </a:xfrm>
          <a:prstGeom prst="rect">
            <a:avLst/>
          </a:prstGeom>
        </p:spPr>
      </p:pic>
      <p:sp>
        <p:nvSpPr>
          <p:cNvPr id="3" name="A_87d3b">
            <a:extLst>
              <a:ext uri="{FF2B5EF4-FFF2-40B4-BE49-F238E27FC236}">
                <a16:creationId xmlns:a16="http://schemas.microsoft.com/office/drawing/2014/main" id="{42B22040-28B3-7DA8-07DD-04B87EF10FEE}"/>
              </a:ext>
            </a:extLst>
          </p:cNvPr>
          <p:cNvSpPr/>
          <p:nvPr/>
        </p:nvSpPr>
        <p:spPr>
          <a:xfrm>
            <a:off x="2102803" y="2163182"/>
            <a:ext cx="275596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call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on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357649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77047DA-1456-2083-1D66-2F36C079725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349815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Maybe you should call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 I don’t want to talk with him on the phone.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for                B. up</a:t>
            </a:r>
            <a:r>
              <a:rPr lang="en-US" altLang="zh-CN" sz="28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on                D. in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f99a">
            <a:extLst>
              <a:ext uri="{FF2B5EF4-FFF2-40B4-BE49-F238E27FC236}">
                <a16:creationId xmlns:a16="http://schemas.microsoft.com/office/drawing/2014/main" id="{32D7FA3D-7B06-24E0-21AA-A81BD50818F1}"/>
              </a:ext>
            </a:extLst>
          </p:cNvPr>
          <p:cNvSpPr/>
          <p:nvPr/>
        </p:nvSpPr>
        <p:spPr>
          <a:xfrm>
            <a:off x="5708015" y="2446335"/>
            <a:ext cx="11017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717005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44FEB85-AB1F-426C-0C5B-CC7F79C59194}"/>
              </a:ext>
            </a:extLst>
          </p:cNvPr>
          <p:cNvSpPr txBox="1">
            <a:spLocks noChangeAspect="1"/>
          </p:cNvSpPr>
          <p:nvPr/>
        </p:nvSpPr>
        <p:spPr>
          <a:xfrm>
            <a:off x="216108" y="94341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few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adj.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一些；几个；很少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P54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5" name="image193.jpeg">
            <a:extLst>
              <a:ext uri="{FF2B5EF4-FFF2-40B4-BE49-F238E27FC236}">
                <a16:creationId xmlns:a16="http://schemas.microsoft.com/office/drawing/2014/main" id="{52ABFEB3-9462-8A9C-8127-03F4862EE4B8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1020" y="1544539"/>
            <a:ext cx="2226991" cy="53435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F36F5E0-7C95-FC0D-A4A6-AC54C1C5F51A}"/>
              </a:ext>
            </a:extLst>
          </p:cNvPr>
          <p:cNvSpPr txBox="1">
            <a:spLocks noChangeAspect="1"/>
          </p:cNvSpPr>
          <p:nvPr/>
        </p:nvSpPr>
        <p:spPr>
          <a:xfrm>
            <a:off x="351020" y="2078891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few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a few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little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 little</a:t>
            </a:r>
            <a:endParaRPr lang="zh-CN" altLang="en-US" sz="28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2DC75FA6-46D7-25F3-60A2-881AE977FFA8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415219539"/>
              </p:ext>
            </p:extLst>
          </p:nvPr>
        </p:nvGraphicFramePr>
        <p:xfrm>
          <a:off x="381000" y="2679700"/>
          <a:ext cx="11430000" cy="2279650"/>
        </p:xfrm>
        <a:graphic>
          <a:graphicData uri="http://schemas.openxmlformats.org/drawingml/2006/table">
            <a:tbl>
              <a:tblPr firstRow="1" firstCol="1" bandRow="1"/>
              <a:tblGrid>
                <a:gridCol w="2145176">
                  <a:extLst>
                    <a:ext uri="{9D8B030D-6E8A-4147-A177-3AD203B41FA5}">
                      <a16:colId xmlns:a16="http://schemas.microsoft.com/office/drawing/2014/main" val="812501354"/>
                    </a:ext>
                  </a:extLst>
                </a:gridCol>
                <a:gridCol w="6018217">
                  <a:extLst>
                    <a:ext uri="{9D8B030D-6E8A-4147-A177-3AD203B41FA5}">
                      <a16:colId xmlns:a16="http://schemas.microsoft.com/office/drawing/2014/main" val="1646790588"/>
                    </a:ext>
                  </a:extLst>
                </a:gridCol>
                <a:gridCol w="3266607">
                  <a:extLst>
                    <a:ext uri="{9D8B030D-6E8A-4147-A177-3AD203B41FA5}">
                      <a16:colId xmlns:a16="http://schemas.microsoft.com/office/drawing/2014/main" val="3576143535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含义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6570295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few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修饰可数名词，否定意义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几乎没有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6864715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few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修饰可数名词，肯定意义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一些；几个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5443998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little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修饰不可数名词，否定意义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几乎没有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1575198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little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修饰不可数名词，肯定意义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一点儿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61991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0150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194547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七年级上　</a:t>
            </a:r>
            <a:r>
              <a:rPr lang="en-US" altLang="zh-CN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Modules 7—10 </a:t>
            </a:r>
            <a:endParaRPr lang="zh-CN" altLang="en-US" sz="4200" b="1" spc="6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考点清单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熟词生义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721232B-0C49-2712-9B78-53C1F78C39E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28997"/>
            <a:ext cx="11430000" cy="2845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22.I don’t understand the story though there are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new words in it.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little               B. a little              C. few                D. a few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23.Wang Jun has learned English for five months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he can speak </a:t>
            </a:r>
          </a:p>
          <a:p>
            <a:pPr>
              <a:lnSpc>
                <a:spcPct val="130000"/>
              </a:lnSpc>
              <a:buNone/>
            </a:pP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now.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few                B. a few                C. little                D. a little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62b4e">
            <a:extLst>
              <a:ext uri="{FF2B5EF4-FFF2-40B4-BE49-F238E27FC236}">
                <a16:creationId xmlns:a16="http://schemas.microsoft.com/office/drawing/2014/main" id="{EA872F3F-1755-517D-F0EB-6C05D30B1B6F}"/>
              </a:ext>
            </a:extLst>
          </p:cNvPr>
          <p:cNvSpPr/>
          <p:nvPr/>
        </p:nvSpPr>
        <p:spPr>
          <a:xfrm>
            <a:off x="670711" y="3304616"/>
            <a:ext cx="121132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945F30D6-601A-2E12-3185-07670A6431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1004340"/>
            <a:ext cx="2536871" cy="524657"/>
          </a:xfrm>
          <a:prstGeom prst="rect">
            <a:avLst/>
          </a:prstGeom>
        </p:spPr>
      </p:pic>
      <p:sp>
        <p:nvSpPr>
          <p:cNvPr id="3" name="A_4dcb4">
            <a:extLst>
              <a:ext uri="{FF2B5EF4-FFF2-40B4-BE49-F238E27FC236}">
                <a16:creationId xmlns:a16="http://schemas.microsoft.com/office/drawing/2014/main" id="{C7365DF3-7A09-201B-25B5-673C13F997B7}"/>
              </a:ext>
            </a:extLst>
          </p:cNvPr>
          <p:cNvSpPr/>
          <p:nvPr/>
        </p:nvSpPr>
        <p:spPr>
          <a:xfrm>
            <a:off x="8158988" y="1625517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93281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55AFF03-7385-4310-79A4-6058FA749001}"/>
              </a:ext>
            </a:extLst>
          </p:cNvPr>
          <p:cNvSpPr txBox="1">
            <a:spLocks noChangeAspect="1"/>
          </p:cNvSpPr>
          <p:nvPr/>
        </p:nvSpPr>
        <p:spPr>
          <a:xfrm>
            <a:off x="246088" y="958403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enjoy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享受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的乐趣；喜爱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P54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EE98F5BC-16F4-05D0-E819-214282BB53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10" y="1559530"/>
            <a:ext cx="2226991" cy="534352"/>
          </a:xfrm>
          <a:prstGeom prst="rect">
            <a:avLst/>
          </a:prstGeom>
        </p:spPr>
      </p:pic>
      <p:pic>
        <p:nvPicPr>
          <p:cNvPr id="5" name="image97.jpeg">
            <a:extLst>
              <a:ext uri="{FF2B5EF4-FFF2-40B4-BE49-F238E27FC236}">
                <a16:creationId xmlns:a16="http://schemas.microsoft.com/office/drawing/2014/main" id="{E98F4120-7924-F076-79AE-66F8520C7D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785" y="2319862"/>
            <a:ext cx="6336430" cy="3211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4435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34AB822-4632-5E6C-F3C1-A0D927BBE0E0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28997"/>
            <a:ext cx="11430000" cy="2280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我妹妹喜欢每天晚上练钢琴。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sister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piano every evening.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我们昨晚在生日派对上玩得很开心。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really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the birthday party last night.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6f37b">
            <a:extLst>
              <a:ext uri="{FF2B5EF4-FFF2-40B4-BE49-F238E27FC236}">
                <a16:creationId xmlns:a16="http://schemas.microsoft.com/office/drawing/2014/main" id="{CD2C40F2-28D3-ED05-D064-C548914AAB8C}"/>
              </a:ext>
            </a:extLst>
          </p:cNvPr>
          <p:cNvSpPr/>
          <p:nvPr/>
        </p:nvSpPr>
        <p:spPr>
          <a:xfrm>
            <a:off x="2259330" y="3289725"/>
            <a:ext cx="4078351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enjoy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ourselves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0DD6C6FD-062B-B6C1-F941-DA91C31BC4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1004340"/>
            <a:ext cx="2536871" cy="524657"/>
          </a:xfrm>
          <a:prstGeom prst="rect">
            <a:avLst/>
          </a:prstGeom>
        </p:spPr>
      </p:pic>
      <p:sp>
        <p:nvSpPr>
          <p:cNvPr id="3" name="A_f52ba">
            <a:extLst>
              <a:ext uri="{FF2B5EF4-FFF2-40B4-BE49-F238E27FC236}">
                <a16:creationId xmlns:a16="http://schemas.microsoft.com/office/drawing/2014/main" id="{911876A8-25DA-6D38-809A-61A12D00CE5C}"/>
              </a:ext>
            </a:extLst>
          </p:cNvPr>
          <p:cNvSpPr/>
          <p:nvPr/>
        </p:nvSpPr>
        <p:spPr>
          <a:xfrm>
            <a:off x="2220214" y="2180253"/>
            <a:ext cx="43371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enjoys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practising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911593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E1CDB36-F188-744E-C9E5-B175C2153F9F}"/>
              </a:ext>
            </a:extLst>
          </p:cNvPr>
          <p:cNvSpPr txBox="1">
            <a:spLocks noChangeAspect="1"/>
          </p:cNvSpPr>
          <p:nvPr/>
        </p:nvSpPr>
        <p:spPr>
          <a:xfrm>
            <a:off x="231099" y="89844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happen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P60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193.jpeg">
            <a:extLst>
              <a:ext uri="{FF2B5EF4-FFF2-40B4-BE49-F238E27FC236}">
                <a16:creationId xmlns:a16="http://schemas.microsoft.com/office/drawing/2014/main" id="{8D01078D-E407-59D1-A985-486C464AC92C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1020" y="1544539"/>
            <a:ext cx="2226991" cy="53435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A62E267-6D65-E7CB-404A-D130866B2CF0}"/>
              </a:ext>
            </a:extLst>
          </p:cNvPr>
          <p:cNvSpPr txBox="1">
            <a:spLocks noChangeAspect="1"/>
          </p:cNvSpPr>
          <p:nvPr/>
        </p:nvSpPr>
        <p:spPr>
          <a:xfrm>
            <a:off x="351020" y="2123861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happen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take place</a:t>
            </a:r>
            <a:endParaRPr lang="zh-CN" altLang="en-US" sz="28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F24F5E73-3D1C-0593-4C9D-B0DB5ACC8AFF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160265694"/>
              </p:ext>
            </p:extLst>
          </p:nvPr>
        </p:nvGraphicFramePr>
        <p:xfrm>
          <a:off x="381000" y="2804892"/>
          <a:ext cx="11430000" cy="2706370"/>
        </p:xfrm>
        <a:graphic>
          <a:graphicData uri="http://schemas.openxmlformats.org/drawingml/2006/table">
            <a:tbl>
              <a:tblPr firstRow="1" firstCol="1" bandRow="1"/>
              <a:tblGrid>
                <a:gridCol w="2347210">
                  <a:extLst>
                    <a:ext uri="{9D8B030D-6E8A-4147-A177-3AD203B41FA5}">
                      <a16:colId xmlns:a16="http://schemas.microsoft.com/office/drawing/2014/main" val="3204261577"/>
                    </a:ext>
                  </a:extLst>
                </a:gridCol>
                <a:gridCol w="9082790">
                  <a:extLst>
                    <a:ext uri="{9D8B030D-6E8A-4147-A177-3AD203B41FA5}">
                      <a16:colId xmlns:a16="http://schemas.microsoft.com/office/drawing/2014/main" val="1112660972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270973"/>
                  </a:ext>
                </a:extLst>
              </a:tr>
              <a:tr h="405130">
                <a:tc row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happen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指偶然的、没有预料的“发生”，其结果往往给人带来不幸或麻烦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1066960"/>
                  </a:ext>
                </a:extLst>
              </a:tr>
              <a:tr h="4051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happen to sb./sth.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某人或某物发生什么事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8558821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happen to do sth.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碰巧做某事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7687905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 place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指“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事先安排或者有准备的事情或活动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发生；进行”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82403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67366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F0EC095-C7A3-6E3F-6EDE-B25C17C30C5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26162"/>
            <a:ext cx="11430000" cy="340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look unhappy. What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happened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fought with my friend this morning.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               B. to                	C. on                D. at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27.The Winter Olympic Games of 2026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Italy. All of us are looking forward to it.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happen       B. happen to</a:t>
            </a:r>
            <a:r>
              <a:rPr lang="en-US" altLang="zh-CN" sz="28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hold            D. take place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0f64d">
            <a:extLst>
              <a:ext uri="{FF2B5EF4-FFF2-40B4-BE49-F238E27FC236}">
                <a16:creationId xmlns:a16="http://schemas.microsoft.com/office/drawing/2014/main" id="{B0B97740-2AD9-6012-351B-9A88DFD6E441}"/>
              </a:ext>
            </a:extLst>
          </p:cNvPr>
          <p:cNvSpPr/>
          <p:nvPr/>
        </p:nvSpPr>
        <p:spPr>
          <a:xfrm>
            <a:off x="7363587" y="3486890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0EFFC23D-8753-0142-D1C9-3C28563B39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1004340"/>
            <a:ext cx="2536871" cy="524657"/>
          </a:xfrm>
          <a:prstGeom prst="rect">
            <a:avLst/>
          </a:prstGeom>
        </p:spPr>
      </p:pic>
      <p:sp>
        <p:nvSpPr>
          <p:cNvPr id="3" name="A_c6bf2">
            <a:extLst>
              <a:ext uri="{FF2B5EF4-FFF2-40B4-BE49-F238E27FC236}">
                <a16:creationId xmlns:a16="http://schemas.microsoft.com/office/drawing/2014/main" id="{8910D105-25B6-C041-F1BA-A535D8A42D98}"/>
              </a:ext>
            </a:extLst>
          </p:cNvPr>
          <p:cNvSpPr/>
          <p:nvPr/>
        </p:nvSpPr>
        <p:spPr>
          <a:xfrm>
            <a:off x="6964934" y="1822682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1068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8DC579C-55A9-3BF5-970A-B772B2EA363B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7339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hurry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赶快；匆忙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P60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399619B1-9688-F454-2D3F-D0F274026B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74519"/>
            <a:ext cx="2226991" cy="534352"/>
          </a:xfrm>
          <a:prstGeom prst="rect">
            <a:avLst/>
          </a:prstGeom>
        </p:spPr>
      </p:pic>
      <p:pic>
        <p:nvPicPr>
          <p:cNvPr id="5" name="image104.jpeg">
            <a:extLst>
              <a:ext uri="{FF2B5EF4-FFF2-40B4-BE49-F238E27FC236}">
                <a16:creationId xmlns:a16="http://schemas.microsoft.com/office/drawing/2014/main" id="{E38051B5-3A01-F6A6-EA52-1B7E4B197F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2170" y="2108871"/>
            <a:ext cx="5707294" cy="4351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5687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7372CB4-632E-844E-62B1-50D6A2E18B0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28997"/>
            <a:ext cx="11656102" cy="4525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他匆忙离开，忘了带钥匙。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left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forgot his keys.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昨天她匆忙在晚饭前完成作业。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Yesterday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finish her homework before dinner.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We’re going to be late for the concert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can still make it if we run.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Look out                B. Wait for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Hurry up               D. Take care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d09a3">
            <a:extLst>
              <a:ext uri="{FF2B5EF4-FFF2-40B4-BE49-F238E27FC236}">
                <a16:creationId xmlns:a16="http://schemas.microsoft.com/office/drawing/2014/main" id="{E5B1B37C-4F08-432D-E10A-B37A794A57E7}"/>
              </a:ext>
            </a:extLst>
          </p:cNvPr>
          <p:cNvSpPr/>
          <p:nvPr/>
        </p:nvSpPr>
        <p:spPr>
          <a:xfrm>
            <a:off x="1083628" y="4399197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02c4d">
            <a:extLst>
              <a:ext uri="{FF2B5EF4-FFF2-40B4-BE49-F238E27FC236}">
                <a16:creationId xmlns:a16="http://schemas.microsoft.com/office/drawing/2014/main" id="{CF3AEA63-9A7E-7F9B-72D2-7EA1E17E5166}"/>
              </a:ext>
            </a:extLst>
          </p:cNvPr>
          <p:cNvSpPr/>
          <p:nvPr/>
        </p:nvSpPr>
        <p:spPr>
          <a:xfrm>
            <a:off x="3257169" y="3289725"/>
            <a:ext cx="3310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hurried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B336D6FE-A501-5869-20AF-A1CC75BEC8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1004340"/>
            <a:ext cx="2536871" cy="524657"/>
          </a:xfrm>
          <a:prstGeom prst="rect">
            <a:avLst/>
          </a:prstGeom>
        </p:spPr>
      </p:pic>
      <p:sp>
        <p:nvSpPr>
          <p:cNvPr id="3" name="A_49da1">
            <a:extLst>
              <a:ext uri="{FF2B5EF4-FFF2-40B4-BE49-F238E27FC236}">
                <a16:creationId xmlns:a16="http://schemas.microsoft.com/office/drawing/2014/main" id="{025DC6A8-C9E7-2804-A4F1-25BBC72FB314}"/>
              </a:ext>
            </a:extLst>
          </p:cNvPr>
          <p:cNvSpPr/>
          <p:nvPr/>
        </p:nvSpPr>
        <p:spPr>
          <a:xfrm>
            <a:off x="1832928" y="2180253"/>
            <a:ext cx="41053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in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hurry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18687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662A2D9-20A7-5720-5955-AE0A4C2DB5F8}"/>
              </a:ext>
            </a:extLst>
          </p:cNvPr>
          <p:cNvSpPr txBox="1">
            <a:spLocks noChangeAspect="1"/>
          </p:cNvSpPr>
          <p:nvPr/>
        </p:nvSpPr>
        <p:spPr>
          <a:xfrm>
            <a:off x="276068" y="88345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mean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意思是；意味着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P62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80E50227-EFF9-FF0A-FC1E-29481A90F2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068" y="1484579"/>
            <a:ext cx="2226991" cy="534352"/>
          </a:xfrm>
          <a:prstGeom prst="rect">
            <a:avLst/>
          </a:prstGeom>
        </p:spPr>
      </p:pic>
      <p:pic>
        <p:nvPicPr>
          <p:cNvPr id="5" name="image108.jpeg">
            <a:extLst>
              <a:ext uri="{FF2B5EF4-FFF2-40B4-BE49-F238E27FC236}">
                <a16:creationId xmlns:a16="http://schemas.microsoft.com/office/drawing/2014/main" id="{2DD1AFFD-36FC-805E-9F87-A6C74ECB73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3467" y="2154450"/>
            <a:ext cx="6965066" cy="4195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2670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04C8068-17D8-859B-3AA8-4A04ABC329E0}"/>
              </a:ext>
            </a:extLst>
          </p:cNvPr>
          <p:cNvSpPr txBox="1">
            <a:spLocks noChangeAspect="1"/>
          </p:cNvSpPr>
          <p:nvPr/>
        </p:nvSpPr>
        <p:spPr>
          <a:xfrm>
            <a:off x="342462" y="1737558"/>
            <a:ext cx="11430000" cy="2280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错过这趟公交意味着要再等一小时。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Missing the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another hour.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我打算明天给你打电话讨论计划。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tomorrow to discuss the plan.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3c59b">
            <a:extLst>
              <a:ext uri="{FF2B5EF4-FFF2-40B4-BE49-F238E27FC236}">
                <a16:creationId xmlns:a16="http://schemas.microsoft.com/office/drawing/2014/main" id="{ADEE5AAC-AB5A-A4A2-4281-9E3FF4237C9A}"/>
              </a:ext>
            </a:extLst>
          </p:cNvPr>
          <p:cNvSpPr/>
          <p:nvPr/>
        </p:nvSpPr>
        <p:spPr>
          <a:xfrm>
            <a:off x="916502" y="3498286"/>
            <a:ext cx="4400614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mean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call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E421CFEA-4602-CCCB-7308-91304A4AD3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1004340"/>
            <a:ext cx="2536871" cy="524657"/>
          </a:xfrm>
          <a:prstGeom prst="rect">
            <a:avLst/>
          </a:prstGeom>
        </p:spPr>
      </p:pic>
      <p:sp>
        <p:nvSpPr>
          <p:cNvPr id="3" name="A_67f87">
            <a:extLst>
              <a:ext uri="{FF2B5EF4-FFF2-40B4-BE49-F238E27FC236}">
                <a16:creationId xmlns:a16="http://schemas.microsoft.com/office/drawing/2014/main" id="{3B649781-8D36-7A02-36D9-7591A62FB68B}"/>
              </a:ext>
            </a:extLst>
          </p:cNvPr>
          <p:cNvSpPr/>
          <p:nvPr/>
        </p:nvSpPr>
        <p:spPr>
          <a:xfrm>
            <a:off x="3150115" y="2388814"/>
            <a:ext cx="3943412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means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waiting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251564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C68D784E-75E0-9213-9C83-CC4663A95A77}"/>
              </a:ext>
            </a:extLst>
          </p:cNvPr>
          <p:cNvSpPr txBox="1">
            <a:spLocks noChangeAspect="1"/>
          </p:cNvSpPr>
          <p:nvPr/>
        </p:nvSpPr>
        <p:spPr>
          <a:xfrm>
            <a:off x="530902" y="4239204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(1)You need to show your ID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paper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enter the building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(2)Mike is helping the teacher hand out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papers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(3)He is writing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paper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how to protect the animals and plants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(4)He wrote his name down on a piece of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paper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me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b8c95">
            <a:extLst>
              <a:ext uri="{FF2B5EF4-FFF2-40B4-BE49-F238E27FC236}">
                <a16:creationId xmlns:a16="http://schemas.microsoft.com/office/drawing/2014/main" id="{939DC35F-DA74-7531-342F-D8FFE0D9D33B}"/>
              </a:ext>
            </a:extLst>
          </p:cNvPr>
          <p:cNvSpPr/>
          <p:nvPr/>
        </p:nvSpPr>
        <p:spPr>
          <a:xfrm>
            <a:off x="8918427" y="5999932"/>
            <a:ext cx="1259395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A_8e6f2">
            <a:extLst>
              <a:ext uri="{FF2B5EF4-FFF2-40B4-BE49-F238E27FC236}">
                <a16:creationId xmlns:a16="http://schemas.microsoft.com/office/drawing/2014/main" id="{389AE8FC-347B-378A-91EE-A7027C2E9D99}"/>
              </a:ext>
            </a:extLst>
          </p:cNvPr>
          <p:cNvSpPr/>
          <p:nvPr/>
        </p:nvSpPr>
        <p:spPr>
          <a:xfrm>
            <a:off x="10599653" y="5445196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982ce">
            <a:extLst>
              <a:ext uri="{FF2B5EF4-FFF2-40B4-BE49-F238E27FC236}">
                <a16:creationId xmlns:a16="http://schemas.microsoft.com/office/drawing/2014/main" id="{D23DDA2A-BA9D-EE6F-2F02-0CAB752E4D4B}"/>
              </a:ext>
            </a:extLst>
          </p:cNvPr>
          <p:cNvSpPr/>
          <p:nvPr/>
        </p:nvSpPr>
        <p:spPr>
          <a:xfrm>
            <a:off x="8370866" y="4890460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0186AD2-BAFE-F14A-3C31-9BF9C982AA87}"/>
              </a:ext>
            </a:extLst>
          </p:cNvPr>
          <p:cNvSpPr txBox="1">
            <a:spLocks noChangeAspect="1"/>
          </p:cNvSpPr>
          <p:nvPr/>
        </p:nvSpPr>
        <p:spPr>
          <a:xfrm>
            <a:off x="770745" y="2108388"/>
            <a:ext cx="3681334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）纸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）文章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）试卷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）文件；证明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3ed7b">
            <a:extLst>
              <a:ext uri="{FF2B5EF4-FFF2-40B4-BE49-F238E27FC236}">
                <a16:creationId xmlns:a16="http://schemas.microsoft.com/office/drawing/2014/main" id="{DD27FCE2-98FC-D709-0D1D-91870ADE848D}"/>
              </a:ext>
            </a:extLst>
          </p:cNvPr>
          <p:cNvSpPr/>
          <p:nvPr/>
        </p:nvSpPr>
        <p:spPr>
          <a:xfrm>
            <a:off x="9210781" y="4335724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6721623-4E19-C420-684E-3B2B8F279ED5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7611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1.paper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8175" y="924110"/>
            <a:ext cx="4351425" cy="55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2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9097" y="920890"/>
            <a:ext cx="4642516" cy="50673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2BDF8F5-8F17-CF9D-12D2-86CE53F6713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27625"/>
            <a:ext cx="5884889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finally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adv.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P42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BA3E414-2423-664C-C7AB-D0CDE63FAC96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582530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finally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at last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 the end</a:t>
            </a:r>
            <a:endParaRPr lang="zh-CN" altLang="en-US" sz="28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35F73043-F0FD-411F-6733-2D504EFBD5C9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745739278"/>
              </p:ext>
            </p:extLst>
          </p:nvPr>
        </p:nvGraphicFramePr>
        <p:xfrm>
          <a:off x="425355" y="3191732"/>
          <a:ext cx="11430000" cy="3103880"/>
        </p:xfrm>
        <a:graphic>
          <a:graphicData uri="http://schemas.openxmlformats.org/drawingml/2006/table">
            <a:tbl>
              <a:tblPr firstRow="1" firstCol="1" bandRow="1"/>
              <a:tblGrid>
                <a:gridCol w="1988061">
                  <a:extLst>
                    <a:ext uri="{9D8B030D-6E8A-4147-A177-3AD203B41FA5}">
                      <a16:colId xmlns:a16="http://schemas.microsoft.com/office/drawing/2014/main" val="1908854572"/>
                    </a:ext>
                  </a:extLst>
                </a:gridCol>
                <a:gridCol w="1813810">
                  <a:extLst>
                    <a:ext uri="{9D8B030D-6E8A-4147-A177-3AD203B41FA5}">
                      <a16:colId xmlns:a16="http://schemas.microsoft.com/office/drawing/2014/main" val="3671719498"/>
                    </a:ext>
                  </a:extLst>
                </a:gridCol>
                <a:gridCol w="7628129">
                  <a:extLst>
                    <a:ext uri="{9D8B030D-6E8A-4147-A177-3AD203B41FA5}">
                      <a16:colId xmlns:a16="http://schemas.microsoft.com/office/drawing/2014/main" val="218445910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位置特点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106291"/>
                  </a:ext>
                </a:extLst>
              </a:tr>
              <a:tr h="9990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finally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句首、句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中或句尾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强调在列举论点时，引出最后一个内容，有表示盼望已久的事情终于实现的含义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6848067"/>
                  </a:ext>
                </a:extLst>
              </a:tr>
              <a:tr h="750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 last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句首或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句尾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表示期待的感情更为强烈，强调经过曲折后才达到目的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5859132"/>
                  </a:ext>
                </a:extLst>
              </a:tr>
              <a:tr h="9990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the end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句首或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句尾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可与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 last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互换，表示经过困难之后才达到目的。但表示对结局的预测时，只能用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the end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291999"/>
                  </a:ext>
                </a:extLst>
              </a:tr>
            </a:tbl>
          </a:graphicData>
        </a:graphic>
      </p:graphicFrame>
      <p:pic>
        <p:nvPicPr>
          <p:cNvPr id="9" name="image193.jpeg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5355" y="2048178"/>
            <a:ext cx="2226991" cy="5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B696C31F-498D-DE90-99E6-CAD2524F1BD5}"/>
              </a:ext>
            </a:extLst>
          </p:cNvPr>
          <p:cNvSpPr txBox="1">
            <a:spLocks noChangeAspect="1"/>
          </p:cNvSpPr>
          <p:nvPr/>
        </p:nvSpPr>
        <p:spPr>
          <a:xfrm>
            <a:off x="560882" y="3782148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(1)They are going to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film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new movie next month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(2)There is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film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dust on the table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(3)He put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film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into the camera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(4)Let’s go to the cinema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is a good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film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this week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00056">
            <a:extLst>
              <a:ext uri="{FF2B5EF4-FFF2-40B4-BE49-F238E27FC236}">
                <a16:creationId xmlns:a16="http://schemas.microsoft.com/office/drawing/2014/main" id="{DAFF2913-62A1-D784-C2A0-3814E83AC140}"/>
              </a:ext>
            </a:extLst>
          </p:cNvPr>
          <p:cNvSpPr/>
          <p:nvPr/>
        </p:nvSpPr>
        <p:spPr>
          <a:xfrm>
            <a:off x="9719551" y="5542876"/>
            <a:ext cx="1278001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6e537">
            <a:extLst>
              <a:ext uri="{FF2B5EF4-FFF2-40B4-BE49-F238E27FC236}">
                <a16:creationId xmlns:a16="http://schemas.microsoft.com/office/drawing/2014/main" id="{905211DE-EDAE-BCB7-451D-D173C8D45400}"/>
              </a:ext>
            </a:extLst>
          </p:cNvPr>
          <p:cNvSpPr/>
          <p:nvPr/>
        </p:nvSpPr>
        <p:spPr>
          <a:xfrm>
            <a:off x="5937110" y="4988140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bd5ca">
            <a:extLst>
              <a:ext uri="{FF2B5EF4-FFF2-40B4-BE49-F238E27FC236}">
                <a16:creationId xmlns:a16="http://schemas.microsoft.com/office/drawing/2014/main" id="{8F01C5D6-4251-3382-BDF1-ADF078BAC9A4}"/>
              </a:ext>
            </a:extLst>
          </p:cNvPr>
          <p:cNvSpPr/>
          <p:nvPr/>
        </p:nvSpPr>
        <p:spPr>
          <a:xfrm>
            <a:off x="6365671" y="4433404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B4D865-231A-61A7-5E43-6BAC72014255}"/>
              </a:ext>
            </a:extLst>
          </p:cNvPr>
          <p:cNvSpPr txBox="1">
            <a:spLocks noChangeAspect="1"/>
          </p:cNvSpPr>
          <p:nvPr/>
        </p:nvSpPr>
        <p:spPr>
          <a:xfrm>
            <a:off x="695794" y="1501459"/>
            <a:ext cx="3591393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）胶片；胶卷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）电影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）薄层；薄膜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）拍摄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05049">
            <a:extLst>
              <a:ext uri="{FF2B5EF4-FFF2-40B4-BE49-F238E27FC236}">
                <a16:creationId xmlns:a16="http://schemas.microsoft.com/office/drawing/2014/main" id="{4E5F90E1-7F05-CC08-7E6E-32837EE78C3B}"/>
              </a:ext>
            </a:extLst>
          </p:cNvPr>
          <p:cNvSpPr/>
          <p:nvPr/>
        </p:nvSpPr>
        <p:spPr>
          <a:xfrm>
            <a:off x="8311946" y="3878668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010BE4-1248-C492-BB5D-4F537F968D9C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96550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2.film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205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8870FA5-6756-334A-5E02-A50D661DED4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703666"/>
            <a:ext cx="11430000" cy="2845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park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between the river and the road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(2)White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sometimes necessary to protect others’ feelings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(3)There was a child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lying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the ground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(4)Part of the blame must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social service.(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(5)She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her parents about her grades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fb709">
            <a:extLst>
              <a:ext uri="{FF2B5EF4-FFF2-40B4-BE49-F238E27FC236}">
                <a16:creationId xmlns:a16="http://schemas.microsoft.com/office/drawing/2014/main" id="{CC2F2393-F90E-654F-E59D-42A9201E4143}"/>
              </a:ext>
            </a:extLst>
          </p:cNvPr>
          <p:cNvSpPr/>
          <p:nvPr/>
        </p:nvSpPr>
        <p:spPr>
          <a:xfrm>
            <a:off x="6990525" y="6019130"/>
            <a:ext cx="1278001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099a3">
            <a:extLst>
              <a:ext uri="{FF2B5EF4-FFF2-40B4-BE49-F238E27FC236}">
                <a16:creationId xmlns:a16="http://schemas.microsoft.com/office/drawing/2014/main" id="{33BD7525-B9E9-CE5C-CC31-AB038C473D7D}"/>
              </a:ext>
            </a:extLst>
          </p:cNvPr>
          <p:cNvSpPr/>
          <p:nvPr/>
        </p:nvSpPr>
        <p:spPr>
          <a:xfrm>
            <a:off x="6722301" y="4909658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6b1b6">
            <a:extLst>
              <a:ext uri="{FF2B5EF4-FFF2-40B4-BE49-F238E27FC236}">
                <a16:creationId xmlns:a16="http://schemas.microsoft.com/office/drawing/2014/main" id="{DD017844-6265-679E-49ED-8C8FE854CB61}"/>
              </a:ext>
            </a:extLst>
          </p:cNvPr>
          <p:cNvSpPr/>
          <p:nvPr/>
        </p:nvSpPr>
        <p:spPr>
          <a:xfrm>
            <a:off x="10212197" y="4354922"/>
            <a:ext cx="125939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3C678A-32CF-6EE4-32F7-7AC76E24FD2E}"/>
              </a:ext>
            </a:extLst>
          </p:cNvPr>
          <p:cNvSpPr txBox="1">
            <a:spLocks noChangeAspect="1"/>
          </p:cNvSpPr>
          <p:nvPr/>
        </p:nvSpPr>
        <p:spPr>
          <a:xfrm>
            <a:off x="1385341" y="898995"/>
            <a:ext cx="7263984" cy="28408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）谎言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）说谎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）位于；坐落于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）躺；平躺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责任、罪责、决定、选择等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）在于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aeb7d">
            <a:extLst>
              <a:ext uri="{FF2B5EF4-FFF2-40B4-BE49-F238E27FC236}">
                <a16:creationId xmlns:a16="http://schemas.microsoft.com/office/drawing/2014/main" id="{D5F5DC6D-9464-C412-C6CD-756AA4BDA729}"/>
              </a:ext>
            </a:extLst>
          </p:cNvPr>
          <p:cNvSpPr/>
          <p:nvPr/>
        </p:nvSpPr>
        <p:spPr>
          <a:xfrm>
            <a:off x="7736713" y="3800186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57111C-9814-28A5-0566-E49537A09A5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9655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3.lie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90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A8AFE0FF-935F-1A95-A461-F88583B900B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168757"/>
            <a:ext cx="11430000" cy="340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(1)It is a good habit of mine to read a few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before going to bed.(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(2)Our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get very busy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please keep trying and you will soon get through.(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(3)When his classmates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up to enter the movie theatre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boy stood alone outside.(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(4)The children stand in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468a7">
            <a:extLst>
              <a:ext uri="{FF2B5EF4-FFF2-40B4-BE49-F238E27FC236}">
                <a16:creationId xmlns:a16="http://schemas.microsoft.com/office/drawing/2014/main" id="{40D4293F-D5D0-E3D2-B142-60DA01B23652}"/>
              </a:ext>
            </a:extLst>
          </p:cNvPr>
          <p:cNvSpPr/>
          <p:nvPr/>
        </p:nvSpPr>
        <p:spPr>
          <a:xfrm>
            <a:off x="4880864" y="6038957"/>
            <a:ext cx="1259396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61fc2">
            <a:extLst>
              <a:ext uri="{FF2B5EF4-FFF2-40B4-BE49-F238E27FC236}">
                <a16:creationId xmlns:a16="http://schemas.microsoft.com/office/drawing/2014/main" id="{1A5E8283-2D85-8AD2-DC97-444BFDEBD19C}"/>
              </a:ext>
            </a:extLst>
          </p:cNvPr>
          <p:cNvSpPr/>
          <p:nvPr/>
        </p:nvSpPr>
        <p:spPr>
          <a:xfrm>
            <a:off x="3464878" y="5484221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6f5c4">
            <a:extLst>
              <a:ext uri="{FF2B5EF4-FFF2-40B4-BE49-F238E27FC236}">
                <a16:creationId xmlns:a16="http://schemas.microsoft.com/office/drawing/2014/main" id="{A632D7EC-F03A-ABD4-7D43-B916BA376021}"/>
              </a:ext>
            </a:extLst>
          </p:cNvPr>
          <p:cNvSpPr/>
          <p:nvPr/>
        </p:nvSpPr>
        <p:spPr>
          <a:xfrm>
            <a:off x="2342452" y="4374749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4C7177A-76C5-468E-349E-2A51A525A6F2}"/>
              </a:ext>
            </a:extLst>
          </p:cNvPr>
          <p:cNvSpPr txBox="1">
            <a:spLocks noChangeAspect="1"/>
          </p:cNvSpPr>
          <p:nvPr/>
        </p:nvSpPr>
        <p:spPr>
          <a:xfrm>
            <a:off x="1427188" y="888068"/>
            <a:ext cx="5715000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）行，排，列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）沿……形成行（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或列、排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电话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）线路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）字行；诗行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202fc">
            <a:extLst>
              <a:ext uri="{FF2B5EF4-FFF2-40B4-BE49-F238E27FC236}">
                <a16:creationId xmlns:a16="http://schemas.microsoft.com/office/drawing/2014/main" id="{3AF59868-5D00-8C91-F066-53973FD4553B}"/>
              </a:ext>
            </a:extLst>
          </p:cNvPr>
          <p:cNvSpPr/>
          <p:nvPr/>
        </p:nvSpPr>
        <p:spPr>
          <a:xfrm>
            <a:off x="10595801" y="3265277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A26481-EDDB-E1F7-43BA-09EF42E79521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06610"/>
            <a:ext cx="2092377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4.line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93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07F4D53-0A90-39AD-79CB-C84EA93DF65A}"/>
              </a:ext>
            </a:extLst>
          </p:cNvPr>
          <p:cNvSpPr txBox="1">
            <a:spLocks noChangeAspect="1"/>
          </p:cNvSpPr>
          <p:nvPr/>
        </p:nvSpPr>
        <p:spPr>
          <a:xfrm>
            <a:off x="575872" y="3953763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(1)He fell over after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the carpet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 children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tripped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along the path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laughing loudly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(3)She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tripped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over the dog’s toy and nearly fell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(4)We’re taking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Beijing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b482d">
            <a:extLst>
              <a:ext uri="{FF2B5EF4-FFF2-40B4-BE49-F238E27FC236}">
                <a16:creationId xmlns:a16="http://schemas.microsoft.com/office/drawing/2014/main" id="{E9708D6E-D70B-98BF-746B-3E154C1DD49D}"/>
              </a:ext>
            </a:extLst>
          </p:cNvPr>
          <p:cNvSpPr/>
          <p:nvPr/>
        </p:nvSpPr>
        <p:spPr>
          <a:xfrm>
            <a:off x="5657777" y="5714491"/>
            <a:ext cx="1298639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1bb83">
            <a:extLst>
              <a:ext uri="{FF2B5EF4-FFF2-40B4-BE49-F238E27FC236}">
                <a16:creationId xmlns:a16="http://schemas.microsoft.com/office/drawing/2014/main" id="{85F879A2-69DC-744A-FC93-93BC3DD41F9F}"/>
              </a:ext>
            </a:extLst>
          </p:cNvPr>
          <p:cNvSpPr/>
          <p:nvPr/>
        </p:nvSpPr>
        <p:spPr>
          <a:xfrm>
            <a:off x="8007341" y="5159755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30a39">
            <a:extLst>
              <a:ext uri="{FF2B5EF4-FFF2-40B4-BE49-F238E27FC236}">
                <a16:creationId xmlns:a16="http://schemas.microsoft.com/office/drawing/2014/main" id="{69EC4CBA-1953-A95F-3228-216764EE8A6C}"/>
              </a:ext>
            </a:extLst>
          </p:cNvPr>
          <p:cNvSpPr/>
          <p:nvPr/>
        </p:nvSpPr>
        <p:spPr>
          <a:xfrm>
            <a:off x="9399515" y="4605019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D76D3F-C2F3-CDAF-7ABB-216D70BBF11D}"/>
              </a:ext>
            </a:extLst>
          </p:cNvPr>
          <p:cNvSpPr txBox="1">
            <a:spLocks noChangeAspect="1"/>
          </p:cNvSpPr>
          <p:nvPr/>
        </p:nvSpPr>
        <p:spPr>
          <a:xfrm>
            <a:off x="815715" y="1523559"/>
            <a:ext cx="3966148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）使绊倒；绊倒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）脚步轻快地走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）绊倒；摔倒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）旅行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db586">
            <a:extLst>
              <a:ext uri="{FF2B5EF4-FFF2-40B4-BE49-F238E27FC236}">
                <a16:creationId xmlns:a16="http://schemas.microsoft.com/office/drawing/2014/main" id="{C29DF027-2C58-CE78-6AE9-80E9F5238527}"/>
              </a:ext>
            </a:extLst>
          </p:cNvPr>
          <p:cNvSpPr/>
          <p:nvPr/>
        </p:nvSpPr>
        <p:spPr>
          <a:xfrm>
            <a:off x="6763185" y="4050283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C0F43F-EE8D-0E38-82B4-8A5B574E3377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3659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5.trip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650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43FA5E0F-7466-6DCE-0EBE-A7E568D50D10}"/>
              </a:ext>
            </a:extLst>
          </p:cNvPr>
          <p:cNvSpPr txBox="1">
            <a:spLocks noChangeAspect="1"/>
          </p:cNvSpPr>
          <p:nvPr/>
        </p:nvSpPr>
        <p:spPr>
          <a:xfrm>
            <a:off x="545891" y="3782149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(1)I’ll be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as soon as I can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car slowly into the parking space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(3)My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hurts after sitting at the desk all day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(4)There’s a small garden in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yard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087aa">
            <a:extLst>
              <a:ext uri="{FF2B5EF4-FFF2-40B4-BE49-F238E27FC236}">
                <a16:creationId xmlns:a16="http://schemas.microsoft.com/office/drawing/2014/main" id="{84020458-808A-D924-9EAB-E01658534B57}"/>
              </a:ext>
            </a:extLst>
          </p:cNvPr>
          <p:cNvSpPr/>
          <p:nvPr/>
        </p:nvSpPr>
        <p:spPr>
          <a:xfrm>
            <a:off x="7194722" y="5542877"/>
            <a:ext cx="1278001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bea75">
            <a:extLst>
              <a:ext uri="{FF2B5EF4-FFF2-40B4-BE49-F238E27FC236}">
                <a16:creationId xmlns:a16="http://schemas.microsoft.com/office/drawing/2014/main" id="{A7037032-EA8B-672E-E99A-C499B1ED27EF}"/>
              </a:ext>
            </a:extLst>
          </p:cNvPr>
          <p:cNvSpPr/>
          <p:nvPr/>
        </p:nvSpPr>
        <p:spPr>
          <a:xfrm>
            <a:off x="8061434" y="4988141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c32f6">
            <a:extLst>
              <a:ext uri="{FF2B5EF4-FFF2-40B4-BE49-F238E27FC236}">
                <a16:creationId xmlns:a16="http://schemas.microsoft.com/office/drawing/2014/main" id="{3CEFDD6A-9D00-7F06-463F-316D5CCDE7E1}"/>
              </a:ext>
            </a:extLst>
          </p:cNvPr>
          <p:cNvSpPr/>
          <p:nvPr/>
        </p:nvSpPr>
        <p:spPr>
          <a:xfrm>
            <a:off x="8403318" y="4433405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F0BE7E-2896-8199-9716-4DD6E9BBDB6D}"/>
              </a:ext>
            </a:extLst>
          </p:cNvPr>
          <p:cNvSpPr txBox="1">
            <a:spLocks noChangeAspect="1"/>
          </p:cNvSpPr>
          <p:nvPr/>
        </p:nvSpPr>
        <p:spPr>
          <a:xfrm>
            <a:off x="770744" y="1501460"/>
            <a:ext cx="4850567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）后部；背部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）后面的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）后退；倒退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）向后；回到；返回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e40ad">
            <a:extLst>
              <a:ext uri="{FF2B5EF4-FFF2-40B4-BE49-F238E27FC236}">
                <a16:creationId xmlns:a16="http://schemas.microsoft.com/office/drawing/2014/main" id="{C8D438AC-2C39-30B8-4CAD-43C5251E604A}"/>
              </a:ext>
            </a:extLst>
          </p:cNvPr>
          <p:cNvSpPr/>
          <p:nvPr/>
        </p:nvSpPr>
        <p:spPr>
          <a:xfrm>
            <a:off x="5318869" y="3878669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42195F-64AC-19D9-D787-F25E6C318F7A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9655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6.back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082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D254394A-E117-FDA8-918B-DA89D419819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429000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(1)I have three days’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visit my grandparents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 teacher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left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students waiting outside the classroom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(3)He would not be allowed to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country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ee930">
            <a:extLst>
              <a:ext uri="{FF2B5EF4-FFF2-40B4-BE49-F238E27FC236}">
                <a16:creationId xmlns:a16="http://schemas.microsoft.com/office/drawing/2014/main" id="{8D112D66-6B39-2DB5-A566-855D0BD24F4F}"/>
              </a:ext>
            </a:extLst>
          </p:cNvPr>
          <p:cNvSpPr/>
          <p:nvPr/>
        </p:nvSpPr>
        <p:spPr>
          <a:xfrm>
            <a:off x="7791831" y="4634992"/>
            <a:ext cx="1259396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6a7c4">
            <a:extLst>
              <a:ext uri="{FF2B5EF4-FFF2-40B4-BE49-F238E27FC236}">
                <a16:creationId xmlns:a16="http://schemas.microsoft.com/office/drawing/2014/main" id="{40759D4C-9412-3938-18D8-2E00B1CD428F}"/>
              </a:ext>
            </a:extLst>
          </p:cNvPr>
          <p:cNvSpPr/>
          <p:nvPr/>
        </p:nvSpPr>
        <p:spPr>
          <a:xfrm>
            <a:off x="9852851" y="4080256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3447065-D437-7078-DD3F-5DCADEBA0A79}"/>
              </a:ext>
            </a:extLst>
          </p:cNvPr>
          <p:cNvSpPr txBox="1">
            <a:spLocks noChangeAspect="1"/>
          </p:cNvSpPr>
          <p:nvPr/>
        </p:nvSpPr>
        <p:spPr>
          <a:xfrm>
            <a:off x="695793" y="1546431"/>
            <a:ext cx="4220980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）离开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）使处于某种状态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）假期；休假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f0299">
            <a:extLst>
              <a:ext uri="{FF2B5EF4-FFF2-40B4-BE49-F238E27FC236}">
                <a16:creationId xmlns:a16="http://schemas.microsoft.com/office/drawing/2014/main" id="{E1D6359A-6C44-1F72-CF49-9B74ECB5F1CE}"/>
              </a:ext>
            </a:extLst>
          </p:cNvPr>
          <p:cNvSpPr/>
          <p:nvPr/>
        </p:nvSpPr>
        <p:spPr>
          <a:xfrm>
            <a:off x="8343710" y="3525520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AE10A7-DF57-67F5-8258-3918844AB2E2}"/>
              </a:ext>
            </a:extLst>
          </p:cNvPr>
          <p:cNvSpPr txBox="1">
            <a:spLocks noChangeAspect="1"/>
          </p:cNvSpPr>
          <p:nvPr/>
        </p:nvSpPr>
        <p:spPr>
          <a:xfrm>
            <a:off x="276069" y="94152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7.leave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03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D5CC3F5E-15E3-9255-E975-129BCE51C06F}"/>
              </a:ext>
            </a:extLst>
          </p:cNvPr>
          <p:cNvSpPr txBox="1">
            <a:spLocks noChangeAspect="1"/>
          </p:cNvSpPr>
          <p:nvPr/>
        </p:nvSpPr>
        <p:spPr>
          <a:xfrm>
            <a:off x="485931" y="3782149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river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through our village quietly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(2)I had to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catch the bus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(3)My uncle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small store in the town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(4)My dad’s car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100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kilometres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per hour on the highway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b9d8e">
            <a:extLst>
              <a:ext uri="{FF2B5EF4-FFF2-40B4-BE49-F238E27FC236}">
                <a16:creationId xmlns:a16="http://schemas.microsoft.com/office/drawing/2014/main" id="{09F01523-644E-D97F-71F4-1E338039FFA8}"/>
              </a:ext>
            </a:extLst>
          </p:cNvPr>
          <p:cNvSpPr/>
          <p:nvPr/>
        </p:nvSpPr>
        <p:spPr>
          <a:xfrm>
            <a:off x="9972450" y="5542877"/>
            <a:ext cx="1278000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3ae84">
            <a:extLst>
              <a:ext uri="{FF2B5EF4-FFF2-40B4-BE49-F238E27FC236}">
                <a16:creationId xmlns:a16="http://schemas.microsoft.com/office/drawing/2014/main" id="{BB3553C0-FA35-78B0-5712-0284D4292C44}"/>
              </a:ext>
            </a:extLst>
          </p:cNvPr>
          <p:cNvSpPr/>
          <p:nvPr/>
        </p:nvSpPr>
        <p:spPr>
          <a:xfrm>
            <a:off x="7079708" y="4988141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6c30c">
            <a:extLst>
              <a:ext uri="{FF2B5EF4-FFF2-40B4-BE49-F238E27FC236}">
                <a16:creationId xmlns:a16="http://schemas.microsoft.com/office/drawing/2014/main" id="{80E8522E-B1A6-E22F-E456-F8F5FC1D5BD5}"/>
              </a:ext>
            </a:extLst>
          </p:cNvPr>
          <p:cNvSpPr/>
          <p:nvPr/>
        </p:nvSpPr>
        <p:spPr>
          <a:xfrm>
            <a:off x="5401784" y="4433405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1F7FDBD-0246-D6D1-4C7E-9BE5AAD50CEB}"/>
              </a:ext>
            </a:extLst>
          </p:cNvPr>
          <p:cNvSpPr txBox="1">
            <a:spLocks noChangeAspect="1"/>
          </p:cNvSpPr>
          <p:nvPr/>
        </p:nvSpPr>
        <p:spPr>
          <a:xfrm>
            <a:off x="755754" y="1501460"/>
            <a:ext cx="3381531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）管理；运营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）行驶；移动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）流动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）跑，奔跑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b0042">
            <a:extLst>
              <a:ext uri="{FF2B5EF4-FFF2-40B4-BE49-F238E27FC236}">
                <a16:creationId xmlns:a16="http://schemas.microsoft.com/office/drawing/2014/main" id="{C26299DF-FEE1-AE96-08FB-5C125A5F4A3F}"/>
              </a:ext>
            </a:extLst>
          </p:cNvPr>
          <p:cNvSpPr/>
          <p:nvPr/>
        </p:nvSpPr>
        <p:spPr>
          <a:xfrm>
            <a:off x="7420322" y="3878669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8B9606-525F-14C3-4136-EB3C49AFDC40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9655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8.run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910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19F5A511-9553-3DD4-E630-787115926757}"/>
              </a:ext>
            </a:extLst>
          </p:cNvPr>
          <p:cNvSpPr txBox="1">
            <a:spLocks noChangeAspect="1"/>
          </p:cNvSpPr>
          <p:nvPr/>
        </p:nvSpPr>
        <p:spPr>
          <a:xfrm>
            <a:off x="575872" y="3688676"/>
            <a:ext cx="11430000" cy="2845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(1)I’ll work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 don’t want to let him down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 desk is made of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wood that lasts for years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(3)His heart was beating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after running up the stairs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(4)After completing all of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work you have done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should be proud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14756">
            <a:extLst>
              <a:ext uri="{FF2B5EF4-FFF2-40B4-BE49-F238E27FC236}">
                <a16:creationId xmlns:a16="http://schemas.microsoft.com/office/drawing/2014/main" id="{EEF57B12-0925-DC9A-A526-D6701BB591B4}"/>
              </a:ext>
            </a:extLst>
          </p:cNvPr>
          <p:cNvSpPr/>
          <p:nvPr/>
        </p:nvSpPr>
        <p:spPr>
          <a:xfrm>
            <a:off x="1697536" y="6049110"/>
            <a:ext cx="1298639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3b5e5">
            <a:extLst>
              <a:ext uri="{FF2B5EF4-FFF2-40B4-BE49-F238E27FC236}">
                <a16:creationId xmlns:a16="http://schemas.microsoft.com/office/drawing/2014/main" id="{8A1B8DB3-E965-F9BF-5E5A-AB17D8FBB416}"/>
              </a:ext>
            </a:extLst>
          </p:cNvPr>
          <p:cNvSpPr/>
          <p:nvPr/>
        </p:nvSpPr>
        <p:spPr>
          <a:xfrm>
            <a:off x="9395324" y="4894668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e842e">
            <a:extLst>
              <a:ext uri="{FF2B5EF4-FFF2-40B4-BE49-F238E27FC236}">
                <a16:creationId xmlns:a16="http://schemas.microsoft.com/office/drawing/2014/main" id="{8D645720-58F8-7EBC-6C89-4049CCAF6D6F}"/>
              </a:ext>
            </a:extLst>
          </p:cNvPr>
          <p:cNvSpPr/>
          <p:nvPr/>
        </p:nvSpPr>
        <p:spPr>
          <a:xfrm>
            <a:off x="8811124" y="4339932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4B5E542-79C5-AC29-7F11-457212A8643F}"/>
              </a:ext>
            </a:extLst>
          </p:cNvPr>
          <p:cNvSpPr txBox="1">
            <a:spLocks noChangeAspect="1"/>
          </p:cNvSpPr>
          <p:nvPr/>
        </p:nvSpPr>
        <p:spPr>
          <a:xfrm>
            <a:off x="725774" y="1456490"/>
            <a:ext cx="4640705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）猛烈地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）坚硬的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）努力地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）艰难的；困难的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f0eb7">
            <a:extLst>
              <a:ext uri="{FF2B5EF4-FFF2-40B4-BE49-F238E27FC236}">
                <a16:creationId xmlns:a16="http://schemas.microsoft.com/office/drawing/2014/main" id="{BDC60C98-B3E5-808C-E2FC-43EEB4444008}"/>
              </a:ext>
            </a:extLst>
          </p:cNvPr>
          <p:cNvSpPr/>
          <p:nvPr/>
        </p:nvSpPr>
        <p:spPr>
          <a:xfrm>
            <a:off x="7855512" y="3785196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95ED85-2FA9-9C4D-7894-23478BBE3F8B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1154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9.hard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1909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440EB56B-237B-520E-F978-3B5EEDA92489}"/>
              </a:ext>
            </a:extLst>
          </p:cNvPr>
          <p:cNvSpPr txBox="1">
            <a:spLocks noChangeAspect="1"/>
          </p:cNvSpPr>
          <p:nvPr/>
        </p:nvSpPr>
        <p:spPr>
          <a:xfrm>
            <a:off x="635833" y="3881152"/>
            <a:ext cx="11430000" cy="2280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(1)They lived in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little house on the hill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(2)Her support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means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lot to him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(3)He’s so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he never buys anyone a drink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(4)What does this word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2d6e3">
            <a:extLst>
              <a:ext uri="{FF2B5EF4-FFF2-40B4-BE49-F238E27FC236}">
                <a16:creationId xmlns:a16="http://schemas.microsoft.com/office/drawing/2014/main" id="{F471E6B3-9321-73BA-D96D-4FA845BA3718}"/>
              </a:ext>
            </a:extLst>
          </p:cNvPr>
          <p:cNvSpPr/>
          <p:nvPr/>
        </p:nvSpPr>
        <p:spPr>
          <a:xfrm>
            <a:off x="5570736" y="5641880"/>
            <a:ext cx="1298638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05f00">
            <a:extLst>
              <a:ext uri="{FF2B5EF4-FFF2-40B4-BE49-F238E27FC236}">
                <a16:creationId xmlns:a16="http://schemas.microsoft.com/office/drawing/2014/main" id="{F38251DF-6211-5F58-D07F-5ABA0194D4C2}"/>
              </a:ext>
            </a:extLst>
          </p:cNvPr>
          <p:cNvSpPr/>
          <p:nvPr/>
        </p:nvSpPr>
        <p:spPr>
          <a:xfrm>
            <a:off x="8513389" y="5087144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e3546">
            <a:extLst>
              <a:ext uri="{FF2B5EF4-FFF2-40B4-BE49-F238E27FC236}">
                <a16:creationId xmlns:a16="http://schemas.microsoft.com/office/drawing/2014/main" id="{910C9A93-B4E3-381D-8C02-CE60AD117AF3}"/>
              </a:ext>
            </a:extLst>
          </p:cNvPr>
          <p:cNvSpPr/>
          <p:nvPr/>
        </p:nvSpPr>
        <p:spPr>
          <a:xfrm>
            <a:off x="5986597" y="4532408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001C92-7D7A-92D9-BFFE-B2C28B8EB640}"/>
              </a:ext>
            </a:extLst>
          </p:cNvPr>
          <p:cNvSpPr txBox="1">
            <a:spLocks noChangeAspect="1"/>
          </p:cNvSpPr>
          <p:nvPr/>
        </p:nvSpPr>
        <p:spPr>
          <a:xfrm>
            <a:off x="905656" y="1471479"/>
            <a:ext cx="4760626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）对……重要；有意义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）吝啬的；小气的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）简陋的；破旧的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）意思是；意味着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677f7">
            <a:extLst>
              <a:ext uri="{FF2B5EF4-FFF2-40B4-BE49-F238E27FC236}">
                <a16:creationId xmlns:a16="http://schemas.microsoft.com/office/drawing/2014/main" id="{79D09FAC-CDDC-8322-392D-3FBEC99F9B5B}"/>
              </a:ext>
            </a:extLst>
          </p:cNvPr>
          <p:cNvSpPr/>
          <p:nvPr/>
        </p:nvSpPr>
        <p:spPr>
          <a:xfrm>
            <a:off x="7759898" y="3977672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BAA5474-1893-64F3-1DA8-80B8A5EA38B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66570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10.mean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841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D59E800-D20F-1941-C3A8-6EB37996EEF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05719"/>
            <a:ext cx="11430000" cy="5086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1.You should make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 you take a trip to a foreign country.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call                B. station	C. plan                D. money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watch is nice but it’s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 don’t have so much money to buy it.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special          B. popular	C. expensive        D. cheap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was your trip to Hainan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Great. I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took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few photos there.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very               B. hard		C. really                D. quite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e91f7">
            <a:extLst>
              <a:ext uri="{FF2B5EF4-FFF2-40B4-BE49-F238E27FC236}">
                <a16:creationId xmlns:a16="http://schemas.microsoft.com/office/drawing/2014/main" id="{743B3BA7-B41C-CF30-84E9-94ED00CE2E74}"/>
              </a:ext>
            </a:extLst>
          </p:cNvPr>
          <p:cNvSpPr/>
          <p:nvPr/>
        </p:nvSpPr>
        <p:spPr>
          <a:xfrm>
            <a:off x="3131439" y="5385391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52f6c">
            <a:extLst>
              <a:ext uri="{FF2B5EF4-FFF2-40B4-BE49-F238E27FC236}">
                <a16:creationId xmlns:a16="http://schemas.microsoft.com/office/drawing/2014/main" id="{86C16A0F-BFAE-B7F8-C960-74ECE126E79F}"/>
              </a:ext>
            </a:extLst>
          </p:cNvPr>
          <p:cNvSpPr/>
          <p:nvPr/>
        </p:nvSpPr>
        <p:spPr>
          <a:xfrm>
            <a:off x="5418582" y="3166447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01263"/>
            <a:ext cx="5993599" cy="504456"/>
          </a:xfrm>
          <a:prstGeom prst="rect">
            <a:avLst/>
          </a:prstGeom>
        </p:spPr>
      </p:pic>
      <p:sp>
        <p:nvSpPr>
          <p:cNvPr id="2" name="A_b06f4">
            <a:extLst>
              <a:ext uri="{FF2B5EF4-FFF2-40B4-BE49-F238E27FC236}">
                <a16:creationId xmlns:a16="http://schemas.microsoft.com/office/drawing/2014/main" id="{DF23F781-527F-DBA2-9C82-F4138000547F}"/>
              </a:ext>
            </a:extLst>
          </p:cNvPr>
          <p:cNvSpPr/>
          <p:nvPr/>
        </p:nvSpPr>
        <p:spPr>
          <a:xfrm>
            <a:off x="3962019" y="2056975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71882A0-A3CB-AE77-099A-CC96A276F68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28997"/>
            <a:ext cx="11430000" cy="4525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他想了好几天，最后同意加入我们。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thought about it for days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agreed to join us.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经过多年的练习，他终于成为了一名著名的钢琴家。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 years of practice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became a famous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pianist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3.After ten years’ hard work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 dream came true.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finally                B. quickly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slowly                D. exactly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7a6d4">
            <a:extLst>
              <a:ext uri="{FF2B5EF4-FFF2-40B4-BE49-F238E27FC236}">
                <a16:creationId xmlns:a16="http://schemas.microsoft.com/office/drawing/2014/main" id="{BE5C13A6-E30A-388A-948E-1BE3C932B937}"/>
              </a:ext>
            </a:extLst>
          </p:cNvPr>
          <p:cNvSpPr/>
          <p:nvPr/>
        </p:nvSpPr>
        <p:spPr>
          <a:xfrm>
            <a:off x="5489448" y="4399197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ae730">
            <a:extLst>
              <a:ext uri="{FF2B5EF4-FFF2-40B4-BE49-F238E27FC236}">
                <a16:creationId xmlns:a16="http://schemas.microsoft.com/office/drawing/2014/main" id="{8743798D-D042-53E5-37E4-E539E97D75F7}"/>
              </a:ext>
            </a:extLst>
          </p:cNvPr>
          <p:cNvSpPr/>
          <p:nvPr/>
        </p:nvSpPr>
        <p:spPr>
          <a:xfrm>
            <a:off x="8830564" y="3844461"/>
            <a:ext cx="25892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at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last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5F0B6A28-FA71-0FF2-1011-6B727A7193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1004340"/>
            <a:ext cx="2536871" cy="524657"/>
          </a:xfrm>
          <a:prstGeom prst="rect">
            <a:avLst/>
          </a:prstGeom>
        </p:spPr>
      </p:pic>
      <p:sp>
        <p:nvSpPr>
          <p:cNvPr id="3" name="A_08879">
            <a:extLst>
              <a:ext uri="{FF2B5EF4-FFF2-40B4-BE49-F238E27FC236}">
                <a16:creationId xmlns:a16="http://schemas.microsoft.com/office/drawing/2014/main" id="{FD39D601-EACE-F9B6-A67E-18CFDD5B9FCA}"/>
              </a:ext>
            </a:extLst>
          </p:cNvPr>
          <p:cNvSpPr/>
          <p:nvPr/>
        </p:nvSpPr>
        <p:spPr>
          <a:xfrm>
            <a:off x="6133402" y="2180253"/>
            <a:ext cx="40672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in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the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end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427283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340A515-4D26-35CF-8988-0ACB9139182B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much does your brother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buying this T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shirt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 yuan.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pay                B. spend	C. take                D. bring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did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Smith say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didn’t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him.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asked us to clean the classroom after school.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listen             B. sound	C. hear                D. see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6.Dad is always busy with his work. It’s half past eleven now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he is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working.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also               B. only		C. still                 D. never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024ec">
            <a:extLst>
              <a:ext uri="{FF2B5EF4-FFF2-40B4-BE49-F238E27FC236}">
                <a16:creationId xmlns:a16="http://schemas.microsoft.com/office/drawing/2014/main" id="{ED9979C4-D5DD-E18E-4FC4-D5BE13A264FC}"/>
              </a:ext>
            </a:extLst>
          </p:cNvPr>
          <p:cNvSpPr/>
          <p:nvPr/>
        </p:nvSpPr>
        <p:spPr>
          <a:xfrm>
            <a:off x="730604" y="4929104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4" name="A_4d6f9">
            <a:extLst>
              <a:ext uri="{FF2B5EF4-FFF2-40B4-BE49-F238E27FC236}">
                <a16:creationId xmlns:a16="http://schemas.microsoft.com/office/drawing/2014/main" id="{8ED8C295-B337-DE07-5606-F3471E93C1D3}"/>
              </a:ext>
            </a:extLst>
          </p:cNvPr>
          <p:cNvSpPr/>
          <p:nvPr/>
        </p:nvSpPr>
        <p:spPr>
          <a:xfrm>
            <a:off x="6636639" y="2710160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d8596">
            <a:extLst>
              <a:ext uri="{FF2B5EF4-FFF2-40B4-BE49-F238E27FC236}">
                <a16:creationId xmlns:a16="http://schemas.microsoft.com/office/drawing/2014/main" id="{DA5068AD-DEB9-1EE7-9F18-346D60EB2A60}"/>
              </a:ext>
            </a:extLst>
          </p:cNvPr>
          <p:cNvSpPr/>
          <p:nvPr/>
        </p:nvSpPr>
        <p:spPr>
          <a:xfrm>
            <a:off x="5885625" y="1045952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453660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0504C4F-EBEC-0C0E-76E7-70EE5B2AC0B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09586"/>
            <a:ext cx="11430000" cy="3965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en-US" altLang="zh-CN" sz="2800" b="1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the Mid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Autumn Festival. What about you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like Christmas best because I can get many gifts on that day.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festival              B. month		C. party                D. moment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安徽名校大联考二模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Listening hundreds of times is less than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 It’s believable that we’d better go and see it with our eyes.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doubt                B. test		C. taste                D. visit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2461">
            <a:extLst>
              <a:ext uri="{FF2B5EF4-FFF2-40B4-BE49-F238E27FC236}">
                <a16:creationId xmlns:a16="http://schemas.microsoft.com/office/drawing/2014/main" id="{7D32764F-14EB-3D39-B62F-59B2BE22CEA5}"/>
              </a:ext>
            </a:extLst>
          </p:cNvPr>
          <p:cNvSpPr/>
          <p:nvPr/>
        </p:nvSpPr>
        <p:spPr>
          <a:xfrm>
            <a:off x="895496" y="3840040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6ed6d">
            <a:extLst>
              <a:ext uri="{FF2B5EF4-FFF2-40B4-BE49-F238E27FC236}">
                <a16:creationId xmlns:a16="http://schemas.microsoft.com/office/drawing/2014/main" id="{220A0BD9-C0AA-A4DF-BB45-6C0BFD38BF54}"/>
              </a:ext>
            </a:extLst>
          </p:cNvPr>
          <p:cNvSpPr/>
          <p:nvPr/>
        </p:nvSpPr>
        <p:spPr>
          <a:xfrm>
            <a:off x="3423603" y="1606106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78349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9469494-E52C-59FB-D26B-F460EA9BFD65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合肥瑶海区二模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grandma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forgets to call me on my birthday. She’s the sweetest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 so sweet of her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must really care about you.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always                B. usually		C. often                D. never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went fishing yesterday and got lots of fish.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30000"/>
              </a:lnSpc>
              <a:buAutoNum type="alphaUcPeriod"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was terrible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		B. That’s sure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en-US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Lucky you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		D. Thank you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5281">
            <a:extLst>
              <a:ext uri="{FF2B5EF4-FFF2-40B4-BE49-F238E27FC236}">
                <a16:creationId xmlns:a16="http://schemas.microsoft.com/office/drawing/2014/main" id="{B58213E9-0979-CB46-B49E-9678C92046D1}"/>
              </a:ext>
            </a:extLst>
          </p:cNvPr>
          <p:cNvSpPr/>
          <p:nvPr/>
        </p:nvSpPr>
        <p:spPr>
          <a:xfrm>
            <a:off x="1083628" y="4102049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97cde">
            <a:extLst>
              <a:ext uri="{FF2B5EF4-FFF2-40B4-BE49-F238E27FC236}">
                <a16:creationId xmlns:a16="http://schemas.microsoft.com/office/drawing/2014/main" id="{19EA07F2-CA3B-D421-79BD-EED4A9BE75D7}"/>
              </a:ext>
            </a:extLst>
          </p:cNvPr>
          <p:cNvSpPr/>
          <p:nvPr/>
        </p:nvSpPr>
        <p:spPr>
          <a:xfrm>
            <a:off x="6993890" y="1328369"/>
            <a:ext cx="121132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90533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490A2CA-62C0-D440-23B9-0D9C610A5BE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单词拼写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1.We should wait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when we buy a ticket to train.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2.Please give me a piece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纸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 I want to write down his address on it.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3.Emily likes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reading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杂志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when she is free.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4.Bob has many story books and 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分享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them with his friends.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5.The little cat caught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老鼠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last night.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e2c28">
            <a:extLst>
              <a:ext uri="{FF2B5EF4-FFF2-40B4-BE49-F238E27FC236}">
                <a16:creationId xmlns:a16="http://schemas.microsoft.com/office/drawing/2014/main" id="{EEE0DA0C-033C-B47F-7BBB-D7E6C55AE957}"/>
              </a:ext>
            </a:extLst>
          </p:cNvPr>
          <p:cNvSpPr/>
          <p:nvPr/>
        </p:nvSpPr>
        <p:spPr>
          <a:xfrm>
            <a:off x="4941892" y="5241501"/>
            <a:ext cx="1278001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ice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d772d">
            <a:extLst>
              <a:ext uri="{FF2B5EF4-FFF2-40B4-BE49-F238E27FC236}">
                <a16:creationId xmlns:a16="http://schemas.microsoft.com/office/drawing/2014/main" id="{EBD726AE-395F-4754-9255-D0D13C0AEBC7}"/>
              </a:ext>
            </a:extLst>
          </p:cNvPr>
          <p:cNvSpPr/>
          <p:nvPr/>
        </p:nvSpPr>
        <p:spPr>
          <a:xfrm>
            <a:off x="6827203" y="4102049"/>
            <a:ext cx="1687512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hares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a085b">
            <a:extLst>
              <a:ext uri="{FF2B5EF4-FFF2-40B4-BE49-F238E27FC236}">
                <a16:creationId xmlns:a16="http://schemas.microsoft.com/office/drawing/2014/main" id="{286D0DC3-EE24-CA0D-DB38-9829C9E79EAF}"/>
              </a:ext>
            </a:extLst>
          </p:cNvPr>
          <p:cNvSpPr/>
          <p:nvPr/>
        </p:nvSpPr>
        <p:spPr>
          <a:xfrm>
            <a:off x="3958527" y="3547313"/>
            <a:ext cx="21479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agazines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29e74">
            <a:extLst>
              <a:ext uri="{FF2B5EF4-FFF2-40B4-BE49-F238E27FC236}">
                <a16:creationId xmlns:a16="http://schemas.microsoft.com/office/drawing/2014/main" id="{07CF2D19-5895-733B-AD58-8B1E48139F38}"/>
              </a:ext>
            </a:extLst>
          </p:cNvPr>
          <p:cNvSpPr/>
          <p:nvPr/>
        </p:nvSpPr>
        <p:spPr>
          <a:xfrm>
            <a:off x="4623753" y="2437841"/>
            <a:ext cx="15558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aper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e521e">
            <a:extLst>
              <a:ext uri="{FF2B5EF4-FFF2-40B4-BE49-F238E27FC236}">
                <a16:creationId xmlns:a16="http://schemas.microsoft.com/office/drawing/2014/main" id="{BFBDDCF9-28F1-59D2-E448-9203FDD0860D}"/>
              </a:ext>
            </a:extLst>
          </p:cNvPr>
          <p:cNvSpPr/>
          <p:nvPr/>
        </p:nvSpPr>
        <p:spPr>
          <a:xfrm>
            <a:off x="3543681" y="1883105"/>
            <a:ext cx="13192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ine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515683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0307576-AD1C-8491-71C9-88A6630AF9F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6.Don’t be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害怕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ask questions if you don’t understand.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7.Would you mind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检查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your papers again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8.The Dragon Boat Festival is one of the most important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传统的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festivals in China.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丝绸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dress looks great on you. Why not take it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10.He is good at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讲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stories and he also likes reading.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cc012">
            <a:extLst>
              <a:ext uri="{FF2B5EF4-FFF2-40B4-BE49-F238E27FC236}">
                <a16:creationId xmlns:a16="http://schemas.microsoft.com/office/drawing/2014/main" id="{E3810E42-ED3E-0C61-AD33-21488EF3DD00}"/>
              </a:ext>
            </a:extLst>
          </p:cNvPr>
          <p:cNvSpPr/>
          <p:nvPr/>
        </p:nvSpPr>
        <p:spPr>
          <a:xfrm>
            <a:off x="3018608" y="4677192"/>
            <a:ext cx="1693926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elling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669be">
            <a:extLst>
              <a:ext uri="{FF2B5EF4-FFF2-40B4-BE49-F238E27FC236}">
                <a16:creationId xmlns:a16="http://schemas.microsoft.com/office/drawing/2014/main" id="{852C7F7B-E1F7-4AA1-5D80-BD71F3422878}"/>
              </a:ext>
            </a:extLst>
          </p:cNvPr>
          <p:cNvSpPr/>
          <p:nvPr/>
        </p:nvSpPr>
        <p:spPr>
          <a:xfrm>
            <a:off x="1486670" y="4122456"/>
            <a:ext cx="12605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ilk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f9265">
            <a:extLst>
              <a:ext uri="{FF2B5EF4-FFF2-40B4-BE49-F238E27FC236}">
                <a16:creationId xmlns:a16="http://schemas.microsoft.com/office/drawing/2014/main" id="{E17B3A64-9531-2B4C-79DE-34482D5D04C0}"/>
              </a:ext>
            </a:extLst>
          </p:cNvPr>
          <p:cNvSpPr/>
          <p:nvPr/>
        </p:nvSpPr>
        <p:spPr>
          <a:xfrm>
            <a:off x="9155701" y="2998549"/>
            <a:ext cx="23670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raditional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bbe00">
            <a:extLst>
              <a:ext uri="{FF2B5EF4-FFF2-40B4-BE49-F238E27FC236}">
                <a16:creationId xmlns:a16="http://schemas.microsoft.com/office/drawing/2014/main" id="{6CE40108-5746-E327-2E31-CC8E85C7FD0D}"/>
              </a:ext>
            </a:extLst>
          </p:cNvPr>
          <p:cNvSpPr/>
          <p:nvPr/>
        </p:nvSpPr>
        <p:spPr>
          <a:xfrm>
            <a:off x="3446661" y="2458248"/>
            <a:ext cx="20511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hecking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a042c">
            <a:extLst>
              <a:ext uri="{FF2B5EF4-FFF2-40B4-BE49-F238E27FC236}">
                <a16:creationId xmlns:a16="http://schemas.microsoft.com/office/drawing/2014/main" id="{749B542F-AB5F-8D9F-EAE1-C242C4BFB1CC}"/>
              </a:ext>
            </a:extLst>
          </p:cNvPr>
          <p:cNvSpPr/>
          <p:nvPr/>
        </p:nvSpPr>
        <p:spPr>
          <a:xfrm>
            <a:off x="2250258" y="1903512"/>
            <a:ext cx="16161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fraid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563968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F627F94-A608-DC54-FF2F-50326F475F13}"/>
              </a:ext>
            </a:extLst>
          </p:cNvPr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934FD1C-019A-7094-DDEE-771BBD893B58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12A626E-3DED-4CDC-349D-5FED829E1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C8B1F1C6-996E-3F2F-95C8-206F50FEA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57EFB01-965C-29AC-1183-E725D051487A}"/>
              </a:ext>
            </a:extLst>
          </p:cNvPr>
          <p:cNvSpPr txBox="1">
            <a:spLocks noChangeAspect="1"/>
          </p:cNvSpPr>
          <p:nvPr/>
        </p:nvSpPr>
        <p:spPr>
          <a:xfrm>
            <a:off x="201118" y="86846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频度副词用法归纳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P48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193.jpeg">
            <a:extLst>
              <a:ext uri="{FF2B5EF4-FFF2-40B4-BE49-F238E27FC236}">
                <a16:creationId xmlns:a16="http://schemas.microsoft.com/office/drawing/2014/main" id="{528F8BEF-ED42-7701-1778-250271DB4AEB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5355" y="1469589"/>
            <a:ext cx="2226991" cy="53435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3A3D487-5344-35BB-6C7E-D763845E4DC9}"/>
              </a:ext>
            </a:extLst>
          </p:cNvPr>
          <p:cNvSpPr txBox="1">
            <a:spLocks noChangeAspect="1"/>
          </p:cNvSpPr>
          <p:nvPr/>
        </p:nvSpPr>
        <p:spPr>
          <a:xfrm>
            <a:off x="425355" y="2003941"/>
            <a:ext cx="11430000" cy="5647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always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usually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often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sometimes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seldom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hardly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never</a:t>
            </a:r>
            <a:endParaRPr lang="zh-CN" altLang="en-US" sz="26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E5863FCB-11DD-C0AF-B6D0-3F581ACEFBFB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870071206"/>
              </p:ext>
            </p:extLst>
          </p:nvPr>
        </p:nvGraphicFramePr>
        <p:xfrm>
          <a:off x="381000" y="2605068"/>
          <a:ext cx="11430000" cy="3799840"/>
        </p:xfrm>
        <a:graphic>
          <a:graphicData uri="http://schemas.openxmlformats.org/drawingml/2006/table">
            <a:tbl>
              <a:tblPr firstRow="1" firstCol="1" bandRow="1"/>
              <a:tblGrid>
                <a:gridCol w="2873252">
                  <a:extLst>
                    <a:ext uri="{9D8B030D-6E8A-4147-A177-3AD203B41FA5}">
                      <a16:colId xmlns:a16="http://schemas.microsoft.com/office/drawing/2014/main" val="2456525211"/>
                    </a:ext>
                  </a:extLst>
                </a:gridCol>
                <a:gridCol w="8556748">
                  <a:extLst>
                    <a:ext uri="{9D8B030D-6E8A-4147-A177-3AD203B41FA5}">
                      <a16:colId xmlns:a16="http://schemas.microsoft.com/office/drawing/2014/main" val="3026498198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6726823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always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意为“总是；一直”，表示动作的重复，状态的持续性，中间没有间断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1285400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usually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意为“通常”，表示一般如此，很少例外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8257973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often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意为“经常”，表示动作的重复，中间有间断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1445557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sometimes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意为“有时”，表示动作的偶尔发生，中间常有间断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8702641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seldom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意为“很少”，表示动作的偶尔发生，中间间断很多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17265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hardly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意为“几乎不”，表示动作很少发生，中间几乎间断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8195427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never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意为“从没有”，表示动作从未发生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30563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92221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BC150C3-0E3C-C22D-AE24-195F6457B9D9}"/>
              </a:ext>
            </a:extLst>
          </p:cNvPr>
          <p:cNvSpPr txBox="1">
            <a:spLocks noChangeAspect="1"/>
          </p:cNvSpPr>
          <p:nvPr/>
        </p:nvSpPr>
        <p:spPr>
          <a:xfrm>
            <a:off x="342462" y="1528997"/>
            <a:ext cx="11430000" cy="5086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很少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goes to the movies on weekdays because he is always busy with work.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5.I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几乎没有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hear what he was saying because of the loud noise outside.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ride a bike to school. But this morning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walked to school.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never              B. hardly	C. seldom                D. usually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7.People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 umbrellas in the sun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because they would rather enjoy the sunshine.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hardly            B. often	C. always                D. sometimes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701b0">
            <a:extLst>
              <a:ext uri="{FF2B5EF4-FFF2-40B4-BE49-F238E27FC236}">
                <a16:creationId xmlns:a16="http://schemas.microsoft.com/office/drawing/2014/main" id="{FE04EDA0-BBA7-5299-D25C-AFEFA389C9CA}"/>
              </a:ext>
            </a:extLst>
          </p:cNvPr>
          <p:cNvSpPr/>
          <p:nvPr/>
        </p:nvSpPr>
        <p:spPr>
          <a:xfrm>
            <a:off x="2923039" y="4953933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6" name="A_b3b38">
            <a:extLst>
              <a:ext uri="{FF2B5EF4-FFF2-40B4-BE49-F238E27FC236}">
                <a16:creationId xmlns:a16="http://schemas.microsoft.com/office/drawing/2014/main" id="{F4E590EE-70F3-A2B8-C02B-225E29368615}"/>
              </a:ext>
            </a:extLst>
          </p:cNvPr>
          <p:cNvSpPr/>
          <p:nvPr/>
        </p:nvSpPr>
        <p:spPr>
          <a:xfrm>
            <a:off x="1183202" y="3844461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a9033">
            <a:extLst>
              <a:ext uri="{FF2B5EF4-FFF2-40B4-BE49-F238E27FC236}">
                <a16:creationId xmlns:a16="http://schemas.microsoft.com/office/drawing/2014/main" id="{E0FA93CC-C610-9772-2E91-30D044F73948}"/>
              </a:ext>
            </a:extLst>
          </p:cNvPr>
          <p:cNvSpPr/>
          <p:nvPr/>
        </p:nvSpPr>
        <p:spPr>
          <a:xfrm>
            <a:off x="1943615" y="2734989"/>
            <a:ext cx="16748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ardly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A0110AF7-1A6B-F469-6080-A286BC0EC8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2" y="1004340"/>
            <a:ext cx="2536871" cy="524657"/>
          </a:xfrm>
          <a:prstGeom prst="rect">
            <a:avLst/>
          </a:prstGeom>
        </p:spPr>
      </p:pic>
      <p:sp>
        <p:nvSpPr>
          <p:cNvPr id="3" name="A_a16fc">
            <a:extLst>
              <a:ext uri="{FF2B5EF4-FFF2-40B4-BE49-F238E27FC236}">
                <a16:creationId xmlns:a16="http://schemas.microsoft.com/office/drawing/2014/main" id="{48F39669-5ACE-5DE6-BE5D-D43B6FD3B965}"/>
              </a:ext>
            </a:extLst>
          </p:cNvPr>
          <p:cNvSpPr/>
          <p:nvPr/>
        </p:nvSpPr>
        <p:spPr>
          <a:xfrm>
            <a:off x="1259402" y="1625517"/>
            <a:ext cx="17939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eldom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88744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40FBF13-6650-898C-EAA5-0A6D55D4E9B6}"/>
              </a:ext>
            </a:extLst>
          </p:cNvPr>
          <p:cNvSpPr txBox="1">
            <a:spLocks noChangeAspect="1"/>
          </p:cNvSpPr>
          <p:nvPr/>
        </p:nvSpPr>
        <p:spPr>
          <a:xfrm>
            <a:off x="246088" y="89844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choose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选择；挑选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P50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FF36E0B9-4685-22AB-E9CD-75A85CFE99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99569"/>
            <a:ext cx="2103813" cy="504796"/>
          </a:xfrm>
          <a:prstGeom prst="rect">
            <a:avLst/>
          </a:prstGeom>
        </p:spPr>
      </p:pic>
      <p:pic>
        <p:nvPicPr>
          <p:cNvPr id="5" name="image76.jpeg">
            <a:extLst>
              <a:ext uri="{FF2B5EF4-FFF2-40B4-BE49-F238E27FC236}">
                <a16:creationId xmlns:a16="http://schemas.microsoft.com/office/drawing/2014/main" id="{909E06D9-01C1-4728-EE65-E3893920FC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7880" y="2140983"/>
            <a:ext cx="5866730" cy="211152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ACC513CC-1911-85CC-2695-6A6DE0F7C2F7}"/>
              </a:ext>
            </a:extLst>
          </p:cNvPr>
          <p:cNvSpPr txBox="1">
            <a:spLocks noChangeAspect="1"/>
          </p:cNvSpPr>
          <p:nvPr/>
        </p:nvSpPr>
        <p:spPr>
          <a:xfrm>
            <a:off x="323064" y="4218086"/>
            <a:ext cx="11430000" cy="2280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【考点拓展】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choose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的名词形式为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choice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choice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做出选择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choice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除了做某事之外别无选择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33035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56CF097-2D28-6EDD-9708-94B91AE5DEA6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83297"/>
            <a:ext cx="11430000" cy="4525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我们班上学期选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当班长。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Tom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class monitor last term.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我每天选择步行去学校，因为这能让我更健康。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school every day because it makes me healthier.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Steven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present for his friend at this moment last Sunday morning.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chose        B. was choosing</a:t>
            </a:r>
            <a:r>
              <a:rPr lang="en-US" altLang="zh-CN" sz="28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chooses   	 D. is choosing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ef678">
            <a:extLst>
              <a:ext uri="{FF2B5EF4-FFF2-40B4-BE49-F238E27FC236}">
                <a16:creationId xmlns:a16="http://schemas.microsoft.com/office/drawing/2014/main" id="{6CEF5BEA-7744-CD34-0496-1A4A359C9A0C}"/>
              </a:ext>
            </a:extLst>
          </p:cNvPr>
          <p:cNvSpPr/>
          <p:nvPr/>
        </p:nvSpPr>
        <p:spPr>
          <a:xfrm>
            <a:off x="2269490" y="4353497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6" name="A_28ee1">
            <a:extLst>
              <a:ext uri="{FF2B5EF4-FFF2-40B4-BE49-F238E27FC236}">
                <a16:creationId xmlns:a16="http://schemas.microsoft.com/office/drawing/2014/main" id="{4DDDF433-3906-03ED-7E73-0152DA3CBB32}"/>
              </a:ext>
            </a:extLst>
          </p:cNvPr>
          <p:cNvSpPr/>
          <p:nvPr/>
        </p:nvSpPr>
        <p:spPr>
          <a:xfrm>
            <a:off x="955040" y="3244025"/>
            <a:ext cx="47768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choose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walk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fa180">
            <a:extLst>
              <a:ext uri="{FF2B5EF4-FFF2-40B4-BE49-F238E27FC236}">
                <a16:creationId xmlns:a16="http://schemas.microsoft.com/office/drawing/2014/main" id="{0E98A320-7B69-C3B7-8E3F-172DC6EA67EB}"/>
              </a:ext>
            </a:extLst>
          </p:cNvPr>
          <p:cNvSpPr/>
          <p:nvPr/>
        </p:nvSpPr>
        <p:spPr>
          <a:xfrm>
            <a:off x="4633849" y="2134553"/>
            <a:ext cx="127006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695C12D3-7D54-3BEB-70F1-284FBECD77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8d028">
            <a:extLst>
              <a:ext uri="{FF2B5EF4-FFF2-40B4-BE49-F238E27FC236}">
                <a16:creationId xmlns:a16="http://schemas.microsoft.com/office/drawing/2014/main" id="{8912805A-00D1-2EBA-4244-D83C04E26751}"/>
              </a:ext>
            </a:extLst>
          </p:cNvPr>
          <p:cNvSpPr/>
          <p:nvPr/>
        </p:nvSpPr>
        <p:spPr>
          <a:xfrm>
            <a:off x="2240852" y="2134553"/>
            <a:ext cx="1776412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chose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025868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B4A6CFD-D1C9-18BA-EF43-E3B655AA98EB}"/>
              </a:ext>
            </a:extLst>
          </p:cNvPr>
          <p:cNvSpPr txBox="1">
            <a:spLocks noChangeAspect="1"/>
          </p:cNvSpPr>
          <p:nvPr/>
        </p:nvSpPr>
        <p:spPr>
          <a:xfrm>
            <a:off x="246089" y="1048344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hear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P53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80.jpeg">
            <a:extLst>
              <a:ext uri="{FF2B5EF4-FFF2-40B4-BE49-F238E27FC236}">
                <a16:creationId xmlns:a16="http://schemas.microsoft.com/office/drawing/2014/main" id="{DBBD6876-396D-1BE5-174A-30AB707830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589" y="1887646"/>
            <a:ext cx="6760470" cy="3812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039998"/>
      </p:ext>
    </p:extLst>
  </p:cSld>
  <p:clrMapOvr>
    <a:masterClrMapping/>
  </p:clrMapOvr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八年级上　Units 1—3.pptx" id="{C841313C-368D-469F-9084-A09779068A31}" vid="{0098EF5D-1D79-4C11-A13F-9B45D71D5A2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121</TotalTime>
  <Words>3254</Words>
  <Application>Microsoft Office PowerPoint</Application>
  <PresentationFormat>宽屏</PresentationFormat>
  <Paragraphs>391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4" baseType="lpstr">
      <vt:lpstr>NEU-BZ</vt:lpstr>
      <vt:lpstr>等线</vt:lpstr>
      <vt:lpstr>黑体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xj h</cp:lastModifiedBy>
  <cp:revision>10</cp:revision>
  <dcterms:created xsi:type="dcterms:W3CDTF">2025-12-04T23:02:12Z</dcterms:created>
  <dcterms:modified xsi:type="dcterms:W3CDTF">2025-12-05T06:15:37Z</dcterms:modified>
</cp:coreProperties>
</file>