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89" r:id="rId6"/>
    <p:sldId id="883" r:id="rId7"/>
    <p:sldId id="890" r:id="rId8"/>
    <p:sldId id="891" r:id="rId9"/>
    <p:sldId id="884" r:id="rId10"/>
    <p:sldId id="892" r:id="rId11"/>
    <p:sldId id="893" r:id="rId12"/>
    <p:sldId id="894" r:id="rId13"/>
    <p:sldId id="888" r:id="rId14"/>
    <p:sldId id="885" r:id="rId15"/>
    <p:sldId id="895" r:id="rId16"/>
    <p:sldId id="875" r:id="rId17"/>
    <p:sldId id="89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Jenny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，你想再来一杯茶吗？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不管怎样，还是谢谢你。我已经喝了一杯，我正在喝第二杯。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，基数词；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，序数词；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，基数词；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，序数词。根据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可知，现在喝的是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，用序数词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6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433302"/>
              </p:ext>
            </p:extLst>
          </p:nvPr>
        </p:nvGraphicFramePr>
        <p:xfrm>
          <a:off x="381000" y="95992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5992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52530810"/>
              </p:ext>
            </p:extLst>
          </p:nvPr>
        </p:nvGraphicFramePr>
        <p:xfrm>
          <a:off x="381000" y="1795977"/>
          <a:ext cx="1143000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676400">
                  <a:extLst>
                    <a:ext uri="{9D8B030D-6E8A-4147-A177-3AD203B41FA5}">
                      <a16:colId xmlns:a16="http://schemas.microsoft.com/office/drawing/2014/main" val="2209662323"/>
                    </a:ext>
                  </a:extLst>
                </a:gridCol>
                <a:gridCol w="6048565">
                  <a:extLst>
                    <a:ext uri="{9D8B030D-6E8A-4147-A177-3AD203B41FA5}">
                      <a16:colId xmlns:a16="http://schemas.microsoft.com/office/drawing/2014/main" val="1891329401"/>
                    </a:ext>
                  </a:extLst>
                </a:gridCol>
                <a:gridCol w="3705035">
                  <a:extLst>
                    <a:ext uri="{9D8B030D-6E8A-4147-A177-3AD203B41FA5}">
                      <a16:colId xmlns:a16="http://schemas.microsoft.com/office/drawing/2014/main" val="2590627867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基数词作分子，序数词作分母，分子大于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，序数词要用复数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1/3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third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3/4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 fourths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half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1/4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quarter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02544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小数点左边数字合起来读；右边数字分开读；小数点读作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point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5.4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point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25.67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twenty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point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six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seven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09607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百分数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基数词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+percent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3%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 percent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267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35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06018979"/>
              </p:ext>
            </p:extLst>
          </p:nvPr>
        </p:nvGraphicFramePr>
        <p:xfrm>
          <a:off x="381000" y="1727200"/>
          <a:ext cx="114300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1676400">
                  <a:extLst>
                    <a:ext uri="{9D8B030D-6E8A-4147-A177-3AD203B41FA5}">
                      <a16:colId xmlns:a16="http://schemas.microsoft.com/office/drawing/2014/main" val="982547000"/>
                    </a:ext>
                  </a:extLst>
                </a:gridCol>
                <a:gridCol w="2343530">
                  <a:extLst>
                    <a:ext uri="{9D8B030D-6E8A-4147-A177-3AD203B41FA5}">
                      <a16:colId xmlns:a16="http://schemas.microsoft.com/office/drawing/2014/main" val="960925475"/>
                    </a:ext>
                  </a:extLst>
                </a:gridCol>
                <a:gridCol w="2937130">
                  <a:extLst>
                    <a:ext uri="{9D8B030D-6E8A-4147-A177-3AD203B41FA5}">
                      <a16:colId xmlns:a16="http://schemas.microsoft.com/office/drawing/2014/main" val="3769654714"/>
                    </a:ext>
                  </a:extLst>
                </a:gridCol>
                <a:gridCol w="4472940">
                  <a:extLst>
                    <a:ext uri="{9D8B030D-6E8A-4147-A177-3AD203B41FA5}">
                      <a16:colId xmlns:a16="http://schemas.microsoft.com/office/drawing/2014/main" val="562201399"/>
                    </a:ext>
                  </a:extLst>
                </a:gridCol>
              </a:tblGrid>
              <a:tr h="20510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时刻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基数词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+o’clock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five o’clock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996975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几点过几分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分钟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+past+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six past five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(five six)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379904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几点差几分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分钟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+to+(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小时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+1)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 to six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(five fifty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eight)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87574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基数词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基数词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+in+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metres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long/wide/high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metres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in length/width/height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664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987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076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基数词也可以表示序数。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常见的有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lesson/unit/page/room/class/grade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</a:t>
            </a:r>
            <a:r>
              <a:rPr lang="zh-CN" altLang="zh-CN" sz="2800" dirty="0">
                <a:solidFill>
                  <a:srgbClr val="000000"/>
                </a:solidFill>
                <a:latin typeface="NEU-BZ"/>
                <a:ea typeface="方正仿宋_GBK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第一课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fifth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page</a:t>
            </a:r>
            <a:r>
              <a:rPr lang="zh-CN" altLang="zh-CN" sz="2800" dirty="0">
                <a:solidFill>
                  <a:srgbClr val="000000"/>
                </a:solidFill>
                <a:latin typeface="NEU-BZ"/>
                <a:ea typeface="方正仿宋_GBK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Page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第五页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Grade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我在七年级二班。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数词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+more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数词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再过两个月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又两个月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22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of the special situation last week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students in our school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having classes on the Internet at home.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two thirds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 third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 thirds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 thirds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句意：由于上周的特殊情况，我们学校约三分之二的学生在家通过互联网上课。空一处表示分数，分子用基数词，分母用序数词，当分子大于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时，分母需用复数，因此此处三分之二应表示为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+of+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作主语时，谓语动词常与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后的名词保持数的一致，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是可数名词复数，则谓语动词用复数形式，且根据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可知，时态用一般过去时，因此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78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9787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are you going on holiday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not sure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perhaps the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week in July.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two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twice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2.About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students in Grade Nine this year were born in the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four fifths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1990s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four fifth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1996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fourth five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1997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four fifth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1990s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c9e9"/>
          <p:cNvSpPr/>
          <p:nvPr/>
        </p:nvSpPr>
        <p:spPr>
          <a:xfrm>
            <a:off x="2034540" y="3180515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6" name="A_395cc"/>
          <p:cNvSpPr/>
          <p:nvPr/>
        </p:nvSpPr>
        <p:spPr>
          <a:xfrm>
            <a:off x="5279327" y="2071043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32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am the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 of the family. My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younger sisters were much younger than 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first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second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first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second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4.Please turn to Page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look at the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picture.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Twentieth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third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Twentieth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Twenty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third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Twenty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three</a:t>
            </a:r>
            <a:endParaRPr lang="zh-CN" altLang="en-US" sz="2800" dirty="0"/>
          </a:p>
        </p:txBody>
      </p:sp>
      <p:sp>
        <p:nvSpPr>
          <p:cNvPr id="6" name="A_1a101"/>
          <p:cNvSpPr/>
          <p:nvPr/>
        </p:nvSpPr>
        <p:spPr>
          <a:xfrm>
            <a:off x="3996690" y="326678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ea7a"/>
          <p:cNvSpPr/>
          <p:nvPr/>
        </p:nvSpPr>
        <p:spPr>
          <a:xfrm>
            <a:off x="2348865" y="1047844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7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专题四　数词 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pic>
        <p:nvPicPr>
          <p:cNvPr id="3" name="image69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248815" y="1467935"/>
            <a:ext cx="5694370" cy="502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69528"/>
            <a:ext cx="270939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基数词的构成：</a:t>
            </a:r>
            <a:endParaRPr lang="zh-CN" altLang="en-US" sz="2800" dirty="0"/>
          </a:p>
        </p:txBody>
      </p:sp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233990"/>
              </p:ext>
            </p:extLst>
          </p:nvPr>
        </p:nvGraphicFramePr>
        <p:xfrm>
          <a:off x="381000" y="141117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1117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18598844"/>
              </p:ext>
            </p:extLst>
          </p:nvPr>
        </p:nvGraphicFramePr>
        <p:xfrm>
          <a:off x="381000" y="2565785"/>
          <a:ext cx="11430000" cy="3559810"/>
        </p:xfrm>
        <a:graphic>
          <a:graphicData uri="http://schemas.openxmlformats.org/drawingml/2006/table">
            <a:tbl>
              <a:tblPr firstRow="1" firstCol="1" bandRow="1"/>
              <a:tblGrid>
                <a:gridCol w="2575190">
                  <a:extLst>
                    <a:ext uri="{9D8B030D-6E8A-4147-A177-3AD203B41FA5}">
                      <a16:colId xmlns:a16="http://schemas.microsoft.com/office/drawing/2014/main" val="1477763291"/>
                    </a:ext>
                  </a:extLst>
                </a:gridCol>
                <a:gridCol w="8854810">
                  <a:extLst>
                    <a:ext uri="{9D8B030D-6E8A-4147-A177-3AD203B41FA5}">
                      <a16:colId xmlns:a16="http://schemas.microsoft.com/office/drawing/2014/main" val="3907027762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five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six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seven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eight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nine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eleven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twelve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95633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thirteen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fourteen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fifteen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sixteen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seventeen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eighteen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nineteen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98482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twenty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fifty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sixty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seventy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eighty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ninety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79456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非整数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twenty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forty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88393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hundred and twenty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 hundreds and six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95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75613913"/>
              </p:ext>
            </p:extLst>
          </p:nvPr>
        </p:nvGraphicFramePr>
        <p:xfrm>
          <a:off x="381000" y="1955165"/>
          <a:ext cx="11430000" cy="3074670"/>
        </p:xfrm>
        <a:graphic>
          <a:graphicData uri="http://schemas.openxmlformats.org/drawingml/2006/table">
            <a:tbl>
              <a:tblPr firstRow="1" firstCol="1" bandRow="1"/>
              <a:tblGrid>
                <a:gridCol w="2575190">
                  <a:extLst>
                    <a:ext uri="{9D8B030D-6E8A-4147-A177-3AD203B41FA5}">
                      <a16:colId xmlns:a16="http://schemas.microsoft.com/office/drawing/2014/main" val="755675374"/>
                    </a:ext>
                  </a:extLst>
                </a:gridCol>
                <a:gridCol w="8854810">
                  <a:extLst>
                    <a:ext uri="{9D8B030D-6E8A-4147-A177-3AD203B41FA5}">
                      <a16:colId xmlns:a16="http://schemas.microsoft.com/office/drawing/2014/main" val="609687799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多位数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billion nine hundred and eighty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seven million six hundred and fifty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 thousand three hundred and twenty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1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987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654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321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597523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不确切数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hundreds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数以百计的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thousands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数以千计的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millions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数以百万计的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53779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不确切岁数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年代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forties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在她四十多岁时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1990s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在二十世纪九十年代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2587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4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886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volunteers sent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books to a poor village school on Children’s 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two hundreds of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 hundred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 hundreds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 hundred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句意：志愿者们在儿童节给一所贫困的乡村学校送了两百本书。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错误表达；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错误表达；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中的两百个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可知，句中指志愿者们给学校送了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本书。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前有具体数字时，不用复数形式，也不与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连用，直接用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+hundred+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名词复数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12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877051"/>
              </p:ext>
            </p:extLst>
          </p:nvPr>
        </p:nvGraphicFramePr>
        <p:xfrm>
          <a:off x="381000" y="109708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09708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25783983"/>
              </p:ext>
            </p:extLst>
          </p:nvPr>
        </p:nvGraphicFramePr>
        <p:xfrm>
          <a:off x="381000" y="1955997"/>
          <a:ext cx="11430001" cy="3957320"/>
        </p:xfrm>
        <a:graphic>
          <a:graphicData uri="http://schemas.openxmlformats.org/drawingml/2006/table">
            <a:tbl>
              <a:tblPr firstRow="1" firstCol="1" bandRow="1"/>
              <a:tblGrid>
                <a:gridCol w="3276600">
                  <a:extLst>
                    <a:ext uri="{9D8B030D-6E8A-4147-A177-3AD203B41FA5}">
                      <a16:colId xmlns:a16="http://schemas.microsoft.com/office/drawing/2014/main" val="4075405817"/>
                    </a:ext>
                  </a:extLst>
                </a:gridCol>
                <a:gridCol w="5600700">
                  <a:extLst>
                    <a:ext uri="{9D8B030D-6E8A-4147-A177-3AD203B41FA5}">
                      <a16:colId xmlns:a16="http://schemas.microsoft.com/office/drawing/2014/main" val="1539886238"/>
                    </a:ext>
                  </a:extLst>
                </a:gridCol>
                <a:gridCol w="2552701">
                  <a:extLst>
                    <a:ext uri="{9D8B030D-6E8A-4147-A177-3AD203B41FA5}">
                      <a16:colId xmlns:a16="http://schemas.microsoft.com/office/drawing/2014/main" val="278246557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不规则变化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second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2nd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3rd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77801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基数词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词尾加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fifth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sixth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seventh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eighth</a:t>
                      </a:r>
                      <a:r>
                        <a:rPr lang="zh-CN" alt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ninth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tenth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eleventh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twelfth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thirteenth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17562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twentieth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thirtieth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fortieth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9214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两位数或多位数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数除外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只变个位数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twenty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hundred and thirty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22nd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23rd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24th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124th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362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733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6252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like another cup of tea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Jenny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 anyway. I’ve already had one cup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I’m drinking the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cup.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first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8</TotalTime>
  <Words>1176</Words>
  <Application>Microsoft Office PowerPoint</Application>
  <PresentationFormat>宽屏</PresentationFormat>
  <Paragraphs>111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MS Mincho</vt:lpstr>
      <vt:lpstr>NEU-BZ</vt:lpstr>
      <vt:lpstr>等线</vt:lpstr>
      <vt:lpstr>等线 Light</vt:lpstr>
      <vt:lpstr>方正仿宋_GBK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2025-12-05T13:06:59Z</dcterms:created>
  <dcterms:modified xsi:type="dcterms:W3CDTF">2025-12-05T13:15:27Z</dcterms:modified>
</cp:coreProperties>
</file>