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89" r:id="rId6"/>
    <p:sldId id="890" r:id="rId7"/>
    <p:sldId id="891" r:id="rId8"/>
    <p:sldId id="892" r:id="rId9"/>
    <p:sldId id="883" r:id="rId10"/>
    <p:sldId id="893" r:id="rId11"/>
    <p:sldId id="887" r:id="rId12"/>
    <p:sldId id="884" r:id="rId13"/>
    <p:sldId id="894" r:id="rId14"/>
    <p:sldId id="895" r:id="rId15"/>
    <p:sldId id="896" r:id="rId16"/>
    <p:sldId id="897" r:id="rId17"/>
    <p:sldId id="885" r:id="rId18"/>
    <p:sldId id="898" r:id="rId19"/>
    <p:sldId id="875" r:id="rId20"/>
    <p:sldId id="899" r:id="rId21"/>
    <p:sldId id="900" r:id="rId22"/>
    <p:sldId id="901" r:id="rId23"/>
    <p:sldId id="873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2" d="100"/>
          <a:sy n="42" d="100"/>
        </p:scale>
        <p:origin x="66" y="6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语法导图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核心考点精讲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6621015"/>
              </p:ext>
            </p:extLst>
          </p:nvPr>
        </p:nvGraphicFramePr>
        <p:xfrm>
          <a:off x="381000" y="91420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文档" r:id="rId3" imgW="5274753" imgH="396734" progId="Word.Document.12">
                  <p:embed/>
                </p:oleObj>
              </mc:Choice>
              <mc:Fallback>
                <p:oleObj name="文档" r:id="rId3" imgW="5274753" imgH="3967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91420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9507062"/>
              </p:ext>
            </p:extLst>
          </p:nvPr>
        </p:nvGraphicFramePr>
        <p:xfrm>
          <a:off x="381000" y="1773117"/>
          <a:ext cx="11430000" cy="4442460"/>
        </p:xfrm>
        <a:graphic>
          <a:graphicData uri="http://schemas.openxmlformats.org/drawingml/2006/table">
            <a:tbl>
              <a:tblPr firstRow="1" firstCol="1" bandRow="1"/>
              <a:tblGrid>
                <a:gridCol w="5471160">
                  <a:extLst>
                    <a:ext uri="{9D8B030D-6E8A-4147-A177-3AD203B41FA5}">
                      <a16:colId xmlns:a16="http://schemas.microsoft.com/office/drawing/2014/main" val="1937749241"/>
                    </a:ext>
                  </a:extLst>
                </a:gridCol>
                <a:gridCol w="5958840">
                  <a:extLst>
                    <a:ext uri="{9D8B030D-6E8A-4147-A177-3AD203B41FA5}">
                      <a16:colId xmlns:a16="http://schemas.microsoft.com/office/drawing/2014/main" val="4108385904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8714399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用于说话双方都知道的人或事物前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请给我这本书。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9816544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特指的或指代上文已提到的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know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girl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？你认识那个穿红衣服的女孩吗？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2442462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世界上或宇宙中独一无二的事物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moon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月亮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太阳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world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世界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earth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地球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049266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序数词、形容词最高级前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first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lesson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第一课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biggest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park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最大的公园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4440453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姓氏复数前，表一家人或夫妇的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Greens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Greens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一家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30431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949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75348393"/>
              </p:ext>
            </p:extLst>
          </p:nvPr>
        </p:nvGraphicFramePr>
        <p:xfrm>
          <a:off x="381000" y="973455"/>
          <a:ext cx="11430000" cy="5266690"/>
        </p:xfrm>
        <a:graphic>
          <a:graphicData uri="http://schemas.openxmlformats.org/drawingml/2006/table">
            <a:tbl>
              <a:tblPr firstRow="1" firstCol="1" bandRow="1"/>
              <a:tblGrid>
                <a:gridCol w="5471160">
                  <a:extLst>
                    <a:ext uri="{9D8B030D-6E8A-4147-A177-3AD203B41FA5}">
                      <a16:colId xmlns:a16="http://schemas.microsoft.com/office/drawing/2014/main" val="1454254699"/>
                    </a:ext>
                  </a:extLst>
                </a:gridCol>
                <a:gridCol w="5958840">
                  <a:extLst>
                    <a:ext uri="{9D8B030D-6E8A-4147-A177-3AD203B41FA5}">
                      <a16:colId xmlns:a16="http://schemas.microsoft.com/office/drawing/2014/main" val="2801648500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某一类别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know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invented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computer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？你知道是谁发明了电脑吗？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511969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与某些形容词或分词连用，表一类人或事物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old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老人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sick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病人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5626870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用于江河、海洋、山脉、群岛、沙漠等专有名词前，或由普通名词构成的专有名词前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Yellow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River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黄河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Great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Wall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长城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Pacific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Ocean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太平洋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Summer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Palace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颐和园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383331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方位及乐器名词前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east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在东方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piano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弹钢琴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0878832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festival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结尾的节日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Spring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Festival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春节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Mid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Autumn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Festival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中秋节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0944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46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3350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know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girl who is standing under the tree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course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is Lucy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classmate.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/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你认识站在树下的那个女孩吗？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当然，她是我的同学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a/an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泛指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分别用于以辅音音素和元音音素开头的单词前；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定冠词，表特指；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不填。句中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standing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修饰，说明是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站在树下的那个女孩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，属于特指，需用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54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681201"/>
            <a:ext cx="1896673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基本用法</a:t>
            </a:r>
            <a:endParaRPr lang="zh-CN" altLang="en-US" sz="28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712646"/>
              </p:ext>
            </p:extLst>
          </p:nvPr>
        </p:nvGraphicFramePr>
        <p:xfrm>
          <a:off x="381000" y="86848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86848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24428291"/>
              </p:ext>
            </p:extLst>
          </p:nvPr>
        </p:nvGraphicFramePr>
        <p:xfrm>
          <a:off x="381000" y="2282328"/>
          <a:ext cx="11430000" cy="3957320"/>
        </p:xfrm>
        <a:graphic>
          <a:graphicData uri="http://schemas.openxmlformats.org/drawingml/2006/table">
            <a:tbl>
              <a:tblPr firstRow="1" firstCol="1" bandRow="1"/>
              <a:tblGrid>
                <a:gridCol w="6108288">
                  <a:extLst>
                    <a:ext uri="{9D8B030D-6E8A-4147-A177-3AD203B41FA5}">
                      <a16:colId xmlns:a16="http://schemas.microsoft.com/office/drawing/2014/main" val="1315912917"/>
                    </a:ext>
                  </a:extLst>
                </a:gridCol>
                <a:gridCol w="5321712">
                  <a:extLst>
                    <a:ext uri="{9D8B030D-6E8A-4147-A177-3AD203B41FA5}">
                      <a16:colId xmlns:a16="http://schemas.microsoft.com/office/drawing/2014/main" val="1693678252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870777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不可数名词和复数名词表泛指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best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friends.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书是我最好的朋友。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9305956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某些专有名词、物质名词、抽象名词表泛指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中国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Mary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玛丽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Paper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made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wood.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纸张是用木材制成的。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2237651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名词前已有指示代词、形容词性物主代词、不定代词或名词所有格等修饰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这本书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我的书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一些书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Lily’s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Lily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的书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57269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592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566816268"/>
              </p:ext>
            </p:extLst>
          </p:nvPr>
        </p:nvGraphicFramePr>
        <p:xfrm>
          <a:off x="381000" y="1087120"/>
          <a:ext cx="11430000" cy="4810760"/>
        </p:xfrm>
        <a:graphic>
          <a:graphicData uri="http://schemas.openxmlformats.org/drawingml/2006/table">
            <a:tbl>
              <a:tblPr firstRow="1" firstCol="1" bandRow="1"/>
              <a:tblGrid>
                <a:gridCol w="6108288">
                  <a:extLst>
                    <a:ext uri="{9D8B030D-6E8A-4147-A177-3AD203B41FA5}">
                      <a16:colId xmlns:a16="http://schemas.microsoft.com/office/drawing/2014/main" val="2217796888"/>
                    </a:ext>
                  </a:extLst>
                </a:gridCol>
                <a:gridCol w="5321712">
                  <a:extLst>
                    <a:ext uri="{9D8B030D-6E8A-4147-A177-3AD203B41FA5}">
                      <a16:colId xmlns:a16="http://schemas.microsoft.com/office/drawing/2014/main" val="3739600468"/>
                    </a:ext>
                  </a:extLst>
                </a:gridCol>
              </a:tblGrid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三餐、球类运动、学科前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breakfast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吃早餐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football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踢足球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maths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数学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rich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lunch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享用丰盛的午餐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7844735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由“专有名词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普通名词”构成的表示街名、路名、山名等的词前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Nanjing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Road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南京路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Hainan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Island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海南岛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Zhongshan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Park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中山公园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23537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连用的交通工具名称前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乘公共汽车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bike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骑自行车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502040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结尾的节假日名称前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Children’s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儿童节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New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Year’s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新年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2857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88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55882"/>
            <a:ext cx="1535998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重难点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00152528"/>
              </p:ext>
            </p:extLst>
          </p:nvPr>
        </p:nvGraphicFramePr>
        <p:xfrm>
          <a:off x="381000" y="1857009"/>
          <a:ext cx="11430000" cy="1367790"/>
        </p:xfrm>
        <a:graphic>
          <a:graphicData uri="http://schemas.openxmlformats.org/drawingml/2006/table">
            <a:tbl>
              <a:tblPr firstRow="1" firstCol="1" bandRow="1"/>
              <a:tblGrid>
                <a:gridCol w="2636520">
                  <a:extLst>
                    <a:ext uri="{9D8B030D-6E8A-4147-A177-3AD203B41FA5}">
                      <a16:colId xmlns:a16="http://schemas.microsoft.com/office/drawing/2014/main" val="1915956308"/>
                    </a:ext>
                  </a:extLst>
                </a:gridCol>
                <a:gridCol w="8793480">
                  <a:extLst>
                    <a:ext uri="{9D8B030D-6E8A-4147-A177-3AD203B41FA5}">
                      <a16:colId xmlns:a16="http://schemas.microsoft.com/office/drawing/2014/main" val="58321530"/>
                    </a:ext>
                  </a:extLst>
                </a:gridCol>
              </a:tblGrid>
              <a:tr h="20510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表类别：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马是一种有用的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动物。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horse is a useful animal.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691544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horse is a useful animal.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2765358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Horses are useful animals.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3431109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06998954"/>
              </p:ext>
            </p:extLst>
          </p:nvPr>
        </p:nvGraphicFramePr>
        <p:xfrm>
          <a:off x="381000" y="3429000"/>
          <a:ext cx="11430000" cy="2192020"/>
        </p:xfrm>
        <a:graphic>
          <a:graphicData uri="http://schemas.openxmlformats.org/drawingml/2006/table">
            <a:tbl>
              <a:tblPr firstRow="1" firstCol="1" bandRow="1"/>
              <a:tblGrid>
                <a:gridCol w="2636520">
                  <a:extLst>
                    <a:ext uri="{9D8B030D-6E8A-4147-A177-3AD203B41FA5}">
                      <a16:colId xmlns:a16="http://schemas.microsoft.com/office/drawing/2014/main" val="583652335"/>
                    </a:ext>
                  </a:extLst>
                </a:gridCol>
                <a:gridCol w="2362806">
                  <a:extLst>
                    <a:ext uri="{9D8B030D-6E8A-4147-A177-3AD203B41FA5}">
                      <a16:colId xmlns:a16="http://schemas.microsoft.com/office/drawing/2014/main" val="4191575376"/>
                    </a:ext>
                  </a:extLst>
                </a:gridCol>
                <a:gridCol w="6430674">
                  <a:extLst>
                    <a:ext uri="{9D8B030D-6E8A-4147-A177-3AD203B41FA5}">
                      <a16:colId xmlns:a16="http://schemas.microsoft.com/office/drawing/2014/main" val="1887989491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序数词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表示“第几”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It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happened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third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century.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它发生在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世纪。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6935441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序数词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表示“再一”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been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Beijing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twice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would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third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我已经去过北京两次了，但我还想再去第三次。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729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801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81245007"/>
              </p:ext>
            </p:extLst>
          </p:nvPr>
        </p:nvGraphicFramePr>
        <p:xfrm>
          <a:off x="381000" y="1236980"/>
          <a:ext cx="11430000" cy="2192020"/>
        </p:xfrm>
        <a:graphic>
          <a:graphicData uri="http://schemas.openxmlformats.org/drawingml/2006/table">
            <a:tbl>
              <a:tblPr firstRow="1" firstCol="1" bandRow="1"/>
              <a:tblGrid>
                <a:gridCol w="2339340">
                  <a:extLst>
                    <a:ext uri="{9D8B030D-6E8A-4147-A177-3AD203B41FA5}">
                      <a16:colId xmlns:a16="http://schemas.microsoft.com/office/drawing/2014/main" val="1001036803"/>
                    </a:ext>
                  </a:extLst>
                </a:gridCol>
                <a:gridCol w="2659986">
                  <a:extLst>
                    <a:ext uri="{9D8B030D-6E8A-4147-A177-3AD203B41FA5}">
                      <a16:colId xmlns:a16="http://schemas.microsoft.com/office/drawing/2014/main" val="3691864673"/>
                    </a:ext>
                  </a:extLst>
                </a:gridCol>
                <a:gridCol w="6430674">
                  <a:extLst>
                    <a:ext uri="{9D8B030D-6E8A-4147-A177-3AD203B41FA5}">
                      <a16:colId xmlns:a16="http://schemas.microsoft.com/office/drawing/2014/main" val="26350691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number of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大量的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看作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复数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teachers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一些男教师来自中国。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188095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number of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的数量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看作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单数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teachers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我们学校男性教师的人数是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2934767"/>
                  </a:ext>
                </a:extLst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648654772"/>
              </p:ext>
            </p:extLst>
          </p:nvPr>
        </p:nvGraphicFramePr>
        <p:xfrm>
          <a:off x="381000" y="3701415"/>
          <a:ext cx="11430001" cy="2279650"/>
        </p:xfrm>
        <a:graphic>
          <a:graphicData uri="http://schemas.openxmlformats.org/drawingml/2006/table">
            <a:tbl>
              <a:tblPr firstRow="1" firstCol="1" bandRow="1"/>
              <a:tblGrid>
                <a:gridCol w="2339340">
                  <a:extLst>
                    <a:ext uri="{9D8B030D-6E8A-4147-A177-3AD203B41FA5}">
                      <a16:colId xmlns:a16="http://schemas.microsoft.com/office/drawing/2014/main" val="501016138"/>
                    </a:ext>
                  </a:extLst>
                </a:gridCol>
                <a:gridCol w="2674620">
                  <a:extLst>
                    <a:ext uri="{9D8B030D-6E8A-4147-A177-3AD203B41FA5}">
                      <a16:colId xmlns:a16="http://schemas.microsoft.com/office/drawing/2014/main" val="2540819316"/>
                    </a:ext>
                  </a:extLst>
                </a:gridCol>
                <a:gridCol w="3268980">
                  <a:extLst>
                    <a:ext uri="{9D8B030D-6E8A-4147-A177-3AD203B41FA5}">
                      <a16:colId xmlns:a16="http://schemas.microsoft.com/office/drawing/2014/main" val="3781063572"/>
                    </a:ext>
                  </a:extLst>
                </a:gridCol>
                <a:gridCol w="3147061">
                  <a:extLst>
                    <a:ext uri="{9D8B030D-6E8A-4147-A177-3AD203B41FA5}">
                      <a16:colId xmlns:a16="http://schemas.microsoft.com/office/drawing/2014/main" val="2322777917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to school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去上学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to the school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去学校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1598227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hospital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生病住院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the hospital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在医院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796561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class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在上课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the class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在班级里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955406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to bed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去睡觉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to the bed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朝床边走去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625661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table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在吃饭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the table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在桌子旁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96453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135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085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2024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China’s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Chang’e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lunar probe successfully completed its mission.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 true. China’s space exploration has made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great progress.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/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/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年，中国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嫦娥六号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月球探测器成功完成任务。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这是真的。中国的太空探索取得了很大的进展。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China’s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是所有格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中国的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，修饰专有名词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Chang’e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lunar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，在英语中，专有名词被所有格修饰时，前面不加任何冠词；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progress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取得进步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progress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为不可数名词，不加冠词。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65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6618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 usually rides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bike to school. Sometimes she also goes by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不填；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2.DeepSeek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AI language model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has become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popular tool for people to get information and solve problems.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f2c1"/>
          <p:cNvSpPr/>
          <p:nvPr/>
        </p:nvSpPr>
        <p:spPr>
          <a:xfrm>
            <a:off x="2914015" y="3981653"/>
            <a:ext cx="117106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4" name="A_35b66"/>
          <p:cNvSpPr/>
          <p:nvPr/>
        </p:nvSpPr>
        <p:spPr>
          <a:xfrm>
            <a:off x="5728653" y="1762709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专题二　冠词</a:t>
              </a:r>
              <a:endPara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语法导图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核心考点精讲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you watch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film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It is really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great success.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不填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不填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you watched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documentary I’ve introduced to you several times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already. I’ve never watched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more attractive one.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/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d1b0"/>
          <p:cNvSpPr/>
          <p:nvPr/>
        </p:nvSpPr>
        <p:spPr>
          <a:xfrm>
            <a:off x="4225290" y="3267236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d28c3"/>
          <p:cNvSpPr/>
          <p:nvPr/>
        </p:nvSpPr>
        <p:spPr>
          <a:xfrm>
            <a:off x="3869690" y="104829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14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259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your dream job to be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animal doctor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I want to do what I love to do and help animals at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same time.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6.Stella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new classmate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comes from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European country.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/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b8fc"/>
          <p:cNvSpPr/>
          <p:nvPr/>
        </p:nvSpPr>
        <p:spPr>
          <a:xfrm>
            <a:off x="7311327" y="409970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38ad4"/>
          <p:cNvSpPr/>
          <p:nvPr/>
        </p:nvSpPr>
        <p:spPr>
          <a:xfrm>
            <a:off x="4993513" y="132602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489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477"/>
            <a:ext cx="11430000" cy="39620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7.There is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tall tree in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front of our classroom.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/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/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/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8.Guangzhou is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attractive city. It’s such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nice place that many tourists come here every year.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/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/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a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a</a:t>
            </a:r>
            <a:endParaRPr lang="zh-CN" altLang="en-US" sz="2800" dirty="0"/>
          </a:p>
        </p:txBody>
      </p:sp>
      <p:sp>
        <p:nvSpPr>
          <p:cNvPr id="4" name="A_07d03"/>
          <p:cNvSpPr/>
          <p:nvPr/>
        </p:nvSpPr>
        <p:spPr>
          <a:xfrm>
            <a:off x="3169603" y="3272205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27710"/>
          <p:cNvSpPr/>
          <p:nvPr/>
        </p:nvSpPr>
        <p:spPr>
          <a:xfrm>
            <a:off x="2309114" y="1607997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0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63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774742" y="920890"/>
            <a:ext cx="4642516" cy="501325"/>
          </a:xfrm>
          <a:prstGeom prst="rect">
            <a:avLst/>
          </a:prstGeom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935771"/>
              </p:ext>
            </p:extLst>
          </p:nvPr>
        </p:nvGraphicFramePr>
        <p:xfrm>
          <a:off x="2162175" y="1419225"/>
          <a:ext cx="7858125" cy="501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5274753" imgH="3368641" progId="Word.Document.12">
                  <p:embed/>
                </p:oleObj>
              </mc:Choice>
              <mc:Fallback>
                <p:oleObj name="文档" r:id="rId4" imgW="5274753" imgH="33686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62175" y="1419225"/>
                        <a:ext cx="7858125" cy="5010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270092"/>
            <a:ext cx="3700052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不定冠词的基本用法</a:t>
            </a:r>
            <a:endParaRPr lang="zh-CN" altLang="en-US" sz="2800" dirty="0"/>
          </a:p>
        </p:txBody>
      </p:sp>
      <p:pic>
        <p:nvPicPr>
          <p:cNvPr id="4" name="image63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096140" y="906206"/>
            <a:ext cx="5999720" cy="504972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017290"/>
              </p:ext>
            </p:extLst>
          </p:nvPr>
        </p:nvGraphicFramePr>
        <p:xfrm>
          <a:off x="381000" y="1411178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4" imgW="5274753" imgH="396374" progId="Word.Document.12">
                  <p:embed/>
                </p:oleObj>
              </mc:Choice>
              <mc:Fallback>
                <p:oleObj name="文档" r:id="rId4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411178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71017109"/>
              </p:ext>
            </p:extLst>
          </p:nvPr>
        </p:nvGraphicFramePr>
        <p:xfrm>
          <a:off x="381000" y="2894079"/>
          <a:ext cx="11430000" cy="3559810"/>
        </p:xfrm>
        <a:graphic>
          <a:graphicData uri="http://schemas.openxmlformats.org/drawingml/2006/table">
            <a:tbl>
              <a:tblPr firstRow="1" firstCol="1" bandRow="1"/>
              <a:tblGrid>
                <a:gridCol w="5003708">
                  <a:extLst>
                    <a:ext uri="{9D8B030D-6E8A-4147-A177-3AD203B41FA5}">
                      <a16:colId xmlns:a16="http://schemas.microsoft.com/office/drawing/2014/main" val="964787119"/>
                    </a:ext>
                  </a:extLst>
                </a:gridCol>
                <a:gridCol w="6426292">
                  <a:extLst>
                    <a:ext uri="{9D8B030D-6E8A-4147-A177-3AD203B41FA5}">
                      <a16:colId xmlns:a16="http://schemas.microsoft.com/office/drawing/2014/main" val="1732440019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879455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第一次提到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这是一本书。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2510328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某一类别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horse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helpful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animal.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马是一种有用的动物。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550802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泛指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waiting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有一个年轻男子在等您。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3980487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用于物质、抽象名词前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great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玩得开心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success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巨大的成功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30083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941104471"/>
              </p:ext>
            </p:extLst>
          </p:nvPr>
        </p:nvGraphicFramePr>
        <p:xfrm>
          <a:off x="381000" y="2168525"/>
          <a:ext cx="11430000" cy="2647950"/>
        </p:xfrm>
        <a:graphic>
          <a:graphicData uri="http://schemas.openxmlformats.org/drawingml/2006/table">
            <a:tbl>
              <a:tblPr firstRow="1" firstCol="1" bandRow="1"/>
              <a:tblGrid>
                <a:gridCol w="5003708">
                  <a:extLst>
                    <a:ext uri="{9D8B030D-6E8A-4147-A177-3AD203B41FA5}">
                      <a16:colId xmlns:a16="http://schemas.microsoft.com/office/drawing/2014/main" val="3090762321"/>
                    </a:ext>
                  </a:extLst>
                </a:gridCol>
                <a:gridCol w="6426292">
                  <a:extLst>
                    <a:ext uri="{9D8B030D-6E8A-4147-A177-3AD203B41FA5}">
                      <a16:colId xmlns:a16="http://schemas.microsoft.com/office/drawing/2014/main" val="1739231713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视为一个整体的两个名词前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knife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fork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一副刀叉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39282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序数词”，表示“又一，再一”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cakes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delicious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would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third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这些蛋糕很好吃，我想再来一个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第三个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908908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“每一”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twice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week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一周两次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three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一天三次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4322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308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39852"/>
            <a:ext cx="3898824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不定冠词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an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的区别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521040154"/>
              </p:ext>
            </p:extLst>
          </p:nvPr>
        </p:nvGraphicFramePr>
        <p:xfrm>
          <a:off x="381000" y="2709559"/>
          <a:ext cx="11430000" cy="1338580"/>
        </p:xfrm>
        <a:graphic>
          <a:graphicData uri="http://schemas.openxmlformats.org/drawingml/2006/table">
            <a:tbl>
              <a:tblPr firstRow="1" firstCol="1" bandRow="1"/>
              <a:tblGrid>
                <a:gridCol w="762000">
                  <a:extLst>
                    <a:ext uri="{9D8B030D-6E8A-4147-A177-3AD203B41FA5}">
                      <a16:colId xmlns:a16="http://schemas.microsoft.com/office/drawing/2014/main" val="3897825786"/>
                    </a:ext>
                  </a:extLst>
                </a:gridCol>
                <a:gridCol w="4759018">
                  <a:extLst>
                    <a:ext uri="{9D8B030D-6E8A-4147-A177-3AD203B41FA5}">
                      <a16:colId xmlns:a16="http://schemas.microsoft.com/office/drawing/2014/main" val="4140061501"/>
                    </a:ext>
                  </a:extLst>
                </a:gridCol>
                <a:gridCol w="5908982">
                  <a:extLst>
                    <a:ext uri="{9D8B030D-6E8A-4147-A177-3AD203B41FA5}">
                      <a16:colId xmlns:a16="http://schemas.microsoft.com/office/drawing/2014/main" val="2691818166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用于以辅音音素开头的单词前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useful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university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European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07474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用于以元音音素开头的单词前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hour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honest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umbrella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English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eight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89787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774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3085705"/>
            <a:ext cx="8319906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元音字母：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元音音素：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/ɪ//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ː//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eɪ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//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aɪ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/...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1000" y="1762073"/>
            <a:ext cx="11430000" cy="2924227"/>
            <a:chOff x="381000" y="1756757"/>
            <a:chExt cx="11430000" cy="2924227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81000" y="1907315"/>
              <a:ext cx="11430000" cy="2773669"/>
            </a:xfrm>
            <a:prstGeom prst="roundRect">
              <a:avLst>
                <a:gd name="adj" fmla="val 2381"/>
              </a:avLst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image1.jpe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22704" y="1756757"/>
              <a:ext cx="898133" cy="4983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952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95357"/>
            <a:ext cx="7965642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当名词被其他词修饰时，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an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的位置应注意：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48669341"/>
              </p:ext>
            </p:extLst>
          </p:nvPr>
        </p:nvGraphicFramePr>
        <p:xfrm>
          <a:off x="381000" y="2542204"/>
          <a:ext cx="11430000" cy="1367790"/>
        </p:xfrm>
        <a:graphic>
          <a:graphicData uri="http://schemas.openxmlformats.org/drawingml/2006/table">
            <a:tbl>
              <a:tblPr firstRow="1" firstCol="1" bandRow="1"/>
              <a:tblGrid>
                <a:gridCol w="3679769">
                  <a:extLst>
                    <a:ext uri="{9D8B030D-6E8A-4147-A177-3AD203B41FA5}">
                      <a16:colId xmlns:a16="http://schemas.microsoft.com/office/drawing/2014/main" val="3922988323"/>
                    </a:ext>
                  </a:extLst>
                </a:gridCol>
                <a:gridCol w="7750231">
                  <a:extLst>
                    <a:ext uri="{9D8B030D-6E8A-4147-A177-3AD203B41FA5}">
                      <a16:colId xmlns:a16="http://schemas.microsoft.com/office/drawing/2014/main" val="3630311768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被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修饰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such a good boy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 a good boy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7752808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被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修饰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 good a boy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good a boy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8642092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被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quite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very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修饰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quite a good boy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very good boy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4631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515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3350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interesting book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book is really amazing.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	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D.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多么有趣的一本书啊！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是的，这本书真的很棒。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a/an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是不定冠词，表泛指，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用于辅音音素开头的单词前，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用于元音音素开头的单词前；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是定冠词，表特指。第一空表示泛指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一本有趣的书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以元音音素开头，故用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；第二空特指上文提到的那本书，故用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1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" id="{A45849AF-D6A8-41C2-A717-85A3D64DCBD9}" vid="{F2B2281B-1FEB-4FF1-9E28-19834E9F02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15</TotalTime>
  <Words>1791</Words>
  <Application>Microsoft Office PowerPoint</Application>
  <PresentationFormat>宽屏</PresentationFormat>
  <Paragraphs>181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MS Mincho</vt:lpstr>
      <vt:lpstr>NEU-BZ</vt:lpstr>
      <vt:lpstr>等线</vt:lpstr>
      <vt:lpstr>等线 Light</vt:lpstr>
      <vt:lpstr>方正仿宋_GBK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</cp:revision>
  <dcterms:created xsi:type="dcterms:W3CDTF">2025-12-05T11:55:44Z</dcterms:created>
  <dcterms:modified xsi:type="dcterms:W3CDTF">2025-12-05T12:11:16Z</dcterms:modified>
</cp:coreProperties>
</file>