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259" r:id="rId16"/>
    <p:sldId id="887" r:id="rId17"/>
    <p:sldId id="888" r:id="rId18"/>
    <p:sldId id="889" r:id="rId19"/>
    <p:sldId id="890" r:id="rId20"/>
    <p:sldId id="875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6.Can </a:t>
            </a:r>
            <a:r>
              <a:rPr lang="en-US" altLang="zh-CN" sz="28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2800" b="1" u="sng" smtClean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why the sky appears blue during the day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7.Although she was busy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took the time </a:t>
            </a:r>
            <a:r>
              <a:rPr lang="en-US" altLang="zh-CN" sz="28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答复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every email from her pen pal.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didn’t Lily come to the party yesterday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asked her the reason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didn’t </a:t>
            </a:r>
            <a:r>
              <a:rPr lang="zh-CN" altLang="zh-CN" sz="28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refuse           </a:t>
            </a:r>
            <a:r>
              <a:rPr lang="en-US" altLang="zh-CN" sz="2800" b="1" dirty="0" smtClean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invite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answer           </a:t>
            </a:r>
            <a:r>
              <a:rPr lang="en-US" altLang="zh-CN" sz="2800" b="1" dirty="0" smtClean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reply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f1af"/>
          <p:cNvSpPr/>
          <p:nvPr/>
        </p:nvSpPr>
        <p:spPr>
          <a:xfrm>
            <a:off x="7082663" y="3825050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65c5"/>
          <p:cNvSpPr/>
          <p:nvPr/>
        </p:nvSpPr>
        <p:spPr>
          <a:xfrm>
            <a:off x="7788725" y="2160842"/>
            <a:ext cx="14970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debd1"/>
          <p:cNvSpPr/>
          <p:nvPr/>
        </p:nvSpPr>
        <p:spPr>
          <a:xfrm>
            <a:off x="2208726" y="1648309"/>
            <a:ext cx="17733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nswer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76115"/>
            <a:ext cx="690926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by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旁边；靠近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2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49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247106" y="2180998"/>
            <a:ext cx="7697788" cy="415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53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 improve my English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songs.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10.My sister goes to school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乘公交车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every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11.I love wild places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在海边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12.You have to finish your homework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ten o’clock in the evening.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               B. for                C. of                D. by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77cc"/>
          <p:cNvSpPr/>
          <p:nvPr/>
        </p:nvSpPr>
        <p:spPr>
          <a:xfrm>
            <a:off x="6484493" y="410512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4054"/>
          <p:cNvSpPr/>
          <p:nvPr/>
        </p:nvSpPr>
        <p:spPr>
          <a:xfrm>
            <a:off x="3837369" y="3550390"/>
            <a:ext cx="39767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1c28"/>
          <p:cNvSpPr/>
          <p:nvPr/>
        </p:nvSpPr>
        <p:spPr>
          <a:xfrm>
            <a:off x="4826889" y="2995654"/>
            <a:ext cx="26702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6706e"/>
          <p:cNvSpPr/>
          <p:nvPr/>
        </p:nvSpPr>
        <p:spPr>
          <a:xfrm>
            <a:off x="4366514" y="1886182"/>
            <a:ext cx="46101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90388"/>
            <a:ext cx="136127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lie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954909"/>
            <a:ext cx="54532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lay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餐桌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P12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49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556036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54260036"/>
              </p:ext>
            </p:extLst>
          </p:nvPr>
        </p:nvGraphicFramePr>
        <p:xfrm>
          <a:off x="381000" y="2691515"/>
          <a:ext cx="11430000" cy="3055620"/>
        </p:xfrm>
        <a:graphic>
          <a:graphicData uri="http://schemas.openxmlformats.org/drawingml/2006/table">
            <a:tbl>
              <a:tblPr firstRow="1" firstCol="1" bandRow="1"/>
              <a:tblGrid>
                <a:gridCol w="1031735">
                  <a:extLst>
                    <a:ext uri="{9D8B030D-6E8A-4147-A177-3AD203B41FA5}">
                      <a16:colId xmlns:a16="http://schemas.microsoft.com/office/drawing/2014/main" val="95508951"/>
                    </a:ext>
                  </a:extLst>
                </a:gridCol>
                <a:gridCol w="1673365">
                  <a:extLst>
                    <a:ext uri="{9D8B030D-6E8A-4147-A177-3AD203B41FA5}">
                      <a16:colId xmlns:a16="http://schemas.microsoft.com/office/drawing/2014/main" val="2715169207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148108449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36961686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4269178877"/>
                    </a:ext>
                  </a:extLst>
                </a:gridCol>
                <a:gridCol w="2186940">
                  <a:extLst>
                    <a:ext uri="{9D8B030D-6E8A-4147-A177-3AD203B41FA5}">
                      <a16:colId xmlns:a16="http://schemas.microsoft.com/office/drawing/2014/main" val="3193137980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现在分词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83549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放置；摆放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餐桌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；下蛋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laid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laid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laying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46375"/>
                  </a:ext>
                </a:extLst>
              </a:tr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躺；平躺；位于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lying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111352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lying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11428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谎言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995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29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(1)In spring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sea lives will return to water to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eggs.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(2)After a day’s study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 took off his heavy coat and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on the sofa as soon as he came in the house.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should always be honest with our parents and never tell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c57b"/>
          <p:cNvSpPr/>
          <p:nvPr/>
        </p:nvSpPr>
        <p:spPr>
          <a:xfrm>
            <a:off x="10225278" y="4107466"/>
            <a:ext cx="14462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e44f"/>
          <p:cNvSpPr/>
          <p:nvPr/>
        </p:nvSpPr>
        <p:spPr>
          <a:xfrm>
            <a:off x="9420606" y="2997994"/>
            <a:ext cx="152724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laid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83b09"/>
          <p:cNvSpPr/>
          <p:nvPr/>
        </p:nvSpPr>
        <p:spPr>
          <a:xfrm>
            <a:off x="8597138" y="2443258"/>
            <a:ext cx="14081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6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7975"/>
            <a:ext cx="16113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1.wonder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2884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惊讶；感到惊讶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想知道；琢磨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奇观；奇迹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1098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I should wear a coat or not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(that) you were not hurt in the accident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Grand Canyon is one of the greatest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natural world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1708"/>
          <p:cNvSpPr/>
          <p:nvPr/>
        </p:nvSpPr>
        <p:spPr>
          <a:xfrm>
            <a:off x="1467803" y="557171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e9f5e"/>
          <p:cNvSpPr/>
          <p:nvPr/>
        </p:nvSpPr>
        <p:spPr>
          <a:xfrm>
            <a:off x="8405051" y="4462240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9039d"/>
          <p:cNvSpPr/>
          <p:nvPr/>
        </p:nvSpPr>
        <p:spPr>
          <a:xfrm>
            <a:off x="6814312" y="390750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571"/>
            <a:ext cx="1072730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2.sign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迹象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签字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标志；招牌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3922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showed no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stress before the exam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(2)Please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name at the bottom of the form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nailed the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a tree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05b9"/>
          <p:cNvSpPr/>
          <p:nvPr/>
        </p:nvSpPr>
        <p:spPr>
          <a:xfrm>
            <a:off x="4741164" y="4745213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189e9"/>
          <p:cNvSpPr/>
          <p:nvPr/>
        </p:nvSpPr>
        <p:spPr>
          <a:xfrm>
            <a:off x="8271764" y="4190477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3cd76"/>
          <p:cNvSpPr/>
          <p:nvPr/>
        </p:nvSpPr>
        <p:spPr>
          <a:xfrm>
            <a:off x="7897051" y="3635741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93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0814"/>
            <a:ext cx="128913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3.silver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37687"/>
            <a:ext cx="11430000" cy="262815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银色；银灰色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使变成银色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银牌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银；银器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银灰色的；银制的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65842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team won two golds and three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year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wears a dress in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looks beautiful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snow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trees and made the world beautiful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ring is beautiful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5)The thieves stole some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jewellery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some valuable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85ef"/>
          <p:cNvSpPr/>
          <p:nvPr/>
        </p:nvSpPr>
        <p:spPr>
          <a:xfrm>
            <a:off x="9607614" y="6087758"/>
            <a:ext cx="1298638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8" name="A_bb3c3"/>
          <p:cNvSpPr/>
          <p:nvPr/>
        </p:nvSpPr>
        <p:spPr>
          <a:xfrm>
            <a:off x="4996752" y="5575694"/>
            <a:ext cx="1278001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endParaRPr lang="zh-CN" altLang="en-US"/>
          </a:p>
        </p:txBody>
      </p:sp>
      <p:sp>
        <p:nvSpPr>
          <p:cNvPr id="7" name="A_eee36"/>
          <p:cNvSpPr/>
          <p:nvPr/>
        </p:nvSpPr>
        <p:spPr>
          <a:xfrm>
            <a:off x="9665526" y="5063630"/>
            <a:ext cx="1278001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3ddc1"/>
          <p:cNvSpPr/>
          <p:nvPr/>
        </p:nvSpPr>
        <p:spPr>
          <a:xfrm>
            <a:off x="7955788" y="4551566"/>
            <a:ext cx="1259396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93088"/>
          <p:cNvSpPr/>
          <p:nvPr/>
        </p:nvSpPr>
        <p:spPr>
          <a:xfrm>
            <a:off x="8629650" y="4039502"/>
            <a:ext cx="1298639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2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571"/>
            <a:ext cx="112396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4.grey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灰色；灰白色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变成花白；变成灰色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灰色的；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天气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阴沉的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6428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(1)Stress can make your hair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early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was wearing a coat in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was wearing a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suit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1bc0"/>
          <p:cNvSpPr/>
          <p:nvPr/>
        </p:nvSpPr>
        <p:spPr>
          <a:xfrm>
            <a:off x="5065014" y="4670272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4c8ea"/>
          <p:cNvSpPr/>
          <p:nvPr/>
        </p:nvSpPr>
        <p:spPr>
          <a:xfrm>
            <a:off x="5629593" y="4115536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b35d5"/>
          <p:cNvSpPr/>
          <p:nvPr/>
        </p:nvSpPr>
        <p:spPr>
          <a:xfrm>
            <a:off x="6535865" y="3560800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3732"/>
            <a:ext cx="150387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5.stream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98641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小河；小溪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液体、气体或光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源源涌出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车或人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3716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(1)There was a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stream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traffic behind him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(2)Tears were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streaming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his face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(3)There was a small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stream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end of the garden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335b"/>
          <p:cNvSpPr/>
          <p:nvPr/>
        </p:nvSpPr>
        <p:spPr>
          <a:xfrm>
            <a:off x="8547926" y="4743154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a4c43"/>
          <p:cNvSpPr/>
          <p:nvPr/>
        </p:nvSpPr>
        <p:spPr>
          <a:xfrm>
            <a:off x="6388037" y="4188418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465d3"/>
          <p:cNvSpPr/>
          <p:nvPr/>
        </p:nvSpPr>
        <p:spPr>
          <a:xfrm>
            <a:off x="7195376" y="3633682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8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九年级上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1—2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at the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door. You can’t take your pet cat in.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 I didn’t see 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letter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sign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glass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step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911e0"/>
          <p:cNvSpPr/>
          <p:nvPr/>
        </p:nvSpPr>
        <p:spPr>
          <a:xfrm>
            <a:off x="3179128" y="2720994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must be life on other planets though none has been discovered.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 The universe is so large after all.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my surprise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be honest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my opinion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Again and again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3.Cathy is afraid of dogs. She will run away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sees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 since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soon as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that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677f"/>
          <p:cNvSpPr/>
          <p:nvPr/>
        </p:nvSpPr>
        <p:spPr>
          <a:xfrm>
            <a:off x="7419340" y="4099708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25d1"/>
          <p:cNvSpPr/>
          <p:nvPr/>
        </p:nvSpPr>
        <p:spPr>
          <a:xfrm>
            <a:off x="1350328" y="132602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0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taxi driver didn’t leave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owner came back and took his wallet. What a kind man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since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until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unless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temperature is usually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zero in winter in Harbin. You have to put on warm clothes.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under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above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ad6f"/>
          <p:cNvSpPr/>
          <p:nvPr/>
        </p:nvSpPr>
        <p:spPr>
          <a:xfrm>
            <a:off x="5155502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ad50"/>
          <p:cNvSpPr/>
          <p:nvPr/>
        </p:nvSpPr>
        <p:spPr>
          <a:xfrm>
            <a:off x="5244402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4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 small town in Norway doesn’t get direct sunlight from late September to mid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six months out of the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only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hardly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clearly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nearly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7.If you take this train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Shanghai in five hours.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arrive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arrived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arrived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3adc"/>
          <p:cNvSpPr/>
          <p:nvPr/>
        </p:nvSpPr>
        <p:spPr>
          <a:xfrm>
            <a:off x="5207953" y="3825050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ec1f"/>
          <p:cNvSpPr/>
          <p:nvPr/>
        </p:nvSpPr>
        <p:spPr>
          <a:xfrm>
            <a:off x="3261614" y="216084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7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forget new words quickly. How can I remember them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It’s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forget new words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suggest you read the words and try to use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rude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exciting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perfect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natural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noise coming from your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it’s usually not so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light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loud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simple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3142"/>
          <p:cNvSpPr/>
          <p:nvPr/>
        </p:nvSpPr>
        <p:spPr>
          <a:xfrm>
            <a:off x="5601399" y="437436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1f25"/>
          <p:cNvSpPr/>
          <p:nvPr/>
        </p:nvSpPr>
        <p:spPr>
          <a:xfrm>
            <a:off x="3719386" y="160068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7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498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10.A recent study in Australia shows that parents are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top five world’s hardest jobs.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between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among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from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above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62ed"/>
          <p:cNvSpPr/>
          <p:nvPr/>
        </p:nvSpPr>
        <p:spPr>
          <a:xfrm>
            <a:off x="8830882" y="2446335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4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2564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 small act of kindness can make a big difference.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brother will be in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grade next term and he is working hard for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3.Let’s have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讨论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where to spend the summer holiday after class.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4.Jane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remember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me by Friday.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5.Can you help me hang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wall before the celebration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9dc2"/>
          <p:cNvSpPr/>
          <p:nvPr/>
        </p:nvSpPr>
        <p:spPr>
          <a:xfrm>
            <a:off x="4853282" y="5460051"/>
            <a:ext cx="13192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be5e"/>
          <p:cNvSpPr/>
          <p:nvPr/>
        </p:nvSpPr>
        <p:spPr>
          <a:xfrm>
            <a:off x="5043591" y="4905315"/>
            <a:ext cx="14970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13deb"/>
          <p:cNvSpPr/>
          <p:nvPr/>
        </p:nvSpPr>
        <p:spPr>
          <a:xfrm>
            <a:off x="2748407" y="3838047"/>
            <a:ext cx="22082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iscussion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78b55"/>
          <p:cNvSpPr/>
          <p:nvPr/>
        </p:nvSpPr>
        <p:spPr>
          <a:xfrm>
            <a:off x="4714113" y="2728575"/>
            <a:ext cx="14796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9750"/>
          <p:cNvSpPr/>
          <p:nvPr/>
        </p:nvSpPr>
        <p:spPr>
          <a:xfrm>
            <a:off x="1832489" y="1576899"/>
            <a:ext cx="18352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pinion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7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3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6.Look at the picture and 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suppose he’d like to tell 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7.When you’re driving in the street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ahead of you carefully.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8.I’m going to visit the Forbidden City this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9.Thanks to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live a happy 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10.A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should be easy to follow and fun to listen to.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d52f"/>
          <p:cNvSpPr/>
          <p:nvPr/>
        </p:nvSpPr>
        <p:spPr>
          <a:xfrm>
            <a:off x="2128780" y="4936862"/>
            <a:ext cx="17336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peech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97d7"/>
          <p:cNvSpPr/>
          <p:nvPr/>
        </p:nvSpPr>
        <p:spPr>
          <a:xfrm>
            <a:off x="3050101" y="4424330"/>
            <a:ext cx="19495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ioneers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657a5"/>
          <p:cNvSpPr/>
          <p:nvPr/>
        </p:nvSpPr>
        <p:spPr>
          <a:xfrm>
            <a:off x="8477700" y="3869594"/>
            <a:ext cx="19717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acation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9c14"/>
          <p:cNvSpPr/>
          <p:nvPr/>
        </p:nvSpPr>
        <p:spPr>
          <a:xfrm>
            <a:off x="7956873" y="2717918"/>
            <a:ext cx="14780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igns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75acd"/>
          <p:cNvSpPr/>
          <p:nvPr/>
        </p:nvSpPr>
        <p:spPr>
          <a:xfrm>
            <a:off x="6105975" y="1650650"/>
            <a:ext cx="15558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elow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50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7625"/>
            <a:ext cx="614136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wonder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奇观；奇迹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7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8" name="image4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68955" y="2280602"/>
            <a:ext cx="6054090" cy="417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1.As long as we pay enough attention in life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find that every day is full </a:t>
            </a:r>
            <a:r>
              <a:rPr lang="en-US" altLang="zh-CN" sz="28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 smtClean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难怪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知道许多关于这本书的故事。他已经看过它两遍了。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knows so much about the stories in this book. He has read it twice.</a:t>
            </a:r>
            <a:r>
              <a:rPr lang="en-US" altLang="zh-CN" sz="28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2b66"/>
          <p:cNvSpPr/>
          <p:nvPr/>
        </p:nvSpPr>
        <p:spPr>
          <a:xfrm>
            <a:off x="728028" y="4107466"/>
            <a:ext cx="342265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df588"/>
          <p:cNvSpPr/>
          <p:nvPr/>
        </p:nvSpPr>
        <p:spPr>
          <a:xfrm>
            <a:off x="1956533" y="2485462"/>
            <a:ext cx="18923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onders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0817"/>
            <a:ext cx="650851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though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conj.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虽然；但是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5" name="image48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229008" y="2213071"/>
            <a:ext cx="7733983" cy="38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498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our head teacher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know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very kind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looks very serious.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afdc8"/>
          <p:cNvSpPr/>
          <p:nvPr/>
        </p:nvSpPr>
        <p:spPr>
          <a:xfrm>
            <a:off x="4315778" y="3001071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0817"/>
            <a:ext cx="602543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remain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逗留；留下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5" name="image48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607991" y="2213071"/>
            <a:ext cx="6961505" cy="387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考试前还有许多任务有待完成。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tasks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finished before the exam.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room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dark even though the sun was shining.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remained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left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1bb1"/>
          <p:cNvSpPr/>
          <p:nvPr/>
        </p:nvSpPr>
        <p:spPr>
          <a:xfrm>
            <a:off x="2567877" y="327807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a2ccf"/>
          <p:cNvSpPr/>
          <p:nvPr/>
        </p:nvSpPr>
        <p:spPr>
          <a:xfrm>
            <a:off x="2566353" y="2723335"/>
            <a:ext cx="44735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2079908"/>
            <a:ext cx="243201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reply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answer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010817"/>
            <a:ext cx="572567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reply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回答；答复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49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89639881"/>
              </p:ext>
            </p:extLst>
          </p:nvPr>
        </p:nvGraphicFramePr>
        <p:xfrm>
          <a:off x="381000" y="2747423"/>
          <a:ext cx="114300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1653540">
                  <a:extLst>
                    <a:ext uri="{9D8B030D-6E8A-4147-A177-3AD203B41FA5}">
                      <a16:colId xmlns:a16="http://schemas.microsoft.com/office/drawing/2014/main" val="3566924298"/>
                    </a:ext>
                  </a:extLst>
                </a:gridCol>
                <a:gridCol w="9776460">
                  <a:extLst>
                    <a:ext uri="{9D8B030D-6E8A-4147-A177-3AD203B41FA5}">
                      <a16:colId xmlns:a16="http://schemas.microsoft.com/office/drawing/2014/main" val="409040747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945668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强调经过思考后作出的正式或有条理的回答，通常用于比较正式的场合或书面语中，侧重于以言语或文字的形式进行回应。一般不能直接跟宾语，若要接宾语，通常需要加介词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736549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answer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指对各种问题、请求、召唤、电话等的回应，使用场景丰富。它既可以表示用言语回答，也可以表示采取行动来回应。可直接跟宾语，也可单独使用，后面不接宾语时，意思也很明确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077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3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878CC244-609F-480D-B2B6-BC24353A79B2}" vid="{FBA17FEF-CFE8-4906-94C2-DEF7F7A46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27</TotalTime>
  <Words>1826</Words>
  <Application>Microsoft Office PowerPoint</Application>
  <PresentationFormat>宽屏</PresentationFormat>
  <Paragraphs>215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MS Mincho</vt:lpstr>
      <vt:lpstr>NEU-BZ</vt:lpstr>
      <vt:lpstr>等线</vt:lpstr>
      <vt:lpstr>等线 Light</vt:lpstr>
      <vt:lpstr>方正楷体_GBK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2025-12-05T07:19:18Z</dcterms:created>
  <dcterms:modified xsi:type="dcterms:W3CDTF">2025-12-06T05:49:44Z</dcterms:modified>
</cp:coreProperties>
</file>