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89" r:id="rId6"/>
    <p:sldId id="890" r:id="rId7"/>
    <p:sldId id="891" r:id="rId8"/>
    <p:sldId id="892" r:id="rId9"/>
    <p:sldId id="886" r:id="rId10"/>
    <p:sldId id="883" r:id="rId11"/>
    <p:sldId id="893" r:id="rId12"/>
    <p:sldId id="894" r:id="rId13"/>
    <p:sldId id="895" r:id="rId14"/>
    <p:sldId id="896" r:id="rId15"/>
    <p:sldId id="897" r:id="rId16"/>
    <p:sldId id="898" r:id="rId17"/>
    <p:sldId id="899" r:id="rId18"/>
    <p:sldId id="900" r:id="rId19"/>
    <p:sldId id="887" r:id="rId20"/>
    <p:sldId id="901" r:id="rId21"/>
    <p:sldId id="902" r:id="rId22"/>
    <p:sldId id="884" r:id="rId23"/>
    <p:sldId id="903" r:id="rId24"/>
    <p:sldId id="888" r:id="rId25"/>
    <p:sldId id="904" r:id="rId26"/>
    <p:sldId id="905" r:id="rId27"/>
    <p:sldId id="885" r:id="rId28"/>
    <p:sldId id="875" r:id="rId29"/>
    <p:sldId id="906" r:id="rId30"/>
    <p:sldId id="907" r:id="rId31"/>
    <p:sldId id="908" r:id="rId32"/>
    <p:sldId id="909" r:id="rId33"/>
    <p:sldId id="910" r:id="rId34"/>
    <p:sldId id="911" r:id="rId35"/>
    <p:sldId id="912" r:id="rId36"/>
    <p:sldId id="913" r:id="rId37"/>
    <p:sldId id="914" r:id="rId38"/>
    <p:sldId id="87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8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023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new library built in our community next year.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There 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There was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There will 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There 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句意：明年我们社区将建一座新图书馆。句中时间状语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表示将来，因此句子应使用一般将来时。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句型的一般将来时形式是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6173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陈述句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陈述句用来陈述一件事或表达一种看法，有肯定和否定两种形式，句末用句号，读降调。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67087"/>
              </p:ext>
            </p:extLst>
          </p:nvPr>
        </p:nvGraphicFramePr>
        <p:xfrm>
          <a:off x="381000" y="130282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30282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131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48032852"/>
              </p:ext>
            </p:extLst>
          </p:nvPr>
        </p:nvGraphicFramePr>
        <p:xfrm>
          <a:off x="381000" y="1239520"/>
          <a:ext cx="11429999" cy="4810760"/>
        </p:xfrm>
        <a:graphic>
          <a:graphicData uri="http://schemas.openxmlformats.org/drawingml/2006/table">
            <a:tbl>
              <a:tblPr firstRow="1" firstCol="1" bandRow="1"/>
              <a:tblGrid>
                <a:gridCol w="1767840">
                  <a:extLst>
                    <a:ext uri="{9D8B030D-6E8A-4147-A177-3AD203B41FA5}">
                      <a16:colId xmlns:a16="http://schemas.microsoft.com/office/drawing/2014/main" val="2135619007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347543488"/>
                    </a:ext>
                  </a:extLst>
                </a:gridCol>
                <a:gridCol w="4678679">
                  <a:extLst>
                    <a:ext uri="{9D8B030D-6E8A-4147-A177-3AD203B41FA5}">
                      <a16:colId xmlns:a16="http://schemas.microsoft.com/office/drawing/2014/main" val="195854934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225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肯定式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often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那个男孩经常帮助别人。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393898"/>
                  </a:ext>
                </a:extLst>
              </a:tr>
              <a:tr h="80518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否定式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谓语部分含有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动词、助动词或情态动词的，否定形式为在它们后面直接加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football.Jim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没在踢足球。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without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没有水，人类不能生存。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598598"/>
                  </a:ext>
                </a:extLst>
              </a:tr>
              <a:tr h="605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谓语部分只有实义动词的，其否定形式为在主语和谓语动词之间加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don’t/doesn’t/didn’t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，谓语动词用原形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guitar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yesterday.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他们昨天没有弹吉他。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094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44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040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疑问句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常见疑问词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10239955"/>
              </p:ext>
            </p:extLst>
          </p:nvPr>
        </p:nvGraphicFramePr>
        <p:xfrm>
          <a:off x="381000" y="2084320"/>
          <a:ext cx="11430000" cy="4074160"/>
        </p:xfrm>
        <a:graphic>
          <a:graphicData uri="http://schemas.openxmlformats.org/drawingml/2006/table">
            <a:tbl>
              <a:tblPr firstRow="1" firstCol="1" bandRow="1"/>
              <a:tblGrid>
                <a:gridCol w="2741730">
                  <a:extLst>
                    <a:ext uri="{9D8B030D-6E8A-4147-A177-3AD203B41FA5}">
                      <a16:colId xmlns:a16="http://schemas.microsoft.com/office/drawing/2014/main" val="1655122703"/>
                    </a:ext>
                  </a:extLst>
                </a:gridCol>
                <a:gridCol w="2205145">
                  <a:extLst>
                    <a:ext uri="{9D8B030D-6E8A-4147-A177-3AD203B41FA5}">
                      <a16:colId xmlns:a16="http://schemas.microsoft.com/office/drawing/2014/main" val="4169390619"/>
                    </a:ext>
                  </a:extLst>
                </a:gridCol>
                <a:gridCol w="1896424">
                  <a:extLst>
                    <a:ext uri="{9D8B030D-6E8A-4147-A177-3AD203B41FA5}">
                      <a16:colId xmlns:a16="http://schemas.microsoft.com/office/drawing/2014/main" val="2943647879"/>
                    </a:ext>
                  </a:extLst>
                </a:gridCol>
                <a:gridCol w="4586701">
                  <a:extLst>
                    <a:ext uri="{9D8B030D-6E8A-4147-A177-3AD203B41FA5}">
                      <a16:colId xmlns:a16="http://schemas.microsoft.com/office/drawing/2014/main" val="383329957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What(time/colour/size ...)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什么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颜色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尺寸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怎样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798887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什么时候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old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多大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年龄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82692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哪里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far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距离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03786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哪一个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long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多长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尺寸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99928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为什么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often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多久一次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频率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1548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谁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主格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soon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还要多久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29457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Whom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谁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宾格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many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可数名词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077000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谁的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much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不可数名词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；多少钱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555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382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912309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特殊疑问句的语序：特殊疑问词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情态动词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助动词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is he from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他来自哪里？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15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42321"/>
            <a:ext cx="240803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选择疑问句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31699558"/>
              </p:ext>
            </p:extLst>
          </p:nvPr>
        </p:nvGraphicFramePr>
        <p:xfrm>
          <a:off x="381000" y="2546350"/>
          <a:ext cx="11430000" cy="1765300"/>
        </p:xfrm>
        <a:graphic>
          <a:graphicData uri="http://schemas.openxmlformats.org/drawingml/2006/table">
            <a:tbl>
              <a:tblPr firstRow="1" firstCol="1" bandRow="1"/>
              <a:tblGrid>
                <a:gridCol w="6254959">
                  <a:extLst>
                    <a:ext uri="{9D8B030D-6E8A-4147-A177-3AD203B41FA5}">
                      <a16:colId xmlns:a16="http://schemas.microsoft.com/office/drawing/2014/main" val="2775286029"/>
                    </a:ext>
                  </a:extLst>
                </a:gridCol>
                <a:gridCol w="5175041">
                  <a:extLst>
                    <a:ext uri="{9D8B030D-6E8A-4147-A177-3AD203B41FA5}">
                      <a16:colId xmlns:a16="http://schemas.microsoft.com/office/drawing/2014/main" val="62008776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一般选择疑问句：一般疑问句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+or+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被选择部分？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pears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？你喜欢苹果还是梨？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35984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特殊选择疑问句：特殊疑问句，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or 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 would you like better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 or coffee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你更喜欢茶还是咖啡？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47246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47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624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反意疑问句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反意疑问部分主语及谓语的确定：与主句保持一致，前肯后否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前否后肯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但要注意一些特殊情况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9605614"/>
              </p:ext>
            </p:extLst>
          </p:nvPr>
        </p:nvGraphicFramePr>
        <p:xfrm>
          <a:off x="381000" y="3141637"/>
          <a:ext cx="11430000" cy="2618740"/>
        </p:xfrm>
        <a:graphic>
          <a:graphicData uri="http://schemas.openxmlformats.org/drawingml/2006/table">
            <a:tbl>
              <a:tblPr firstRow="1" firstCol="1" bandRow="1"/>
              <a:tblGrid>
                <a:gridCol w="6254959">
                  <a:extLst>
                    <a:ext uri="{9D8B030D-6E8A-4147-A177-3AD203B41FA5}">
                      <a16:colId xmlns:a16="http://schemas.microsoft.com/office/drawing/2014/main" val="2734519386"/>
                    </a:ext>
                  </a:extLst>
                </a:gridCol>
                <a:gridCol w="5175041">
                  <a:extLst>
                    <a:ext uri="{9D8B030D-6E8A-4147-A177-3AD203B41FA5}">
                      <a16:colId xmlns:a16="http://schemas.microsoft.com/office/drawing/2014/main" val="44896840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陈述部分：含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never/few/little/nothing/nobody/hardly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等表否定的词；反意部分：用肯定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？房间里没有几个人，不是吗？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0361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there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garden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？园子里有一棵树，不是吗？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479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913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57040209"/>
              </p:ext>
            </p:extLst>
          </p:nvPr>
        </p:nvGraphicFramePr>
        <p:xfrm>
          <a:off x="381000" y="1315085"/>
          <a:ext cx="11430000" cy="4354830"/>
        </p:xfrm>
        <a:graphic>
          <a:graphicData uri="http://schemas.openxmlformats.org/drawingml/2006/table">
            <a:tbl>
              <a:tblPr firstRow="1" firstCol="1" bandRow="1"/>
              <a:tblGrid>
                <a:gridCol w="6254959">
                  <a:extLst>
                    <a:ext uri="{9D8B030D-6E8A-4147-A177-3AD203B41FA5}">
                      <a16:colId xmlns:a16="http://schemas.microsoft.com/office/drawing/2014/main" val="3343771996"/>
                    </a:ext>
                  </a:extLst>
                </a:gridCol>
                <a:gridCol w="5175041">
                  <a:extLst>
                    <a:ext uri="{9D8B030D-6E8A-4147-A177-3AD203B41FA5}">
                      <a16:colId xmlns:a16="http://schemas.microsoft.com/office/drawing/2014/main" val="1692645076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陈述部分：指物的不定代词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something/anything/everything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等；反意部分：主语用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wrong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computer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？你的电脑出问题了，不是吗？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88437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陈述部分：指人的不定代词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somebody/anybody/everybody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等；反意部分：主语用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he/they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Somebody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doesn’t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he/don’t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？有人想来看你，不是吗？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50525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陈述部分：主语为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this/that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these/those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；反意部分：主语为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photo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？这张照片很棒，不是吗？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Those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photos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？那些照片都很棒，不是吗？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003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39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59555223"/>
              </p:ext>
            </p:extLst>
          </p:nvPr>
        </p:nvGraphicFramePr>
        <p:xfrm>
          <a:off x="381000" y="1067435"/>
          <a:ext cx="11430000" cy="4723130"/>
        </p:xfrm>
        <a:graphic>
          <a:graphicData uri="http://schemas.openxmlformats.org/drawingml/2006/table">
            <a:tbl>
              <a:tblPr firstRow="1" firstCol="1" bandRow="1"/>
              <a:tblGrid>
                <a:gridCol w="5585460">
                  <a:extLst>
                    <a:ext uri="{9D8B030D-6E8A-4147-A177-3AD203B41FA5}">
                      <a16:colId xmlns:a16="http://schemas.microsoft.com/office/drawing/2014/main" val="4137475098"/>
                    </a:ext>
                  </a:extLst>
                </a:gridCol>
                <a:gridCol w="5844540">
                  <a:extLst>
                    <a:ext uri="{9D8B030D-6E8A-4147-A177-3AD203B41FA5}">
                      <a16:colId xmlns:a16="http://schemas.microsoft.com/office/drawing/2014/main" val="605018158"/>
                    </a:ext>
                  </a:extLst>
                </a:gridCol>
              </a:tblGrid>
              <a:tr h="20053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have/do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to(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不得不、必须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吃、喝、玩、度过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 better(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最好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现在完成时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hasn’t/doesn’t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有一块手表，不是吗？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doesn’t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？她必须现在完成它，不是吗？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night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？昨晚我们玩得很开心，不是吗？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We’d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？我们最好停止说话，不是吗？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gone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Korea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？他已经去韩国了，不是吗？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657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413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81485214"/>
              </p:ext>
            </p:extLst>
          </p:nvPr>
        </p:nvGraphicFramePr>
        <p:xfrm>
          <a:off x="381000" y="994410"/>
          <a:ext cx="11430000" cy="5179060"/>
        </p:xfrm>
        <a:graphic>
          <a:graphicData uri="http://schemas.openxmlformats.org/drawingml/2006/table">
            <a:tbl>
              <a:tblPr firstRow="1" firstCol="1" bandRow="1"/>
              <a:tblGrid>
                <a:gridCol w="6134100">
                  <a:extLst>
                    <a:ext uri="{9D8B030D-6E8A-4147-A177-3AD203B41FA5}">
                      <a16:colId xmlns:a16="http://schemas.microsoft.com/office/drawing/2014/main" val="2484396639"/>
                    </a:ext>
                  </a:extLst>
                </a:gridCol>
                <a:gridCol w="5295900">
                  <a:extLst>
                    <a:ext uri="{9D8B030D-6E8A-4147-A177-3AD203B41FA5}">
                      <a16:colId xmlns:a16="http://schemas.microsoft.com/office/drawing/2014/main" val="1178302870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实义动词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情态动词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arrive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？我们需要在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点到达，不是吗？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once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？我们不需要立即离开，不是吗？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668781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必须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；反意部分：根据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后的词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？他们必须准时到达，不是吗？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？那个男人一定来自美国，不是吗？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948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4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专题十三　句子的种类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31640129"/>
              </p:ext>
            </p:extLst>
          </p:nvPr>
        </p:nvGraphicFramePr>
        <p:xfrm>
          <a:off x="381000" y="1315085"/>
          <a:ext cx="11430000" cy="4354830"/>
        </p:xfrm>
        <a:graphic>
          <a:graphicData uri="http://schemas.openxmlformats.org/drawingml/2006/table">
            <a:tbl>
              <a:tblPr firstRow="1" firstCol="1" bandRow="1"/>
              <a:tblGrid>
                <a:gridCol w="6254959">
                  <a:extLst>
                    <a:ext uri="{9D8B030D-6E8A-4147-A177-3AD203B41FA5}">
                      <a16:colId xmlns:a16="http://schemas.microsoft.com/office/drawing/2014/main" val="2795324946"/>
                    </a:ext>
                  </a:extLst>
                </a:gridCol>
                <a:gridCol w="5175041">
                  <a:extLst>
                    <a:ext uri="{9D8B030D-6E8A-4147-A177-3AD203B41FA5}">
                      <a16:colId xmlns:a16="http://schemas.microsoft.com/office/drawing/2014/main" val="119418513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am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aren’t I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right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？我是对的，不是吗？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97672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陈述部分：肯定祈使句；反意部分：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will/won’t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陈述部分：否定祈使句；反意部分：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carefully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？认真听我说，好吗？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？不要玩火，好吗？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98841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开头；反意部分：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Shall we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 us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开头；反意部分：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 you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？让我们一起去公园玩吧，好吗？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？让我们帮你，好吗？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863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542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36534512"/>
              </p:ext>
            </p:extLst>
          </p:nvPr>
        </p:nvGraphicFramePr>
        <p:xfrm>
          <a:off x="381000" y="918210"/>
          <a:ext cx="11430000" cy="5605780"/>
        </p:xfrm>
        <a:graphic>
          <a:graphicData uri="http://schemas.openxmlformats.org/drawingml/2006/table">
            <a:tbl>
              <a:tblPr firstRow="1" firstCol="1" bandRow="1"/>
              <a:tblGrid>
                <a:gridCol w="5265420">
                  <a:extLst>
                    <a:ext uri="{9D8B030D-6E8A-4147-A177-3AD203B41FA5}">
                      <a16:colId xmlns:a16="http://schemas.microsoft.com/office/drawing/2014/main" val="404789055"/>
                    </a:ext>
                  </a:extLst>
                </a:gridCol>
                <a:gridCol w="6164580">
                  <a:extLst>
                    <a:ext uri="{9D8B030D-6E8A-4147-A177-3AD203B41FA5}">
                      <a16:colId xmlns:a16="http://schemas.microsoft.com/office/drawing/2014/main" val="1001332255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陈述部分：复合句；反意部分：与主句保持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陈述部分：复合句；反意部分：与从句保持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主语：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I/We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，谓语：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think/suppose/expect/believe/imagine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said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tomorrow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？她说他明天会来，不是吗？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？我认为他是一个好学生，不是吗？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426551"/>
                  </a:ext>
                </a:extLst>
              </a:tr>
              <a:tr h="12052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反意疑问句的答语：如果答案是肯定的，则用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；如果答案是否定的，则用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skates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well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doesn’t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滑冰很厉害，不是吗？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does.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是的，她就是。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house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？他们不喜欢这个家，对吗？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不对，他们喜欢。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800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874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938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haven’t had a holiday with us before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haven’t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had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hadn’t you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，你以前没有和我们一起度过假期，是吗？反意疑问句遵循：前肯后否，前否后肯，此题中，前句为否定，后句应为肯定，因此排除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是助动词，用于现在完成时态，此题中，前句谓语动词为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，因此后句应使用助动词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，排除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5864"/>
            <a:ext cx="11430000" cy="16050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祈使句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含义：表示命令、请求、建议或劝告等。主语通常省略，用动词原形开头。</a:t>
            </a:r>
            <a:endParaRPr lang="zh-CN" altLang="en-US" sz="26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02045486"/>
              </p:ext>
            </p:extLst>
          </p:nvPr>
        </p:nvGraphicFramePr>
        <p:xfrm>
          <a:off x="381000" y="2638717"/>
          <a:ext cx="11430001" cy="3741420"/>
        </p:xfrm>
        <a:graphic>
          <a:graphicData uri="http://schemas.openxmlformats.org/drawingml/2006/table">
            <a:tbl>
              <a:tblPr firstRow="1" firstCol="1" bandRow="1"/>
              <a:tblGrid>
                <a:gridCol w="1104900">
                  <a:extLst>
                    <a:ext uri="{9D8B030D-6E8A-4147-A177-3AD203B41FA5}">
                      <a16:colId xmlns:a16="http://schemas.microsoft.com/office/drawing/2014/main" val="418521924"/>
                    </a:ext>
                  </a:extLst>
                </a:gridCol>
                <a:gridCol w="6812280">
                  <a:extLst>
                    <a:ext uri="{9D8B030D-6E8A-4147-A177-3AD203B41FA5}">
                      <a16:colId xmlns:a16="http://schemas.microsoft.com/office/drawing/2014/main" val="1973601581"/>
                    </a:ext>
                  </a:extLst>
                </a:gridCol>
                <a:gridCol w="3512821">
                  <a:extLst>
                    <a:ext uri="{9D8B030D-6E8A-4147-A177-3AD203B41FA5}">
                      <a16:colId xmlns:a16="http://schemas.microsoft.com/office/drawing/2014/main" val="2507049199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肯定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句式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行为动词原形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其他成分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！坐下来！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695368"/>
                  </a:ext>
                </a:extLst>
              </a:tr>
              <a:tr h="2400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其他成分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形容词、名词或介词短语等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careful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！小心点！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7083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Let+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其他成分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！咱们走吧！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2108395"/>
                  </a:ext>
                </a:extLst>
              </a:tr>
              <a:tr h="20510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否定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句式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祈使句的否定句式，通常在句首加上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Never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别迟到。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561494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Let’s+not+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loudly.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别大声说话。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595981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No+</a:t>
                      </a:r>
                      <a:r>
                        <a:rPr lang="en-US" sz="26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6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smoking.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禁止吸烟。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photos.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禁止拍照。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878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75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67595708"/>
              </p:ext>
            </p:extLst>
          </p:nvPr>
        </p:nvGraphicFramePr>
        <p:xfrm>
          <a:off x="487680" y="2005984"/>
          <a:ext cx="1125474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6637020">
                  <a:extLst>
                    <a:ext uri="{9D8B030D-6E8A-4147-A177-3AD203B41FA5}">
                      <a16:colId xmlns:a16="http://schemas.microsoft.com/office/drawing/2014/main" val="2004525450"/>
                    </a:ext>
                  </a:extLst>
                </a:gridCol>
                <a:gridCol w="4617720">
                  <a:extLst>
                    <a:ext uri="{9D8B030D-6E8A-4147-A177-3AD203B41FA5}">
                      <a16:colId xmlns:a16="http://schemas.microsoft.com/office/drawing/2014/main" val="902411548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表委婉语气，可在句首或句尾加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请坐下来。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请坐。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31990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在意思较为明显的情况下，可省略谓语动词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请走这边。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68371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有时为了明确向对方提出请求或发出命令，可加称呼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light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关灯，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02271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某些名词、形容词或副词后面加感叹号，也是祈使句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Hands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！举手！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8631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2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2982"/>
            <a:ext cx="153599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感叹句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32497625"/>
              </p:ext>
            </p:extLst>
          </p:nvPr>
        </p:nvGraphicFramePr>
        <p:xfrm>
          <a:off x="381000" y="1514109"/>
          <a:ext cx="11430000" cy="4869180"/>
        </p:xfrm>
        <a:graphic>
          <a:graphicData uri="http://schemas.openxmlformats.org/drawingml/2006/table">
            <a:tbl>
              <a:tblPr firstRow="1" firstCol="1" bandRow="1"/>
              <a:tblGrid>
                <a:gridCol w="1447800">
                  <a:extLst>
                    <a:ext uri="{9D8B030D-6E8A-4147-A177-3AD203B41FA5}">
                      <a16:colId xmlns:a16="http://schemas.microsoft.com/office/drawing/2014/main" val="1025059723"/>
                    </a:ext>
                  </a:extLst>
                </a:gridCol>
                <a:gridCol w="4366260">
                  <a:extLst>
                    <a:ext uri="{9D8B030D-6E8A-4147-A177-3AD203B41FA5}">
                      <a16:colId xmlns:a16="http://schemas.microsoft.com/office/drawing/2014/main" val="4228773221"/>
                    </a:ext>
                  </a:extLst>
                </a:gridCol>
                <a:gridCol w="5615940">
                  <a:extLst>
                    <a:ext uri="{9D8B030D-6E8A-4147-A177-3AD203B41FA5}">
                      <a16:colId xmlns:a16="http://schemas.microsoft.com/office/drawing/2014/main" val="879423812"/>
                    </a:ext>
                  </a:extLst>
                </a:gridCol>
              </a:tblGrid>
              <a:tr h="4051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What+a/an+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单数可数名词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handsome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Rick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Rick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真是个英俊的小伙子！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999257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复数可数名词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attractive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！这群男孩太有魅力了！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1619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不可数名词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terrible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weather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！天气真糟糕啊！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071977"/>
                  </a:ext>
                </a:extLst>
              </a:tr>
              <a:tr h="4051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.+a/an+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单数可数名词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American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movie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！这部美国电影真是太精彩了！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121483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./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actors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！这群演员真是太棒了！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4677201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或其他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flies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！时间过得可真快啊！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462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35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24200626"/>
              </p:ext>
            </p:extLst>
          </p:nvPr>
        </p:nvGraphicFramePr>
        <p:xfrm>
          <a:off x="586740" y="2090420"/>
          <a:ext cx="11018520" cy="2677160"/>
        </p:xfrm>
        <a:graphic>
          <a:graphicData uri="http://schemas.openxmlformats.org/drawingml/2006/table">
            <a:tbl>
              <a:tblPr firstRow="1" firstCol="1" bandRow="1"/>
              <a:tblGrid>
                <a:gridCol w="5905500">
                  <a:extLst>
                    <a:ext uri="{9D8B030D-6E8A-4147-A177-3AD203B41FA5}">
                      <a16:colId xmlns:a16="http://schemas.microsoft.com/office/drawing/2014/main" val="2759668671"/>
                    </a:ext>
                  </a:extLst>
                </a:gridCol>
                <a:gridCol w="5113020">
                  <a:extLst>
                    <a:ext uri="{9D8B030D-6E8A-4147-A177-3AD203B41FA5}">
                      <a16:colId xmlns:a16="http://schemas.microsoft.com/office/drawing/2014/main" val="776265798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做题技巧三步曲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99625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第一步：去主谓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movie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12374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第二步：剩余部分是形容词直接加名词，则选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，不是选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movie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68093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第三步：名词如果是单数可数，则加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a/an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movie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！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533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705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3907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raining outside. Take an umbrella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will get wet.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句意：外面正在下雨。带把伞，否则你会淋湿。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，或者；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umbrella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wet.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可知，前半句是建议带伞，后半句是未带伞的后果，即会淋湿，故此处需用表示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的连词连接。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0718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begin to learn how to play chess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two years ago.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              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where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Tutu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you will be late for class. Only two minutes left.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Hurry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hurry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Hurrying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Hurried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b0a5"/>
          <p:cNvSpPr/>
          <p:nvPr/>
        </p:nvSpPr>
        <p:spPr>
          <a:xfrm>
            <a:off x="994728" y="3736182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054f2"/>
          <p:cNvSpPr/>
          <p:nvPr/>
        </p:nvSpPr>
        <p:spPr>
          <a:xfrm>
            <a:off x="4380865" y="1517238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beautiful the poem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Mom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Knows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want to read it to my mom.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 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How 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late for school next time.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won’t.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don’t be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can’t be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718a"/>
          <p:cNvSpPr/>
          <p:nvPr/>
        </p:nvSpPr>
        <p:spPr>
          <a:xfrm>
            <a:off x="2477453" y="3547313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c34fd"/>
          <p:cNvSpPr/>
          <p:nvPr/>
        </p:nvSpPr>
        <p:spPr>
          <a:xfrm>
            <a:off x="994728" y="1328369"/>
            <a:ext cx="12033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51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pic>
        <p:nvPicPr>
          <p:cNvPr id="3" name="image82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1785466" y="1513655"/>
            <a:ext cx="8621067" cy="495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sir.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it from here to the train station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about ten minutes’ walk.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long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How soon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often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How far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times a week do your parents allow you to watch TV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 once. When 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TV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many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How soon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long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How often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c72c"/>
          <p:cNvSpPr/>
          <p:nvPr/>
        </p:nvSpPr>
        <p:spPr>
          <a:xfrm>
            <a:off x="1350328" y="381963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05d8"/>
          <p:cNvSpPr/>
          <p:nvPr/>
        </p:nvSpPr>
        <p:spPr>
          <a:xfrm>
            <a:off x="5726176" y="104595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32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7.Let’s meet outside the school gate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you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won’t you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shall we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shall you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would you rather have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 or coffee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would.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both.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Neither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you.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813a"/>
          <p:cNvSpPr/>
          <p:nvPr/>
        </p:nvSpPr>
        <p:spPr>
          <a:xfrm>
            <a:off x="1083628" y="3267236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89513"/>
          <p:cNvSpPr/>
          <p:nvPr/>
        </p:nvSpPr>
        <p:spPr>
          <a:xfrm>
            <a:off x="6506020" y="1048292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2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you have learnt as much as you can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you’ll be a good learner.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10.Keep away from the tall buildings while the earthquake is happening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you’ll be hard to avoid the risk.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and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or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8c9c"/>
          <p:cNvSpPr/>
          <p:nvPr/>
        </p:nvSpPr>
        <p:spPr>
          <a:xfrm>
            <a:off x="728028" y="409970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deea"/>
          <p:cNvSpPr/>
          <p:nvPr/>
        </p:nvSpPr>
        <p:spPr>
          <a:xfrm>
            <a:off x="994728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庐江一模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doctor’s advice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you’ll get better soon.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Following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Follow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follow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Followed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fine day it is today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sunshine is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beautiful that I’d like to go swimming in the sea.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7ec7"/>
          <p:cNvSpPr/>
          <p:nvPr/>
        </p:nvSpPr>
        <p:spPr>
          <a:xfrm>
            <a:off x="1528128" y="326723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c9365"/>
          <p:cNvSpPr/>
          <p:nvPr/>
        </p:nvSpPr>
        <p:spPr>
          <a:xfrm>
            <a:off x="3650044" y="1048292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said that only about 200 people in China has the family name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meaning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unusual last name it 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 an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weather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take a walk in the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neighbourhood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How 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 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4db8"/>
          <p:cNvSpPr/>
          <p:nvPr/>
        </p:nvSpPr>
        <p:spPr>
          <a:xfrm>
            <a:off x="1172528" y="409970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ec85b"/>
          <p:cNvSpPr/>
          <p:nvPr/>
        </p:nvSpPr>
        <p:spPr>
          <a:xfrm>
            <a:off x="2292731" y="243550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6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15.Let’s play football if it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rain tomorrow.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won’t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doesn’t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isn’t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don’t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kind boy Mike 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always helps his classmates with math.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 an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e8d0"/>
          <p:cNvSpPr/>
          <p:nvPr/>
        </p:nvSpPr>
        <p:spPr>
          <a:xfrm>
            <a:off x="2955290" y="327031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8839b"/>
          <p:cNvSpPr/>
          <p:nvPr/>
        </p:nvSpPr>
        <p:spPr>
          <a:xfrm>
            <a:off x="4628007" y="1606106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08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He’s never stolen anything before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It’s his second time to be taken to the police station.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hasn’t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hasn’t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day shall we choose to hold the concert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Sunday or Monday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 won’t have classes this weekend.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Monday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Sunday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d060"/>
          <p:cNvSpPr/>
          <p:nvPr/>
        </p:nvSpPr>
        <p:spPr>
          <a:xfrm>
            <a:off x="1083628" y="437436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c7788"/>
          <p:cNvSpPr/>
          <p:nvPr/>
        </p:nvSpPr>
        <p:spPr>
          <a:xfrm>
            <a:off x="7036118" y="1045952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95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155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had great fun in the Ice and Snow World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though it took us a long time to wait for our turn.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didn’t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didn’t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have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No</a:t>
            </a:r>
            <a:endParaRPr lang="zh-CN" altLang="en-US" sz="2800" dirty="0"/>
          </a:p>
        </p:txBody>
      </p:sp>
      <p:sp>
        <p:nvSpPr>
          <p:cNvPr id="3" name="A_15458"/>
          <p:cNvSpPr/>
          <p:nvPr/>
        </p:nvSpPr>
        <p:spPr>
          <a:xfrm>
            <a:off x="8914321" y="188807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45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02294"/>
            <a:ext cx="261802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五种基本句型</a:t>
            </a:r>
            <a:endParaRPr lang="zh-CN" altLang="en-US" sz="2800" dirty="0"/>
          </a:p>
        </p:txBody>
      </p:sp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77928"/>
              </p:ext>
            </p:extLst>
          </p:nvPr>
        </p:nvGraphicFramePr>
        <p:xfrm>
          <a:off x="381000" y="141117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1117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91537344"/>
              </p:ext>
            </p:extLst>
          </p:nvPr>
        </p:nvGraphicFramePr>
        <p:xfrm>
          <a:off x="381000" y="2503421"/>
          <a:ext cx="11430000" cy="3928110"/>
        </p:xfrm>
        <a:graphic>
          <a:graphicData uri="http://schemas.openxmlformats.org/drawingml/2006/table">
            <a:tbl>
              <a:tblPr firstRow="1" firstCol="1" bandRow="1"/>
              <a:tblGrid>
                <a:gridCol w="2940924">
                  <a:extLst>
                    <a:ext uri="{9D8B030D-6E8A-4147-A177-3AD203B41FA5}">
                      <a16:colId xmlns:a16="http://schemas.microsoft.com/office/drawing/2014/main" val="1566513165"/>
                    </a:ext>
                  </a:extLst>
                </a:gridCol>
                <a:gridCol w="5520886">
                  <a:extLst>
                    <a:ext uri="{9D8B030D-6E8A-4147-A177-3AD203B41FA5}">
                      <a16:colId xmlns:a16="http://schemas.microsoft.com/office/drawing/2014/main" val="1253747957"/>
                    </a:ext>
                  </a:extLst>
                </a:gridCol>
                <a:gridCol w="2968190">
                  <a:extLst>
                    <a:ext uri="{9D8B030D-6E8A-4147-A177-3AD203B41FA5}">
                      <a16:colId xmlns:a16="http://schemas.microsoft.com/office/drawing/2014/main" val="16482937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91680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(S+V)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谓语动词为不及物动词，后面可以带状语来修饰动词或整个句子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 accident happened yesterday. 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昨天发生了一起事故。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77094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(S+V+O)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谓语动词为及物动词，其后必须跟宾语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动作的承受者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意义才完整，宾语可以由名词、代词、动词不定式、动名词充当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我们想去看他。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743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39579373"/>
              </p:ext>
            </p:extLst>
          </p:nvPr>
        </p:nvGraphicFramePr>
        <p:xfrm>
          <a:off x="381000" y="1315085"/>
          <a:ext cx="11430000" cy="4354830"/>
        </p:xfrm>
        <a:graphic>
          <a:graphicData uri="http://schemas.openxmlformats.org/drawingml/2006/table">
            <a:tbl>
              <a:tblPr firstRow="1" firstCol="1" bandRow="1"/>
              <a:tblGrid>
                <a:gridCol w="2940924">
                  <a:extLst>
                    <a:ext uri="{9D8B030D-6E8A-4147-A177-3AD203B41FA5}">
                      <a16:colId xmlns:a16="http://schemas.microsoft.com/office/drawing/2014/main" val="2162107545"/>
                    </a:ext>
                  </a:extLst>
                </a:gridCol>
                <a:gridCol w="5520886">
                  <a:extLst>
                    <a:ext uri="{9D8B030D-6E8A-4147-A177-3AD203B41FA5}">
                      <a16:colId xmlns:a16="http://schemas.microsoft.com/office/drawing/2014/main" val="889206464"/>
                    </a:ext>
                  </a:extLst>
                </a:gridCol>
                <a:gridCol w="2968190">
                  <a:extLst>
                    <a:ext uri="{9D8B030D-6E8A-4147-A177-3AD203B41FA5}">
                      <a16:colId xmlns:a16="http://schemas.microsoft.com/office/drawing/2014/main" val="2893953109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系动词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表语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(S+V+P)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常见的系动词有：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smell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taste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sound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idea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sounds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你的想法听起来不错。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76125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间接宾语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直接宾语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(S+V+O+O)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谓语动词必须跟两个宾语才能表达完整的意思。常用这种句型的动词有：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cook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brother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kite.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哥哥给我做了一个风筝。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75637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宾语补足语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(S+V+O+C)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宾语补足语对宾语的动作、身份、状态、特征等进行补充说明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他让我们站在这儿。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03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30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7380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.There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There 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句型主要用以表达“某处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或某时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有某人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或某物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7349074"/>
              </p:ext>
            </p:extLst>
          </p:nvPr>
        </p:nvGraphicFramePr>
        <p:xfrm>
          <a:off x="381000" y="2591300"/>
          <a:ext cx="11430000" cy="2647950"/>
        </p:xfrm>
        <a:graphic>
          <a:graphicData uri="http://schemas.openxmlformats.org/drawingml/2006/table">
            <a:tbl>
              <a:tblPr firstRow="1" firstCol="1" bandRow="1"/>
              <a:tblGrid>
                <a:gridCol w="3688080">
                  <a:extLst>
                    <a:ext uri="{9D8B030D-6E8A-4147-A177-3AD203B41FA5}">
                      <a16:colId xmlns:a16="http://schemas.microsoft.com/office/drawing/2014/main" val="3108532012"/>
                    </a:ext>
                  </a:extLst>
                </a:gridCol>
                <a:gridCol w="7741920">
                  <a:extLst>
                    <a:ext uri="{9D8B030D-6E8A-4147-A177-3AD203B41FA5}">
                      <a16:colId xmlns:a16="http://schemas.microsoft.com/office/drawing/2014/main" val="39376032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2886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肯定式：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be+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时间状语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beside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树旁边有个男孩。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forty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classroom.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教室里有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个学生。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43550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否定式：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be+not+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fridge.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冰箱里没有肉了。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pens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shop.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商店里没有钢笔。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3541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499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19454478"/>
              </p:ext>
            </p:extLst>
          </p:nvPr>
        </p:nvGraphicFramePr>
        <p:xfrm>
          <a:off x="381000" y="1266190"/>
          <a:ext cx="11430000" cy="4325620"/>
        </p:xfrm>
        <a:graphic>
          <a:graphicData uri="http://schemas.openxmlformats.org/drawingml/2006/table">
            <a:tbl>
              <a:tblPr firstRow="1" firstCol="1" bandRow="1"/>
              <a:tblGrid>
                <a:gridCol w="3688080">
                  <a:extLst>
                    <a:ext uri="{9D8B030D-6E8A-4147-A177-3AD203B41FA5}">
                      <a16:colId xmlns:a16="http://schemas.microsoft.com/office/drawing/2014/main" val="3023463138"/>
                    </a:ext>
                  </a:extLst>
                </a:gridCol>
                <a:gridCol w="7741920">
                  <a:extLst>
                    <a:ext uri="{9D8B030D-6E8A-4147-A177-3AD203B41FA5}">
                      <a16:colId xmlns:a16="http://schemas.microsoft.com/office/drawing/2014/main" val="1654474038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一般疑问句结构及其答语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Is/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Are+there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is/are./No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isn’t/aren’t.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？树上有鸟吗？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is./No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isn’t.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是的，有。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不，没有。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classroom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？教室里有学生吗？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are./No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aren’t.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是的，有。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不，没有。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467919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特殊疑问句结构：特殊疑问词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+be+there+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？你们学校有多少学生？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有两千。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02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3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37544258"/>
              </p:ext>
            </p:extLst>
          </p:nvPr>
        </p:nvGraphicFramePr>
        <p:xfrm>
          <a:off x="381000" y="1528445"/>
          <a:ext cx="11430000" cy="3928110"/>
        </p:xfrm>
        <a:graphic>
          <a:graphicData uri="http://schemas.openxmlformats.org/drawingml/2006/table">
            <a:tbl>
              <a:tblPr firstRow="1" firstCol="1" bandRow="1"/>
              <a:tblGrid>
                <a:gridCol w="3688080">
                  <a:extLst>
                    <a:ext uri="{9D8B030D-6E8A-4147-A177-3AD203B41FA5}">
                      <a16:colId xmlns:a16="http://schemas.microsoft.com/office/drawing/2014/main" val="944476215"/>
                    </a:ext>
                  </a:extLst>
                </a:gridCol>
                <a:gridCol w="7741920">
                  <a:extLst>
                    <a:ext uri="{9D8B030D-6E8A-4147-A177-3AD203B41FA5}">
                      <a16:colId xmlns:a16="http://schemas.microsoft.com/office/drawing/2014/main" val="2147642402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一般将来时结构：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will be ...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be going to be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football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game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tomorrow.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明天将有一场足球赛。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concert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Saturday.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周六将有一场音乐会。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18215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表示“有某人在做某事”：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be+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现在分词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someone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waiting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有个人在等他。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我前面站着一个男人。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07362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表示该动作尚未发生：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be+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不定式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large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crowd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有一大群人要去给他送行。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563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80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00" y="963732"/>
            <a:ext cx="11430000" cy="5535542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72555204"/>
              </p:ext>
            </p:extLst>
          </p:nvPr>
        </p:nvGraphicFramePr>
        <p:xfrm>
          <a:off x="478887" y="1534188"/>
          <a:ext cx="11234225" cy="4781550"/>
        </p:xfrm>
        <a:graphic>
          <a:graphicData uri="http://schemas.openxmlformats.org/drawingml/2006/table">
            <a:tbl>
              <a:tblPr firstRow="1" firstCol="1" bandRow="1"/>
              <a:tblGrid>
                <a:gridCol w="3720905">
                  <a:extLst>
                    <a:ext uri="{9D8B030D-6E8A-4147-A177-3AD203B41FA5}">
                      <a16:colId xmlns:a16="http://schemas.microsoft.com/office/drawing/2014/main" val="2126673979"/>
                    </a:ext>
                  </a:extLst>
                </a:gridCol>
                <a:gridCol w="7513320">
                  <a:extLst>
                    <a:ext uri="{9D8B030D-6E8A-4147-A177-3AD203B41FA5}">
                      <a16:colId xmlns:a16="http://schemas.microsoft.com/office/drawing/2014/main" val="3465399697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如果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之后是并列的主语，按就近原则确定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的单复数形式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pencils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erasers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desk.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课桌上有一本书、三支铅笔和一些橡皮。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82560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某地或某时存在某人或某物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则表示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某人或某地方拥有某物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，表示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所有、拥有关系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房间里有两个男孩和一位老师。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fourteen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bag.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她包里有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本书。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只表示存在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fourteen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她有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本书。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表示拥有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41798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有时现在分词不表示动作正在进行，而表示一种状态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leading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garden.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有一扇门通往花园。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lying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floor.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地上躺着一条狗。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482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31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14</TotalTime>
  <Words>3724</Words>
  <Application>Microsoft Office PowerPoint</Application>
  <PresentationFormat>宽屏</PresentationFormat>
  <Paragraphs>329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MS Mincho</vt:lpstr>
      <vt:lpstr>等线</vt:lpstr>
      <vt:lpstr>等线 Light</vt:lpstr>
      <vt:lpstr>方正仿宋_GBK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2025-12-05T17:00:40Z</dcterms:created>
  <dcterms:modified xsi:type="dcterms:W3CDTF">2025-12-05T17:15:19Z</dcterms:modified>
</cp:coreProperties>
</file>