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6" r:id="rId5"/>
    <p:sldId id="877" r:id="rId6"/>
    <p:sldId id="878" r:id="rId7"/>
    <p:sldId id="879" r:id="rId8"/>
    <p:sldId id="880" r:id="rId9"/>
    <p:sldId id="881" r:id="rId10"/>
    <p:sldId id="882" r:id="rId11"/>
    <p:sldId id="883" r:id="rId12"/>
    <p:sldId id="884" r:id="rId13"/>
    <p:sldId id="885" r:id="rId14"/>
    <p:sldId id="886" r:id="rId15"/>
    <p:sldId id="887" r:id="rId16"/>
    <p:sldId id="888" r:id="rId17"/>
    <p:sldId id="889" r:id="rId18"/>
    <p:sldId id="259" r:id="rId19"/>
    <p:sldId id="890" r:id="rId20"/>
    <p:sldId id="891" r:id="rId21"/>
    <p:sldId id="892" r:id="rId22"/>
    <p:sldId id="893" r:id="rId23"/>
    <p:sldId id="894" r:id="rId24"/>
    <p:sldId id="875" r:id="rId25"/>
    <p:sldId id="895" r:id="rId26"/>
    <p:sldId id="896" r:id="rId27"/>
    <p:sldId id="897" r:id="rId28"/>
    <p:sldId id="898" r:id="rId29"/>
    <p:sldId id="899" r:id="rId30"/>
    <p:sldId id="900" r:id="rId31"/>
    <p:sldId id="873" r:id="rId3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0012"/>
    <a:srgbClr val="FFE300"/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8" autoAdjust="0"/>
    <p:restoredTop sz="94660"/>
  </p:normalViewPr>
  <p:slideViewPr>
    <p:cSldViewPr snapToGrid="0" showGuides="1">
      <p:cViewPr varScale="1">
        <p:scale>
          <a:sx n="64" d="100"/>
          <a:sy n="64" d="100"/>
        </p:scale>
        <p:origin x="73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>
            <a:extLst>
              <a:ext uri="{FF2B5EF4-FFF2-40B4-BE49-F238E27FC236}">
                <a16:creationId xmlns:a16="http://schemas.microsoft.com/office/drawing/2014/main" id="{C7CD4D52-C8CD-481F-BDEF-7C0A26FEE3B4}"/>
              </a:ext>
            </a:extLst>
          </p:cNvPr>
          <p:cNvSpPr txBox="1"/>
          <p:nvPr userDrawn="1"/>
        </p:nvSpPr>
        <p:spPr>
          <a:xfrm>
            <a:off x="839819" y="317144"/>
            <a:ext cx="75240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考点清单</a:t>
            </a:r>
            <a:endParaRPr lang="zh-CN" altLang="en-US" sz="2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>
            <a:extLst>
              <a:ext uri="{FF2B5EF4-FFF2-40B4-BE49-F238E27FC236}">
                <a16:creationId xmlns:a16="http://schemas.microsoft.com/office/drawing/2014/main" id="{A20B988F-33D0-4BA5-9743-A327A4682CEC}"/>
              </a:ext>
            </a:extLst>
          </p:cNvPr>
          <p:cNvSpPr txBox="1"/>
          <p:nvPr userDrawn="1"/>
        </p:nvSpPr>
        <p:spPr>
          <a:xfrm>
            <a:off x="812631" y="285060"/>
            <a:ext cx="3150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熟词生义</a:t>
            </a:r>
            <a:endParaRPr lang="zh-CN" altLang="en-US" sz="2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E2371894-B1D2-40A4-84FF-B9A534DFCE39}"/>
              </a:ext>
            </a:extLst>
          </p:cNvPr>
          <p:cNvSpPr txBox="1"/>
          <p:nvPr userDrawn="1"/>
        </p:nvSpPr>
        <p:spPr>
          <a:xfrm>
            <a:off x="812631" y="285060"/>
            <a:ext cx="3150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针对性练习</a:t>
            </a:r>
            <a:endParaRPr lang="zh-CN" altLang="en-US" sz="2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349626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839096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746009" y="6516479"/>
            <a:ext cx="2087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baseline="0" dirty="0">
                <a:solidFill>
                  <a:schemeClr val="bg1"/>
                </a:solidFill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24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B3022A57-0463-419A-8BC9-DEC85FFC3F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7212"/>
            <a:ext cx="12192000" cy="6300787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C99729D0-B120-BAF8-E820-8680D05E2E90}"/>
              </a:ext>
            </a:extLst>
          </p:cNvPr>
          <p:cNvSpPr txBox="1"/>
          <p:nvPr/>
        </p:nvSpPr>
        <p:spPr>
          <a:xfrm>
            <a:off x="9992132" y="5274805"/>
            <a:ext cx="1261884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200" b="1">
                <a:ea typeface="微软雅黑" panose="020B0503020204020204" pitchFamily="34" charset="-122"/>
                <a:sym typeface="Times New Roman" panose="02020603050405020304" pitchFamily="18" charset="0"/>
              </a:rPr>
              <a:t>英语</a:t>
            </a:r>
            <a:endParaRPr lang="zh-CN" altLang="en-US" sz="4200" b="1" dirty="0"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AD9B5777-12C3-03AC-B269-FFC33CE02FDD}"/>
              </a:ext>
            </a:extLst>
          </p:cNvPr>
          <p:cNvSpPr/>
          <p:nvPr/>
        </p:nvSpPr>
        <p:spPr>
          <a:xfrm>
            <a:off x="0" y="0"/>
            <a:ext cx="12192000" cy="3465513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97BFBDFC-9D95-43B2-5D43-C53220BB25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62165" y="597220"/>
            <a:ext cx="6667670" cy="4810248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99493215-871A-B466-7515-BB0E1C60164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E60012"/>
              </a:clrFrom>
              <a:clrTo>
                <a:srgbClr val="E6001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418" y="273852"/>
            <a:ext cx="5357813" cy="738172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C981388C-A92B-958B-5E11-EE1A4F8A329D}"/>
              </a:ext>
            </a:extLst>
          </p:cNvPr>
          <p:cNvSpPr/>
          <p:nvPr/>
        </p:nvSpPr>
        <p:spPr>
          <a:xfrm>
            <a:off x="0" y="6700838"/>
            <a:ext cx="12192000" cy="20288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A833EF15-15A1-CBB9-D88A-FF9404D30CC0}"/>
              </a:ext>
            </a:extLst>
          </p:cNvPr>
          <p:cNvSpPr/>
          <p:nvPr/>
        </p:nvSpPr>
        <p:spPr>
          <a:xfrm>
            <a:off x="0" y="6700838"/>
            <a:ext cx="12192000" cy="60006"/>
          </a:xfrm>
          <a:prstGeom prst="rect">
            <a:avLst/>
          </a:prstGeom>
          <a:solidFill>
            <a:srgbClr val="FFE3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A6F21AA0-8682-BD26-9C58-F59C2F95247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2572" y="1732757"/>
            <a:ext cx="1406717" cy="413036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BD06CBA7-995D-A448-635C-53C63DB07573}"/>
              </a:ext>
            </a:extLst>
          </p:cNvPr>
          <p:cNvSpPr txBox="1"/>
          <p:nvPr/>
        </p:nvSpPr>
        <p:spPr>
          <a:xfrm>
            <a:off x="9983040" y="5960567"/>
            <a:ext cx="13131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外研版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E959B2FC-4377-40E4-4EFE-63C5ECFD8189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622374"/>
            <a:ext cx="11430000" cy="28408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9.Can you give me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 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信息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about the new library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10.I sent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several 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消息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to my friend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she hasn’t replied yet.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11.The teacher told us the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good 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消息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about our class winning the competition.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baf29">
            <a:extLst>
              <a:ext uri="{FF2B5EF4-FFF2-40B4-BE49-F238E27FC236}">
                <a16:creationId xmlns:a16="http://schemas.microsoft.com/office/drawing/2014/main" id="{101577A9-424E-8C0A-9C0C-CBA7CEE5E56F}"/>
              </a:ext>
            </a:extLst>
          </p:cNvPr>
          <p:cNvSpPr/>
          <p:nvPr/>
        </p:nvSpPr>
        <p:spPr>
          <a:xfrm>
            <a:off x="5374005" y="3383102"/>
            <a:ext cx="14177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ews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5" name="A_9b9cd">
            <a:extLst>
              <a:ext uri="{FF2B5EF4-FFF2-40B4-BE49-F238E27FC236}">
                <a16:creationId xmlns:a16="http://schemas.microsoft.com/office/drawing/2014/main" id="{2CAC7C1F-3924-2656-0C03-A8AF69293504}"/>
              </a:ext>
            </a:extLst>
          </p:cNvPr>
          <p:cNvSpPr/>
          <p:nvPr/>
        </p:nvSpPr>
        <p:spPr>
          <a:xfrm>
            <a:off x="3193415" y="2273630"/>
            <a:ext cx="1949514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essages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pic>
        <p:nvPicPr>
          <p:cNvPr id="2" name="image38.jpeg">
            <a:extLst>
              <a:ext uri="{FF2B5EF4-FFF2-40B4-BE49-F238E27FC236}">
                <a16:creationId xmlns:a16="http://schemas.microsoft.com/office/drawing/2014/main" id="{7C4F8A6A-984F-4E24-EDA2-BEDA5903A8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462" y="948946"/>
            <a:ext cx="2583749" cy="534352"/>
          </a:xfrm>
          <a:prstGeom prst="rect">
            <a:avLst/>
          </a:prstGeom>
        </p:spPr>
      </p:pic>
      <p:sp>
        <p:nvSpPr>
          <p:cNvPr id="3" name="A_07690">
            <a:extLst>
              <a:ext uri="{FF2B5EF4-FFF2-40B4-BE49-F238E27FC236}">
                <a16:creationId xmlns:a16="http://schemas.microsoft.com/office/drawing/2014/main" id="{2CE4B19C-2891-CDF9-5E2B-FD1A88C1F187}"/>
              </a:ext>
            </a:extLst>
          </p:cNvPr>
          <p:cNvSpPr/>
          <p:nvPr/>
        </p:nvSpPr>
        <p:spPr>
          <a:xfrm>
            <a:off x="4203065" y="1718894"/>
            <a:ext cx="25861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nformation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3350133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3568EB3-D249-5325-5F10-32BE2BA239F7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229508"/>
            <a:ext cx="11430000" cy="45259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 you reminded your father about grandmother’s birthday party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I’ve left him a(an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magazine                	B. article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message                	D. news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13.We can get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much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 the school newspaper we publish monthly.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report                	B. book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information                D. suggestion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dcc2d">
            <a:extLst>
              <a:ext uri="{FF2B5EF4-FFF2-40B4-BE49-F238E27FC236}">
                <a16:creationId xmlns:a16="http://schemas.microsoft.com/office/drawing/2014/main" id="{41E7CA67-B332-D13D-3A47-61B72B401067}"/>
              </a:ext>
            </a:extLst>
          </p:cNvPr>
          <p:cNvSpPr/>
          <p:nvPr/>
        </p:nvSpPr>
        <p:spPr>
          <a:xfrm>
            <a:off x="3859594" y="3544972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C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2" name="A_78ebe">
            <a:extLst>
              <a:ext uri="{FF2B5EF4-FFF2-40B4-BE49-F238E27FC236}">
                <a16:creationId xmlns:a16="http://schemas.microsoft.com/office/drawing/2014/main" id="{F6F7C80D-E088-21FC-849D-8611D96C20AB}"/>
              </a:ext>
            </a:extLst>
          </p:cNvPr>
          <p:cNvSpPr/>
          <p:nvPr/>
        </p:nvSpPr>
        <p:spPr>
          <a:xfrm>
            <a:off x="4781169" y="1880764"/>
            <a:ext cx="11224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C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3903809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76021F6-7DB8-9F21-616B-8FDFB2DF1EF3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963138"/>
            <a:ext cx="11430000" cy="1161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I’m quite tall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with short fair hair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and I wear glasses.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我个子很高，留着金色短发，戴着眼镜。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P4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pic>
        <p:nvPicPr>
          <p:cNvPr id="4" name="image193.jpeg">
            <a:extLst>
              <a:ext uri="{FF2B5EF4-FFF2-40B4-BE49-F238E27FC236}">
                <a16:creationId xmlns:a16="http://schemas.microsoft.com/office/drawing/2014/main" id="{327784B4-2BC0-5CD1-4B6D-E9BB27F7BE2A}"/>
              </a:ext>
            </a:extLst>
          </p:cNvPr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1000" y="2124418"/>
            <a:ext cx="2226991" cy="534352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1014B8CD-2EAD-0BF4-106A-18237A0F3932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2532370"/>
            <a:ext cx="11430000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wear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dress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put on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(be) in</a:t>
            </a:r>
            <a:endParaRPr lang="zh-CN" altLang="en-US" sz="2800" dirty="0"/>
          </a:p>
        </p:txBody>
      </p:sp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9A94DC2C-8702-CDE0-529F-A582AC51CA32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746564880"/>
              </p:ext>
            </p:extLst>
          </p:nvPr>
        </p:nvGraphicFramePr>
        <p:xfrm>
          <a:off x="381000" y="3081812"/>
          <a:ext cx="11430000" cy="3133090"/>
        </p:xfrm>
        <a:graphic>
          <a:graphicData uri="http://schemas.openxmlformats.org/drawingml/2006/table">
            <a:tbl>
              <a:tblPr firstRow="1" firstCol="1" bandRow="1"/>
              <a:tblGrid>
                <a:gridCol w="1762593">
                  <a:extLst>
                    <a:ext uri="{9D8B030D-6E8A-4147-A177-3AD203B41FA5}">
                      <a16:colId xmlns:a16="http://schemas.microsoft.com/office/drawing/2014/main" val="2584082367"/>
                    </a:ext>
                  </a:extLst>
                </a:gridCol>
                <a:gridCol w="9667407">
                  <a:extLst>
                    <a:ext uri="{9D8B030D-6E8A-4147-A177-3AD203B41FA5}">
                      <a16:colId xmlns:a16="http://schemas.microsoft.com/office/drawing/2014/main" val="337276956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考点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用法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64923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wear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意为“穿；戴”，表状态。与衣帽、鞋袜、手套、眼镜、饰品等搭配，有时后面也可接颜色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7188351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dress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意为“给</a:t>
                      </a:r>
                      <a:r>
                        <a:rPr lang="en-US" sz="2800" b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穿衣服”，表动作。后常接人作宾语，常用搭配：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dress sb.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给某人穿衣服；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dress oneself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给自己穿衣服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4193755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put on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意为“穿上；戴上”，表动作。与衣帽、鞋袜等搭配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675639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(be)in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意为“穿着；戴着”，表状态。常接颜色或衣服类名词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3932617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636789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CAF04A9D-5780-BB38-70BA-BB59E8E47C21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483298"/>
            <a:ext cx="11430000" cy="50814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14.Peter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只有两岁，但他能自己穿衣服。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翻译句子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Peter is only two years old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he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15.The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woman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red dress is our English teacher.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in                B. on</a:t>
            </a:r>
            <a:r>
              <a:rPr lang="en-US" altLang="zh-CN" sz="28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with                D. wear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Why are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 sister’s coat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your coat at once. You’re late for school.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 right. But where is my coat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Mum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wearing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Put on                B. putting on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Wear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put on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Put on           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wearing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Wear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ad143">
            <a:extLst>
              <a:ext uri="{FF2B5EF4-FFF2-40B4-BE49-F238E27FC236}">
                <a16:creationId xmlns:a16="http://schemas.microsoft.com/office/drawing/2014/main" id="{0DF77A05-EACC-AE87-40BC-4B9D07A05FDA}"/>
              </a:ext>
            </a:extLst>
          </p:cNvPr>
          <p:cNvSpPr/>
          <p:nvPr/>
        </p:nvSpPr>
        <p:spPr>
          <a:xfrm>
            <a:off x="3566414" y="3798762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5" name="A_7e798">
            <a:extLst>
              <a:ext uri="{FF2B5EF4-FFF2-40B4-BE49-F238E27FC236}">
                <a16:creationId xmlns:a16="http://schemas.microsoft.com/office/drawing/2014/main" id="{F4C2FEDB-73FB-9A6B-0A1C-A0C40272B2A7}"/>
              </a:ext>
            </a:extLst>
          </p:cNvPr>
          <p:cNvSpPr/>
          <p:nvPr/>
        </p:nvSpPr>
        <p:spPr>
          <a:xfrm>
            <a:off x="3050540" y="2689290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pic>
        <p:nvPicPr>
          <p:cNvPr id="2" name="image38.jpeg">
            <a:extLst>
              <a:ext uri="{FF2B5EF4-FFF2-40B4-BE49-F238E27FC236}">
                <a16:creationId xmlns:a16="http://schemas.microsoft.com/office/drawing/2014/main" id="{B404FBF5-3088-0F77-19D0-BAF18FE7C3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462" y="948946"/>
            <a:ext cx="2583749" cy="534352"/>
          </a:xfrm>
          <a:prstGeom prst="rect">
            <a:avLst/>
          </a:prstGeom>
        </p:spPr>
      </p:pic>
      <p:sp>
        <p:nvSpPr>
          <p:cNvPr id="3" name="A_24d87">
            <a:extLst>
              <a:ext uri="{FF2B5EF4-FFF2-40B4-BE49-F238E27FC236}">
                <a16:creationId xmlns:a16="http://schemas.microsoft.com/office/drawing/2014/main" id="{3CC4A806-9098-E1F9-4526-C6011E3A14DA}"/>
              </a:ext>
            </a:extLst>
          </p:cNvPr>
          <p:cNvSpPr/>
          <p:nvPr/>
        </p:nvSpPr>
        <p:spPr>
          <a:xfrm>
            <a:off x="6817614" y="2134554"/>
            <a:ext cx="3648075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dress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himself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3133978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F72A9F1-C6A2-E39C-0D2A-43EC2805790B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943412"/>
            <a:ext cx="11430000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send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v.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派遣去；命令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去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P12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pic>
        <p:nvPicPr>
          <p:cNvPr id="4" name="image29.jpeg">
            <a:extLst>
              <a:ext uri="{FF2B5EF4-FFF2-40B4-BE49-F238E27FC236}">
                <a16:creationId xmlns:a16="http://schemas.microsoft.com/office/drawing/2014/main" id="{9C9C43CC-41D0-046A-3C4E-50F90FF911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010" y="1708850"/>
            <a:ext cx="2226992" cy="534352"/>
          </a:xfrm>
          <a:prstGeom prst="rect">
            <a:avLst/>
          </a:prstGeom>
        </p:spPr>
      </p:pic>
      <p:pic>
        <p:nvPicPr>
          <p:cNvPr id="5" name="image371.jpeg">
            <a:extLst>
              <a:ext uri="{FF2B5EF4-FFF2-40B4-BE49-F238E27FC236}">
                <a16:creationId xmlns:a16="http://schemas.microsoft.com/office/drawing/2014/main" id="{83FE036F-526A-EFA2-5E20-FD1164582E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9800" y="2541368"/>
            <a:ext cx="7235593" cy="2607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98130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7E26E01-8405-5D34-2B56-B72478963BE2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767538"/>
            <a:ext cx="11430000" cy="22806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17.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谁派你去那个村子的？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翻译句子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Who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village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我的朋友昨天给我发了一封电子邮件。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翻译句子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friend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 email yesterday.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29ae4">
            <a:extLst>
              <a:ext uri="{FF2B5EF4-FFF2-40B4-BE49-F238E27FC236}">
                <a16:creationId xmlns:a16="http://schemas.microsoft.com/office/drawing/2014/main" id="{06A0F463-B115-6861-2619-0CE9CA1BF074}"/>
              </a:ext>
            </a:extLst>
          </p:cNvPr>
          <p:cNvSpPr/>
          <p:nvPr/>
        </p:nvSpPr>
        <p:spPr>
          <a:xfrm>
            <a:off x="2347278" y="3528266"/>
            <a:ext cx="2914713" cy="41747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sent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me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5" name="A_607b3">
            <a:extLst>
              <a:ext uri="{FF2B5EF4-FFF2-40B4-BE49-F238E27FC236}">
                <a16:creationId xmlns:a16="http://schemas.microsoft.com/office/drawing/2014/main" id="{1ACB25F1-5BE2-A039-FE8F-6F81F500318E}"/>
              </a:ext>
            </a:extLst>
          </p:cNvPr>
          <p:cNvSpPr/>
          <p:nvPr/>
        </p:nvSpPr>
        <p:spPr>
          <a:xfrm>
            <a:off x="3687128" y="2418794"/>
            <a:ext cx="1251013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to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pic>
        <p:nvPicPr>
          <p:cNvPr id="2" name="image38.jpeg">
            <a:extLst>
              <a:ext uri="{FF2B5EF4-FFF2-40B4-BE49-F238E27FC236}">
                <a16:creationId xmlns:a16="http://schemas.microsoft.com/office/drawing/2014/main" id="{62EECEC4-1062-6E8C-0BE1-C1CF52BB02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462" y="948946"/>
            <a:ext cx="2583749" cy="534352"/>
          </a:xfrm>
          <a:prstGeom prst="rect">
            <a:avLst/>
          </a:prstGeom>
        </p:spPr>
      </p:pic>
      <p:sp>
        <p:nvSpPr>
          <p:cNvPr id="3" name="A_39b73">
            <a:extLst>
              <a:ext uri="{FF2B5EF4-FFF2-40B4-BE49-F238E27FC236}">
                <a16:creationId xmlns:a16="http://schemas.microsoft.com/office/drawing/2014/main" id="{E062322C-4F11-6E49-7A92-097FF9947C7C}"/>
              </a:ext>
            </a:extLst>
          </p:cNvPr>
          <p:cNvSpPr/>
          <p:nvPr/>
        </p:nvSpPr>
        <p:spPr>
          <a:xfrm>
            <a:off x="1548765" y="2418794"/>
            <a:ext cx="16463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send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2133636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91691BD-87C8-59D0-87B7-0DE904B6B3B8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888188"/>
            <a:ext cx="11430000" cy="10467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5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5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7</a:t>
            </a:r>
            <a:r>
              <a:rPr lang="zh-CN" altLang="zh-CN" sz="25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5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They have been to many interesting places.</a:t>
            </a:r>
            <a:r>
              <a:rPr lang="zh-CN" altLang="zh-CN" sz="25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他们去过很多有趣的地方。</a:t>
            </a:r>
            <a:r>
              <a:rPr lang="en-US" altLang="zh-CN" sz="25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5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5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P12</a:t>
            </a:r>
            <a:r>
              <a:rPr lang="en-US" altLang="zh-CN" sz="25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500" dirty="0"/>
          </a:p>
        </p:txBody>
      </p:sp>
      <p:pic>
        <p:nvPicPr>
          <p:cNvPr id="4" name="image193.jpeg">
            <a:extLst>
              <a:ext uri="{FF2B5EF4-FFF2-40B4-BE49-F238E27FC236}">
                <a16:creationId xmlns:a16="http://schemas.microsoft.com/office/drawing/2014/main" id="{A744373F-B16B-9B7B-BAF5-CAE024513D8D}"/>
              </a:ext>
            </a:extLst>
          </p:cNvPr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15912" y="1999620"/>
            <a:ext cx="1957466" cy="469681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E55F1360-C5BF-B446-95F8-2C25B99695E8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2469301"/>
            <a:ext cx="11430000" cy="5466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5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have been to</a:t>
            </a:r>
            <a:r>
              <a:rPr lang="zh-CN" altLang="zh-CN" sz="25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5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have gone to</a:t>
            </a:r>
            <a:r>
              <a:rPr lang="zh-CN" altLang="zh-CN" sz="25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5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have been in</a:t>
            </a:r>
            <a:endParaRPr lang="zh-CN" altLang="en-US" sz="2500" dirty="0"/>
          </a:p>
        </p:txBody>
      </p:sp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E6E7FE90-3AC9-6A23-7237-820AABAC1C10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422019739"/>
              </p:ext>
            </p:extLst>
          </p:nvPr>
        </p:nvGraphicFramePr>
        <p:xfrm>
          <a:off x="381000" y="3015926"/>
          <a:ext cx="11430000" cy="3164840"/>
        </p:xfrm>
        <a:graphic>
          <a:graphicData uri="http://schemas.openxmlformats.org/drawingml/2006/table">
            <a:tbl>
              <a:tblPr firstRow="1" firstCol="1" bandRow="1"/>
              <a:tblGrid>
                <a:gridCol w="2289028">
                  <a:extLst>
                    <a:ext uri="{9D8B030D-6E8A-4147-A177-3AD203B41FA5}">
                      <a16:colId xmlns:a16="http://schemas.microsoft.com/office/drawing/2014/main" val="643401772"/>
                    </a:ext>
                  </a:extLst>
                </a:gridCol>
                <a:gridCol w="9140972">
                  <a:extLst>
                    <a:ext uri="{9D8B030D-6E8A-4147-A177-3AD203B41FA5}">
                      <a16:colId xmlns:a16="http://schemas.microsoft.com/office/drawing/2014/main" val="178079034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考点</a:t>
                      </a:r>
                      <a:endParaRPr lang="zh-CN" sz="25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用法</a:t>
                      </a:r>
                      <a:endParaRPr lang="zh-CN" sz="25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16307294"/>
                  </a:ext>
                </a:extLst>
              </a:tr>
              <a:tr h="143919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have </a:t>
                      </a:r>
                      <a:endParaRPr lang="zh-CN" sz="25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been to</a:t>
                      </a:r>
                      <a:endParaRPr lang="zh-CN" sz="25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表示“曾经去过某地</a:t>
                      </a: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5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已返回</a:t>
                      </a: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”，强调过去的经历或体验；人已不在目的地，可能在说话地点或其他地方；常与</a:t>
                      </a: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ever</a:t>
                      </a:r>
                      <a:r>
                        <a:rPr lang="zh-CN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never</a:t>
                      </a:r>
                      <a:r>
                        <a:rPr lang="zh-CN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before</a:t>
                      </a:r>
                      <a:r>
                        <a:rPr lang="zh-CN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twice</a:t>
                      </a:r>
                      <a:r>
                        <a:rPr lang="zh-CN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等词连用</a:t>
                      </a:r>
                      <a:endParaRPr lang="zh-CN" sz="25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13508855"/>
                  </a:ext>
                </a:extLst>
              </a:tr>
              <a:tr h="143919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have </a:t>
                      </a:r>
                      <a:endParaRPr lang="zh-CN" sz="25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gone to</a:t>
                      </a:r>
                      <a:endParaRPr lang="zh-CN" sz="25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表示“去了某地</a:t>
                      </a: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5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未返回</a:t>
                      </a: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”，强调当前状态；人在目的地或去目的地的途中，不在说话地点；不可与表示次数的词连用</a:t>
                      </a: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5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如</a:t>
                      </a: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twice)</a:t>
                      </a:r>
                      <a:endParaRPr lang="zh-CN" sz="25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9813776"/>
                  </a:ext>
                </a:extLst>
              </a:tr>
              <a:tr h="143919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have </a:t>
                      </a:r>
                      <a:endParaRPr lang="zh-CN" sz="25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been in</a:t>
                      </a:r>
                      <a:endParaRPr lang="zh-CN" sz="25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5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表示“在某地停留</a:t>
                      </a:r>
                      <a:r>
                        <a:rPr lang="en-US" sz="25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25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待了多久”，强调持续的状态；人目前仍在该地，或刚离开但强调停留时间；必须搭配时间状语</a:t>
                      </a:r>
                      <a:r>
                        <a:rPr lang="en-US" sz="25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5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如</a:t>
                      </a:r>
                      <a:r>
                        <a:rPr lang="en-US" sz="25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for/since)</a:t>
                      </a:r>
                      <a:endParaRPr lang="zh-CN" sz="25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260937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507567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99E2DA3F-68E5-6B8C-13A4-E0F116CCD61D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792002"/>
            <a:ext cx="11430000" cy="3400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根据题意，用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been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gone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been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的正确形式填空。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Tom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teacher’s office. He’ll be back soon.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(2)Victor and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Rick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Shanghai on business many times.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Jack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haven’t seen your uncle for a long time.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Shanghai on business for two months.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09ca9">
            <a:extLst>
              <a:ext uri="{FF2B5EF4-FFF2-40B4-BE49-F238E27FC236}">
                <a16:creationId xmlns:a16="http://schemas.microsoft.com/office/drawing/2014/main" id="{615429C6-51BC-5C90-607B-5FE5E9F17769}"/>
              </a:ext>
            </a:extLst>
          </p:cNvPr>
          <p:cNvSpPr/>
          <p:nvPr/>
        </p:nvSpPr>
        <p:spPr>
          <a:xfrm>
            <a:off x="1605915" y="4662202"/>
            <a:ext cx="2673414" cy="41747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has been in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5" name="A_52b31">
            <a:extLst>
              <a:ext uri="{FF2B5EF4-FFF2-40B4-BE49-F238E27FC236}">
                <a16:creationId xmlns:a16="http://schemas.microsoft.com/office/drawing/2014/main" id="{74753062-49C5-7988-8C45-76399952EBA1}"/>
              </a:ext>
            </a:extLst>
          </p:cNvPr>
          <p:cNvSpPr/>
          <p:nvPr/>
        </p:nvSpPr>
        <p:spPr>
          <a:xfrm>
            <a:off x="3643694" y="3552730"/>
            <a:ext cx="2870263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have been to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pic>
        <p:nvPicPr>
          <p:cNvPr id="2" name="image38.jpeg">
            <a:extLst>
              <a:ext uri="{FF2B5EF4-FFF2-40B4-BE49-F238E27FC236}">
                <a16:creationId xmlns:a16="http://schemas.microsoft.com/office/drawing/2014/main" id="{EF33794A-0CB2-C375-4FA2-CB0A0B55EF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462" y="948946"/>
            <a:ext cx="2583749" cy="534352"/>
          </a:xfrm>
          <a:prstGeom prst="rect">
            <a:avLst/>
          </a:prstGeom>
        </p:spPr>
      </p:pic>
      <p:sp>
        <p:nvSpPr>
          <p:cNvPr id="3" name="A_6d5d2">
            <a:extLst>
              <a:ext uri="{FF2B5EF4-FFF2-40B4-BE49-F238E27FC236}">
                <a16:creationId xmlns:a16="http://schemas.microsoft.com/office/drawing/2014/main" id="{EE22742E-A6F3-C643-B4B2-46165E4579A8}"/>
              </a:ext>
            </a:extLst>
          </p:cNvPr>
          <p:cNvSpPr/>
          <p:nvPr/>
        </p:nvSpPr>
        <p:spPr>
          <a:xfrm>
            <a:off x="1911414" y="2997994"/>
            <a:ext cx="2673413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has gone to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3443042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2ECAB0EB-A12B-4C3C-F9E0-ED7CCAC3679E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3472647"/>
            <a:ext cx="11430000" cy="1725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(1)The trip turned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sour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when it rained the whole day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(2)She gave me a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sour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expression when I asked for help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(3)The milk has gone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sour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48765">
            <a:extLst>
              <a:ext uri="{FF2B5EF4-FFF2-40B4-BE49-F238E27FC236}">
                <a16:creationId xmlns:a16="http://schemas.microsoft.com/office/drawing/2014/main" id="{D3E82FE6-7DBF-5835-198C-37DABB6A22A9}"/>
              </a:ext>
            </a:extLst>
          </p:cNvPr>
          <p:cNvSpPr/>
          <p:nvPr/>
        </p:nvSpPr>
        <p:spPr>
          <a:xfrm>
            <a:off x="4499039" y="4678639"/>
            <a:ext cx="1298638" cy="42132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4" name="A_b05d9">
            <a:extLst>
              <a:ext uri="{FF2B5EF4-FFF2-40B4-BE49-F238E27FC236}">
                <a16:creationId xmlns:a16="http://schemas.microsoft.com/office/drawing/2014/main" id="{E109D0DE-C779-B857-7031-D6B75D2C52DD}"/>
              </a:ext>
            </a:extLst>
          </p:cNvPr>
          <p:cNvSpPr/>
          <p:nvPr/>
        </p:nvSpPr>
        <p:spPr>
          <a:xfrm>
            <a:off x="8936800" y="4123903"/>
            <a:ext cx="1259395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923EC2D-2654-0AB0-9D2B-C18A674EF29B}"/>
              </a:ext>
            </a:extLst>
          </p:cNvPr>
          <p:cNvSpPr txBox="1">
            <a:spLocks noChangeAspect="1"/>
          </p:cNvSpPr>
          <p:nvPr/>
        </p:nvSpPr>
        <p:spPr>
          <a:xfrm>
            <a:off x="740764" y="1752111"/>
            <a:ext cx="5045439" cy="172053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）闷闷不乐的，阴郁的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）乏味的；令人失望的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）酸的；馊的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" name="A_1c448">
            <a:extLst>
              <a:ext uri="{FF2B5EF4-FFF2-40B4-BE49-F238E27FC236}">
                <a16:creationId xmlns:a16="http://schemas.microsoft.com/office/drawing/2014/main" id="{716837F7-6B62-75F4-3ABD-AC84007222AF}"/>
              </a:ext>
            </a:extLst>
          </p:cNvPr>
          <p:cNvSpPr/>
          <p:nvPr/>
        </p:nvSpPr>
        <p:spPr>
          <a:xfrm>
            <a:off x="8568055" y="3569167"/>
            <a:ext cx="12780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177A6DD-E320-34A2-DEAD-FBDC86F6FF8B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200110"/>
            <a:ext cx="11430000" cy="604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1.sour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image66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78175" y="924110"/>
            <a:ext cx="4351425" cy="552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6AD9333F-F892-34FC-0BBE-633F1D241234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3429000"/>
            <a:ext cx="11430000" cy="1725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(1)The paper keeps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jamming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 the photocopier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(2)The fruit can be made into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jam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(3)We were stuck in a traffic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jam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80625">
            <a:extLst>
              <a:ext uri="{FF2B5EF4-FFF2-40B4-BE49-F238E27FC236}">
                <a16:creationId xmlns:a16="http://schemas.microsoft.com/office/drawing/2014/main" id="{2DCA6F49-1076-4844-6CF2-2BB62FF0D185}"/>
              </a:ext>
            </a:extLst>
          </p:cNvPr>
          <p:cNvSpPr/>
          <p:nvPr/>
        </p:nvSpPr>
        <p:spPr>
          <a:xfrm>
            <a:off x="5570855" y="4634992"/>
            <a:ext cx="1278001" cy="42132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4" name="A_bd16e">
            <a:extLst>
              <a:ext uri="{FF2B5EF4-FFF2-40B4-BE49-F238E27FC236}">
                <a16:creationId xmlns:a16="http://schemas.microsoft.com/office/drawing/2014/main" id="{3CCE6B7F-A991-ECE6-4373-B15CF0BAC6DD}"/>
              </a:ext>
            </a:extLst>
          </p:cNvPr>
          <p:cNvSpPr/>
          <p:nvPr/>
        </p:nvSpPr>
        <p:spPr>
          <a:xfrm>
            <a:off x="5719128" y="4080256"/>
            <a:ext cx="1259395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2ACA99F-F884-80B4-53CA-D54C46EBC396}"/>
              </a:ext>
            </a:extLst>
          </p:cNvPr>
          <p:cNvSpPr txBox="1">
            <a:spLocks noChangeAspect="1"/>
          </p:cNvSpPr>
          <p:nvPr/>
        </p:nvSpPr>
        <p:spPr>
          <a:xfrm>
            <a:off x="665814" y="1561421"/>
            <a:ext cx="3486462" cy="172053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）果酱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）堵车；拥堵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）（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NEU-BZ"/>
                <a:ea typeface="方正楷体_GBK"/>
                <a:cs typeface="Times New Roman" panose="02020603050405020304" pitchFamily="18" charset="0"/>
              </a:rPr>
              <a:t>使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）卡住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" name="A_02a10">
            <a:extLst>
              <a:ext uri="{FF2B5EF4-FFF2-40B4-BE49-F238E27FC236}">
                <a16:creationId xmlns:a16="http://schemas.microsoft.com/office/drawing/2014/main" id="{D60EF8B9-0C8F-7ACA-9E9A-DB898B5A8A0E}"/>
              </a:ext>
            </a:extLst>
          </p:cNvPr>
          <p:cNvSpPr/>
          <p:nvPr/>
        </p:nvSpPr>
        <p:spPr>
          <a:xfrm>
            <a:off x="7773988" y="3525520"/>
            <a:ext cx="129863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E7D78BF-5B90-5C0A-EAD4-1C713F834223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956512"/>
            <a:ext cx="11430000" cy="604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2.jam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1876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194547"/>
            <a:ext cx="11647357" cy="738664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2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八年级下　</a:t>
            </a:r>
            <a:r>
              <a:rPr lang="en-US" altLang="zh-CN" sz="42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Modules 1—2</a:t>
            </a:r>
            <a:endParaRPr lang="zh-CN" altLang="en-US" sz="4200" b="1" spc="600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963895" y="3759518"/>
            <a:ext cx="3437021" cy="640508"/>
            <a:chOff x="1145233" y="1930184"/>
            <a:chExt cx="3437021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71694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考点清单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524355" y="3759518"/>
            <a:ext cx="3159807" cy="640508"/>
            <a:chOff x="1145233" y="1930184"/>
            <a:chExt cx="3159807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243972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熟词生义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41F3398A-557F-DC43-B636-3A0962A6C8E5}"/>
              </a:ext>
            </a:extLst>
          </p:cNvPr>
          <p:cNvGrpSpPr/>
          <p:nvPr/>
        </p:nvGrpSpPr>
        <p:grpSpPr>
          <a:xfrm>
            <a:off x="8102529" y="3759518"/>
            <a:ext cx="3242230" cy="640508"/>
            <a:chOff x="1145233" y="1930184"/>
            <a:chExt cx="3242230" cy="640508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A659F772-D4CB-B286-D0A3-15061481019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TextBox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0A0B326E-05B2-6BF8-52C4-2E266B2EEC8E}"/>
                </a:ext>
              </a:extLst>
            </p:cNvPr>
            <p:cNvSpPr txBox="1"/>
            <p:nvPr/>
          </p:nvSpPr>
          <p:spPr>
            <a:xfrm>
              <a:off x="1865313" y="1986394"/>
              <a:ext cx="25221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针对性练习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6" name="TextBox 10">
              <a:extLst>
                <a:ext uri="{FF2B5EF4-FFF2-40B4-BE49-F238E27FC236}">
                  <a16:creationId xmlns:a16="http://schemas.microsoft.com/office/drawing/2014/main" id="{32653EE9-64A5-8A77-4760-BBB5F94BC911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71EB02D9-334F-C583-BAE8-483667EBD4E3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3486103"/>
            <a:ext cx="11430000" cy="1725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(1)We went to the county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fair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see the animals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(2)It’s not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fair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 always gets more than me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(3)The man has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fair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hair and blue eyes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e061b">
            <a:extLst>
              <a:ext uri="{FF2B5EF4-FFF2-40B4-BE49-F238E27FC236}">
                <a16:creationId xmlns:a16="http://schemas.microsoft.com/office/drawing/2014/main" id="{D4A26FF4-03DD-6F33-CF82-79D897766972}"/>
              </a:ext>
            </a:extLst>
          </p:cNvPr>
          <p:cNvSpPr/>
          <p:nvPr/>
        </p:nvSpPr>
        <p:spPr>
          <a:xfrm>
            <a:off x="6395458" y="4752055"/>
            <a:ext cx="1298639" cy="42132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4" name="A_043dc">
            <a:extLst>
              <a:ext uri="{FF2B5EF4-FFF2-40B4-BE49-F238E27FC236}">
                <a16:creationId xmlns:a16="http://schemas.microsoft.com/office/drawing/2014/main" id="{E7F8ABC6-B44C-0234-756E-A915A9E3361A}"/>
              </a:ext>
            </a:extLst>
          </p:cNvPr>
          <p:cNvSpPr/>
          <p:nvPr/>
        </p:nvSpPr>
        <p:spPr>
          <a:xfrm>
            <a:off x="7594981" y="4137359"/>
            <a:ext cx="12780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78D9B4D-9F02-77D3-5F10-277D659D0A42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651362"/>
            <a:ext cx="6169702" cy="172053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）展览会；交易会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）公平的；合理的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）（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NEU-BZ"/>
                <a:ea typeface="方正楷体_GBK"/>
                <a:cs typeface="Times New Roman" panose="02020603050405020304" pitchFamily="18" charset="0"/>
              </a:rPr>
              <a:t>头发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）金色的，浅褐色的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" name="A_59a44">
            <a:extLst>
              <a:ext uri="{FF2B5EF4-FFF2-40B4-BE49-F238E27FC236}">
                <a16:creationId xmlns:a16="http://schemas.microsoft.com/office/drawing/2014/main" id="{B5324C40-0260-EA17-6020-1594EA514E8A}"/>
              </a:ext>
            </a:extLst>
          </p:cNvPr>
          <p:cNvSpPr/>
          <p:nvPr/>
        </p:nvSpPr>
        <p:spPr>
          <a:xfrm>
            <a:off x="7775893" y="3582623"/>
            <a:ext cx="1259395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D728AB1-09BD-0317-959A-22EC1D0BCFE8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046453"/>
            <a:ext cx="11430000" cy="604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3.fair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095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  <p:bldP spid="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C6686EF8-2342-2975-220F-8E4901EE7EC0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3872089"/>
            <a:ext cx="11430000" cy="2285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(1)There’s a dirty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mark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on the front of your shirt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(2)I’ll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mark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all the box I want you to move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(3)She got very good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marks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 the exam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(4)The yellow leaves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mark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coming of autumn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97e27">
            <a:extLst>
              <a:ext uri="{FF2B5EF4-FFF2-40B4-BE49-F238E27FC236}">
                <a16:creationId xmlns:a16="http://schemas.microsoft.com/office/drawing/2014/main" id="{ADF71ECA-3C2E-258A-1B83-3E8F24807F8D}"/>
              </a:ext>
            </a:extLst>
          </p:cNvPr>
          <p:cNvSpPr/>
          <p:nvPr/>
        </p:nvSpPr>
        <p:spPr>
          <a:xfrm>
            <a:off x="7979728" y="5632817"/>
            <a:ext cx="1298637" cy="42132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6" name="A_cf6a0">
            <a:extLst>
              <a:ext uri="{FF2B5EF4-FFF2-40B4-BE49-F238E27FC236}">
                <a16:creationId xmlns:a16="http://schemas.microsoft.com/office/drawing/2014/main" id="{41E3DAD6-D7E6-CE14-BFB6-602EFDB60342}"/>
              </a:ext>
            </a:extLst>
          </p:cNvPr>
          <p:cNvSpPr/>
          <p:nvPr/>
        </p:nvSpPr>
        <p:spPr>
          <a:xfrm>
            <a:off x="6597015" y="5078081"/>
            <a:ext cx="125939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4" name="A_2e08a">
            <a:extLst>
              <a:ext uri="{FF2B5EF4-FFF2-40B4-BE49-F238E27FC236}">
                <a16:creationId xmlns:a16="http://schemas.microsoft.com/office/drawing/2014/main" id="{B099240B-CC5D-6E9C-B182-1F85B2DBFC7B}"/>
              </a:ext>
            </a:extLst>
          </p:cNvPr>
          <p:cNvSpPr/>
          <p:nvPr/>
        </p:nvSpPr>
        <p:spPr>
          <a:xfrm>
            <a:off x="7033578" y="4523345"/>
            <a:ext cx="1298637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DF1B54B-B6CE-CD0A-AD94-4C33F2B9CFAA}"/>
              </a:ext>
            </a:extLst>
          </p:cNvPr>
          <p:cNvSpPr txBox="1">
            <a:spLocks noChangeAspect="1"/>
          </p:cNvSpPr>
          <p:nvPr/>
        </p:nvSpPr>
        <p:spPr>
          <a:xfrm>
            <a:off x="635833" y="1591400"/>
            <a:ext cx="4176010" cy="228068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）分数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）污点；痕迹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）在……上做记号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）表明；标志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" name="A_6892b">
            <a:extLst>
              <a:ext uri="{FF2B5EF4-FFF2-40B4-BE49-F238E27FC236}">
                <a16:creationId xmlns:a16="http://schemas.microsoft.com/office/drawing/2014/main" id="{F7F6FEA5-EE8B-D879-00EF-75BD5E151999}"/>
              </a:ext>
            </a:extLst>
          </p:cNvPr>
          <p:cNvSpPr/>
          <p:nvPr/>
        </p:nvSpPr>
        <p:spPr>
          <a:xfrm>
            <a:off x="8026654" y="3968609"/>
            <a:ext cx="12780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8458C2E-AAD4-389C-6CBA-4913835DF31F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986491"/>
            <a:ext cx="11430000" cy="604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4.mark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0924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 animBg="1"/>
      <p:bldP spid="4" grpId="0" animBg="1"/>
      <p:bldP spid="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C8E95FF6-74BC-0BC4-389D-8A6BF24D8BD4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3429000"/>
            <a:ext cx="11430000" cy="1725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(1)The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ancients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believed the earth was flat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(2)My grandfather is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ancient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now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(3)Each one of these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ancient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towns is beautiful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e4351">
            <a:extLst>
              <a:ext uri="{FF2B5EF4-FFF2-40B4-BE49-F238E27FC236}">
                <a16:creationId xmlns:a16="http://schemas.microsoft.com/office/drawing/2014/main" id="{EA8AA65D-F1A3-B4D8-0BD6-273F0DC52476}"/>
              </a:ext>
            </a:extLst>
          </p:cNvPr>
          <p:cNvSpPr/>
          <p:nvPr/>
        </p:nvSpPr>
        <p:spPr>
          <a:xfrm>
            <a:off x="7586028" y="4634992"/>
            <a:ext cx="1278001" cy="42132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4" name="A_283c9">
            <a:extLst>
              <a:ext uri="{FF2B5EF4-FFF2-40B4-BE49-F238E27FC236}">
                <a16:creationId xmlns:a16="http://schemas.microsoft.com/office/drawing/2014/main" id="{9FD25A4F-6767-2B1D-3143-D9AD11E5342C}"/>
              </a:ext>
            </a:extLst>
          </p:cNvPr>
          <p:cNvSpPr/>
          <p:nvPr/>
        </p:nvSpPr>
        <p:spPr>
          <a:xfrm>
            <a:off x="5651818" y="4080256"/>
            <a:ext cx="1259395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0AFFC41-FBFA-80EF-DD0D-82EA7CFC3F56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621381"/>
            <a:ext cx="4940508" cy="172053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）（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NEU-BZ"/>
                <a:ea typeface="方正楷体_GBK"/>
                <a:cs typeface="Times New Roman" panose="02020603050405020304" pitchFamily="18" charset="0"/>
              </a:rPr>
              <a:t>人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）年事已高的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）古老的；古代的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）古代人；古人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" name="A_f4798">
            <a:extLst>
              <a:ext uri="{FF2B5EF4-FFF2-40B4-BE49-F238E27FC236}">
                <a16:creationId xmlns:a16="http://schemas.microsoft.com/office/drawing/2014/main" id="{7BA4C097-19B6-5ACB-F98F-4C3BD493E383}"/>
              </a:ext>
            </a:extLst>
          </p:cNvPr>
          <p:cNvSpPr/>
          <p:nvPr/>
        </p:nvSpPr>
        <p:spPr>
          <a:xfrm>
            <a:off x="6979603" y="3525520"/>
            <a:ext cx="1298637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8C65FE1-1B55-BA74-1245-8D23476CE5ED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016472"/>
            <a:ext cx="11430000" cy="604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5.ancient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9163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30F785B0-F47C-2DE7-9A30-3E575169CC10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3429000"/>
            <a:ext cx="11430000" cy="2285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(1)The bus driver did a quick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count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of the empty seats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(2)Every student should make full use of the time left before the coming exam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for every minute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counts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now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(3)I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counted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money. It was more than five hundred dollars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c99a8">
            <a:extLst>
              <a:ext uri="{FF2B5EF4-FFF2-40B4-BE49-F238E27FC236}">
                <a16:creationId xmlns:a16="http://schemas.microsoft.com/office/drawing/2014/main" id="{23CA04AD-1007-446F-31BA-07F4F6AB9997}"/>
              </a:ext>
            </a:extLst>
          </p:cNvPr>
          <p:cNvSpPr/>
          <p:nvPr/>
        </p:nvSpPr>
        <p:spPr>
          <a:xfrm>
            <a:off x="9985629" y="5189728"/>
            <a:ext cx="1259396" cy="42132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4" name="A_91c9b">
            <a:extLst>
              <a:ext uri="{FF2B5EF4-FFF2-40B4-BE49-F238E27FC236}">
                <a16:creationId xmlns:a16="http://schemas.microsoft.com/office/drawing/2014/main" id="{CF08F90D-AACB-B66A-D0F3-F782C35CFA22}"/>
              </a:ext>
            </a:extLst>
          </p:cNvPr>
          <p:cNvSpPr/>
          <p:nvPr/>
        </p:nvSpPr>
        <p:spPr>
          <a:xfrm>
            <a:off x="6136005" y="4634992"/>
            <a:ext cx="12780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2B89DFF-9EC5-A13C-3778-BC5499E7B244}"/>
              </a:ext>
            </a:extLst>
          </p:cNvPr>
          <p:cNvSpPr txBox="1">
            <a:spLocks noChangeAspect="1"/>
          </p:cNvSpPr>
          <p:nvPr/>
        </p:nvSpPr>
        <p:spPr>
          <a:xfrm>
            <a:off x="605852" y="1711323"/>
            <a:ext cx="2976797" cy="172053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）数；清点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）有价值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）数出总数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" name="A_48829">
            <a:extLst>
              <a:ext uri="{FF2B5EF4-FFF2-40B4-BE49-F238E27FC236}">
                <a16:creationId xmlns:a16="http://schemas.microsoft.com/office/drawing/2014/main" id="{17C9D22E-D786-2C98-2808-8C3566F16947}"/>
              </a:ext>
            </a:extLst>
          </p:cNvPr>
          <p:cNvSpPr/>
          <p:nvPr/>
        </p:nvSpPr>
        <p:spPr>
          <a:xfrm>
            <a:off x="8776589" y="3525520"/>
            <a:ext cx="129863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E80764D-6700-25CF-2117-E4A5100B5BB3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106414"/>
            <a:ext cx="11430000" cy="604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6.count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465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  <p:bldP spid="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57D0F721-FDF4-022B-A125-D1F09F33B872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430754"/>
            <a:ext cx="11430000" cy="45259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1.The boy couldn’t wait for his birthday party and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minutes.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cutting off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	B. bringing out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counting down                	D. looking through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is your mother cooking in the kitchen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Fish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guess.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good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smells                B. feels	C. tastes                D. sounds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04911">
            <a:extLst>
              <a:ext uri="{FF2B5EF4-FFF2-40B4-BE49-F238E27FC236}">
                <a16:creationId xmlns:a16="http://schemas.microsoft.com/office/drawing/2014/main" id="{0FD67599-1471-2E88-68C5-F2F8C4B9CE77}"/>
              </a:ext>
            </a:extLst>
          </p:cNvPr>
          <p:cNvSpPr/>
          <p:nvPr/>
        </p:nvSpPr>
        <p:spPr>
          <a:xfrm>
            <a:off x="3742690" y="4855690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pic>
        <p:nvPicPr>
          <p:cNvPr id="3" name="image67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128990" y="901263"/>
            <a:ext cx="5993599" cy="504456"/>
          </a:xfrm>
          <a:prstGeom prst="rect">
            <a:avLst/>
          </a:prstGeom>
        </p:spPr>
      </p:pic>
      <p:sp>
        <p:nvSpPr>
          <p:cNvPr id="2" name="A_358f1">
            <a:extLst>
              <a:ext uri="{FF2B5EF4-FFF2-40B4-BE49-F238E27FC236}">
                <a16:creationId xmlns:a16="http://schemas.microsoft.com/office/drawing/2014/main" id="{A027E995-1983-B4F6-B11A-8378752EDCA2}"/>
              </a:ext>
            </a:extLst>
          </p:cNvPr>
          <p:cNvSpPr/>
          <p:nvPr/>
        </p:nvSpPr>
        <p:spPr>
          <a:xfrm>
            <a:off x="9135364" y="2082010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C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3893950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29E661E-A074-A466-88E5-9823F4E33715}"/>
              </a:ext>
            </a:extLst>
          </p:cNvPr>
          <p:cNvSpPr txBox="1">
            <a:spLocks noChangeAspect="1"/>
          </p:cNvSpPr>
          <p:nvPr/>
        </p:nvSpPr>
        <p:spPr>
          <a:xfrm>
            <a:off x="380999" y="1318669"/>
            <a:ext cx="11641111" cy="39658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Excuse me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where is the nearest subway station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Sorry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I’m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here myself.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customer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B. partner	C. stranger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D. relative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Excuse me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this qipao looks special and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feels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What is it made of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 made of Shu brocade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蜀锦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from Sichuan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Miss.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soft                B. deep		C. noisy                D. normal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eae67">
            <a:extLst>
              <a:ext uri="{FF2B5EF4-FFF2-40B4-BE49-F238E27FC236}">
                <a16:creationId xmlns:a16="http://schemas.microsoft.com/office/drawing/2014/main" id="{4DBE1F4A-ED50-E41C-6CDF-976203A0EC9F}"/>
              </a:ext>
            </a:extLst>
          </p:cNvPr>
          <p:cNvSpPr/>
          <p:nvPr/>
        </p:nvSpPr>
        <p:spPr>
          <a:xfrm>
            <a:off x="8403589" y="3079397"/>
            <a:ext cx="11224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2" name="A_8663d">
            <a:extLst>
              <a:ext uri="{FF2B5EF4-FFF2-40B4-BE49-F238E27FC236}">
                <a16:creationId xmlns:a16="http://schemas.microsoft.com/office/drawing/2014/main" id="{94139231-E076-4BB7-37D7-4CC5E225A4AE}"/>
              </a:ext>
            </a:extLst>
          </p:cNvPr>
          <p:cNvSpPr/>
          <p:nvPr/>
        </p:nvSpPr>
        <p:spPr>
          <a:xfrm>
            <a:off x="3307714" y="1969925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C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135238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4AE0861C-177B-E014-72AC-AAAF180B151E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3241099"/>
            <a:ext cx="11430000" cy="2845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fine weather it is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How           B. What a		C. How a        D. What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7.It is well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⁃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known that China is getting stronger and stronger. We should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 living in this new time.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proud        B. crazy		C. wealthy      D. magic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8686b">
            <a:extLst>
              <a:ext uri="{FF2B5EF4-FFF2-40B4-BE49-F238E27FC236}">
                <a16:creationId xmlns:a16="http://schemas.microsoft.com/office/drawing/2014/main" id="{4C1B3AA9-5F87-590A-A139-5F62703B18C2}"/>
              </a:ext>
            </a:extLst>
          </p:cNvPr>
          <p:cNvSpPr/>
          <p:nvPr/>
        </p:nvSpPr>
        <p:spPr>
          <a:xfrm>
            <a:off x="1172528" y="5001827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229070C-1A20-8A0E-EBE8-4DFD40A36503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955730"/>
            <a:ext cx="11430000" cy="2285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will enter a good high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work hard.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agree. Work hard enough and our dream will come true one day.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as soon as             		B. as long as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as far as                		D. as well as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70a87">
            <a:extLst>
              <a:ext uri="{FF2B5EF4-FFF2-40B4-BE49-F238E27FC236}">
                <a16:creationId xmlns:a16="http://schemas.microsoft.com/office/drawing/2014/main" id="{D02B43FF-92D4-741E-695E-830BBA9A7DB9}"/>
              </a:ext>
            </a:extLst>
          </p:cNvPr>
          <p:cNvSpPr/>
          <p:nvPr/>
        </p:nvSpPr>
        <p:spPr>
          <a:xfrm>
            <a:off x="994728" y="3337619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D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2" name="A_b5d1a">
            <a:extLst>
              <a:ext uri="{FF2B5EF4-FFF2-40B4-BE49-F238E27FC236}">
                <a16:creationId xmlns:a16="http://schemas.microsoft.com/office/drawing/2014/main" id="{12F87A0D-E335-8481-64A4-BE2448176028}"/>
              </a:ext>
            </a:extLst>
          </p:cNvPr>
          <p:cNvSpPr/>
          <p:nvPr/>
        </p:nvSpPr>
        <p:spPr>
          <a:xfrm>
            <a:off x="6331268" y="1052250"/>
            <a:ext cx="119068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B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3347869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  <p:bldP spid="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5CC3AB0-FD57-55C9-F9E6-B1AAAEF8089D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949432"/>
            <a:ext cx="11430000" cy="50861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do you think of learning Chinese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David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fact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find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hard to learn Chinese well in a short time.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that                B. one		C. it                	D. this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William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six books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all of them are bestsellers.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will write                		B. is writing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has written                		D. was writing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10.I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Mrs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Green the most after graduation because she helped me a lot.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accept            B. test		C. miss                D. encourage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65c24">
            <a:extLst>
              <a:ext uri="{FF2B5EF4-FFF2-40B4-BE49-F238E27FC236}">
                <a16:creationId xmlns:a16="http://schemas.microsoft.com/office/drawing/2014/main" id="{854ED371-DE33-EC7C-8015-8BE44ABBC638}"/>
              </a:ext>
            </a:extLst>
          </p:cNvPr>
          <p:cNvSpPr/>
          <p:nvPr/>
        </p:nvSpPr>
        <p:spPr>
          <a:xfrm>
            <a:off x="2040890" y="4374368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C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4" name="A_87a41">
            <a:extLst>
              <a:ext uri="{FF2B5EF4-FFF2-40B4-BE49-F238E27FC236}">
                <a16:creationId xmlns:a16="http://schemas.microsoft.com/office/drawing/2014/main" id="{EB1DEAE1-6746-191D-5BD6-2076C1E21B47}"/>
              </a:ext>
            </a:extLst>
          </p:cNvPr>
          <p:cNvSpPr/>
          <p:nvPr/>
        </p:nvSpPr>
        <p:spPr>
          <a:xfrm>
            <a:off x="2301177" y="2710160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C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2" name="A_67873">
            <a:extLst>
              <a:ext uri="{FF2B5EF4-FFF2-40B4-BE49-F238E27FC236}">
                <a16:creationId xmlns:a16="http://schemas.microsoft.com/office/drawing/2014/main" id="{926DB16E-0B61-E5A0-2A9C-D3CD46C0B6FA}"/>
              </a:ext>
            </a:extLst>
          </p:cNvPr>
          <p:cNvSpPr/>
          <p:nvPr/>
        </p:nvSpPr>
        <p:spPr>
          <a:xfrm>
            <a:off x="3458528" y="1600688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C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3486023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3324F56-153B-8461-B4EB-0D4B5E14DEF4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789662"/>
            <a:ext cx="11430000" cy="34056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11.Marica burst into tears as soon as she heard about the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bad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information              B. idea		C. news              D. message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age did you leave home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left home at 18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Neil.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 city for five years.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have gone to                		B. have been to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have been in                		D. have come to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1fd0d">
            <a:extLst>
              <a:ext uri="{FF2B5EF4-FFF2-40B4-BE49-F238E27FC236}">
                <a16:creationId xmlns:a16="http://schemas.microsoft.com/office/drawing/2014/main" id="{ACEEABE3-1834-6EDD-3671-A192524AC49A}"/>
              </a:ext>
            </a:extLst>
          </p:cNvPr>
          <p:cNvSpPr/>
          <p:nvPr/>
        </p:nvSpPr>
        <p:spPr>
          <a:xfrm>
            <a:off x="5104765" y="3550390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C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2" name="A_fc981">
            <a:extLst>
              <a:ext uri="{FF2B5EF4-FFF2-40B4-BE49-F238E27FC236}">
                <a16:creationId xmlns:a16="http://schemas.microsoft.com/office/drawing/2014/main" id="{3F2CBFA1-546E-82E8-8A81-0403E6019255}"/>
              </a:ext>
            </a:extLst>
          </p:cNvPr>
          <p:cNvSpPr/>
          <p:nvPr/>
        </p:nvSpPr>
        <p:spPr>
          <a:xfrm>
            <a:off x="10104819" y="1886182"/>
            <a:ext cx="11224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C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4015095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E571B7A-9CE5-948A-E62F-97A00D01048F}"/>
              </a:ext>
            </a:extLst>
          </p:cNvPr>
          <p:cNvSpPr txBox="1">
            <a:spLocks noChangeAspect="1"/>
          </p:cNvSpPr>
          <p:nvPr/>
        </p:nvSpPr>
        <p:spPr>
          <a:xfrm>
            <a:off x="380999" y="951772"/>
            <a:ext cx="11596141" cy="50814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单词拼写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1.With my teacher’ s encouragement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参加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running race yesterday.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2.She won the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奖品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for the best painting in the art competition.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3.Beihai Park is famous for its lake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bridges and the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古老的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buildings on the hill.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4.She has many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业余爱好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including dancing and hiking.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5.He can’t see the blackboard clearly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so he needs a pair of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眼镜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70816">
            <a:extLst>
              <a:ext uri="{FF2B5EF4-FFF2-40B4-BE49-F238E27FC236}">
                <a16:creationId xmlns:a16="http://schemas.microsoft.com/office/drawing/2014/main" id="{DFD5EDC6-D7E7-5BE4-49D0-BF44DA63FADD}"/>
              </a:ext>
            </a:extLst>
          </p:cNvPr>
          <p:cNvSpPr/>
          <p:nvPr/>
        </p:nvSpPr>
        <p:spPr>
          <a:xfrm>
            <a:off x="9756077" y="4931444"/>
            <a:ext cx="171297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lasses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6" name="A_0f926">
            <a:extLst>
              <a:ext uri="{FF2B5EF4-FFF2-40B4-BE49-F238E27FC236}">
                <a16:creationId xmlns:a16="http://schemas.microsoft.com/office/drawing/2014/main" id="{CDE74E20-7E38-012C-3447-09AA3966B9DC}"/>
              </a:ext>
            </a:extLst>
          </p:cNvPr>
          <p:cNvSpPr/>
          <p:nvPr/>
        </p:nvSpPr>
        <p:spPr>
          <a:xfrm>
            <a:off x="3021965" y="4376708"/>
            <a:ext cx="18336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obbies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5" name="A_f4da2">
            <a:extLst>
              <a:ext uri="{FF2B5EF4-FFF2-40B4-BE49-F238E27FC236}">
                <a16:creationId xmlns:a16="http://schemas.microsoft.com/office/drawing/2014/main" id="{6858A928-BE5F-879E-90F1-CB5FB89DB458}"/>
              </a:ext>
            </a:extLst>
          </p:cNvPr>
          <p:cNvSpPr/>
          <p:nvPr/>
        </p:nvSpPr>
        <p:spPr>
          <a:xfrm>
            <a:off x="8733727" y="3267236"/>
            <a:ext cx="179393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ncient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4" name="A_f8c74">
            <a:extLst>
              <a:ext uri="{FF2B5EF4-FFF2-40B4-BE49-F238E27FC236}">
                <a16:creationId xmlns:a16="http://schemas.microsoft.com/office/drawing/2014/main" id="{8A036941-C0F9-0491-7E46-2487D5DF6320}"/>
              </a:ext>
            </a:extLst>
          </p:cNvPr>
          <p:cNvSpPr/>
          <p:nvPr/>
        </p:nvSpPr>
        <p:spPr>
          <a:xfrm>
            <a:off x="2764790" y="2712500"/>
            <a:ext cx="1435164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rize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2" name="A_08031">
            <a:extLst>
              <a:ext uri="{FF2B5EF4-FFF2-40B4-BE49-F238E27FC236}">
                <a16:creationId xmlns:a16="http://schemas.microsoft.com/office/drawing/2014/main" id="{DAB58CC9-BF93-9ED5-1E9A-866D0AD0A17F}"/>
              </a:ext>
            </a:extLst>
          </p:cNvPr>
          <p:cNvSpPr/>
          <p:nvPr/>
        </p:nvSpPr>
        <p:spPr>
          <a:xfrm>
            <a:off x="6754749" y="1603028"/>
            <a:ext cx="1846263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ntered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3562039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27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19097" y="920890"/>
            <a:ext cx="4642516" cy="506735"/>
          </a:xfrm>
          <a:prstGeom prst="rect">
            <a:avLst/>
          </a:prstGeom>
        </p:spPr>
      </p:pic>
      <p:pic>
        <p:nvPicPr>
          <p:cNvPr id="2" name="image29.jpeg">
            <a:extLst>
              <a:ext uri="{FF2B5EF4-FFF2-40B4-BE49-F238E27FC236}">
                <a16:creationId xmlns:a16="http://schemas.microsoft.com/office/drawing/2014/main" id="{4CC383ED-33D2-7188-FEFB-C95F94A2F2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2203525"/>
            <a:ext cx="2103813" cy="504796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74AC1DD4-03B8-52E3-DD5C-496977C786FB}"/>
              </a:ext>
            </a:extLst>
          </p:cNvPr>
          <p:cNvSpPr txBox="1">
            <a:spLocks noChangeAspect="1"/>
          </p:cNvSpPr>
          <p:nvPr/>
        </p:nvSpPr>
        <p:spPr>
          <a:xfrm>
            <a:off x="425355" y="1602398"/>
            <a:ext cx="11430000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smell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v.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的气味；闻；闻出　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n.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气味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pic>
        <p:nvPicPr>
          <p:cNvPr id="6" name="image353.jpeg">
            <a:extLst>
              <a:ext uri="{FF2B5EF4-FFF2-40B4-BE49-F238E27FC236}">
                <a16:creationId xmlns:a16="http://schemas.microsoft.com/office/drawing/2014/main" id="{91EC56AF-ACD6-BD64-D48E-BA8CC018FE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26091" y="2708321"/>
            <a:ext cx="7487141" cy="3522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583E127-DB00-4DDE-8F0D-F4D120B32E06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231849"/>
            <a:ext cx="11430000" cy="45213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6.She felt 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紧张的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before her first piano performance.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7.Our country has made great progress in science and technology in recent years. As a Chinese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feel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 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自豪的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of these achievements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8.Don’t tell your personal information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陌生人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9.Lucy looks forward to taking part in the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singing 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比赛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10.Today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many young Chinese people have a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big 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梦想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and are serving the country in many ways.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563ef">
            <a:extLst>
              <a:ext uri="{FF2B5EF4-FFF2-40B4-BE49-F238E27FC236}">
                <a16:creationId xmlns:a16="http://schemas.microsoft.com/office/drawing/2014/main" id="{31E7925A-9089-1FEF-94B1-B87FF1B8E4DE}"/>
              </a:ext>
            </a:extLst>
          </p:cNvPr>
          <p:cNvSpPr/>
          <p:nvPr/>
        </p:nvSpPr>
        <p:spPr>
          <a:xfrm>
            <a:off x="8355076" y="4656785"/>
            <a:ext cx="1647825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ream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6" name="A_946c4">
            <a:extLst>
              <a:ext uri="{FF2B5EF4-FFF2-40B4-BE49-F238E27FC236}">
                <a16:creationId xmlns:a16="http://schemas.microsoft.com/office/drawing/2014/main" id="{ACF96108-E546-37C5-65F1-F92CB41DD6F9}"/>
              </a:ext>
            </a:extLst>
          </p:cNvPr>
          <p:cNvSpPr/>
          <p:nvPr/>
        </p:nvSpPr>
        <p:spPr>
          <a:xfrm>
            <a:off x="8178165" y="4102049"/>
            <a:ext cx="25067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ompetition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5" name="A_0a6f5">
            <a:extLst>
              <a:ext uri="{FF2B5EF4-FFF2-40B4-BE49-F238E27FC236}">
                <a16:creationId xmlns:a16="http://schemas.microsoft.com/office/drawing/2014/main" id="{5ECDB6C1-9E1F-52E9-9BB6-8830DC048021}"/>
              </a:ext>
            </a:extLst>
          </p:cNvPr>
          <p:cNvSpPr/>
          <p:nvPr/>
        </p:nvSpPr>
        <p:spPr>
          <a:xfrm>
            <a:off x="6777927" y="3547313"/>
            <a:ext cx="214795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trangers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4" name="A_067c6">
            <a:extLst>
              <a:ext uri="{FF2B5EF4-FFF2-40B4-BE49-F238E27FC236}">
                <a16:creationId xmlns:a16="http://schemas.microsoft.com/office/drawing/2014/main" id="{3C61E341-E694-55E9-AB14-2021FD7AD889}"/>
              </a:ext>
            </a:extLst>
          </p:cNvPr>
          <p:cNvSpPr/>
          <p:nvPr/>
        </p:nvSpPr>
        <p:spPr>
          <a:xfrm>
            <a:off x="6218555" y="2437841"/>
            <a:ext cx="1590675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roud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2" name="A_432ce">
            <a:extLst>
              <a:ext uri="{FF2B5EF4-FFF2-40B4-BE49-F238E27FC236}">
                <a16:creationId xmlns:a16="http://schemas.microsoft.com/office/drawing/2014/main" id="{8685B088-3947-06C9-FF62-6FE2AAB65C62}"/>
              </a:ext>
            </a:extLst>
          </p:cNvPr>
          <p:cNvSpPr/>
          <p:nvPr/>
        </p:nvSpPr>
        <p:spPr>
          <a:xfrm>
            <a:off x="2061528" y="1328369"/>
            <a:ext cx="18717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ervous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1958067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  <p:bldP spid="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F627F94-A608-DC54-FF2F-50326F475F13}"/>
              </a:ext>
            </a:extLst>
          </p:cNvPr>
          <p:cNvSpPr txBox="1"/>
          <p:nvPr/>
        </p:nvSpPr>
        <p:spPr>
          <a:xfrm>
            <a:off x="4823857" y="4986548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b="1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5934FD1C-019A-7094-DDEE-771BBD893B58}"/>
              </a:ext>
            </a:extLst>
          </p:cNvPr>
          <p:cNvGrpSpPr/>
          <p:nvPr/>
        </p:nvGrpSpPr>
        <p:grpSpPr>
          <a:xfrm>
            <a:off x="2632550" y="1071233"/>
            <a:ext cx="6926901" cy="3805567"/>
            <a:chOff x="2632550" y="1071233"/>
            <a:chExt cx="6926901" cy="3805567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012A626E-3DED-4CDC-349D-5FED829E1D7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32550" y="1071233"/>
              <a:ext cx="6926901" cy="3805567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C8B1F1C6-996E-3F2F-95C8-206F50FEA25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00114" y="2403231"/>
              <a:ext cx="991772" cy="291201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88D4E8EE-882E-4465-CC17-ACED4DFCFB6C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792002"/>
            <a:ext cx="11430000" cy="3400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1.There’s a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strange 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味道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in the kitchen.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2.The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air 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闻起来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fresh after the rain.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Mum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flowers for you. Happy birthday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Thank you my son. The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flowers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sweet.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get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B. sound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smell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D. taste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b1f6a">
            <a:extLst>
              <a:ext uri="{FF2B5EF4-FFF2-40B4-BE49-F238E27FC236}">
                <a16:creationId xmlns:a16="http://schemas.microsoft.com/office/drawing/2014/main" id="{E64DA2A8-50CC-7551-8E0B-9EDFBF9D0D30}"/>
              </a:ext>
            </a:extLst>
          </p:cNvPr>
          <p:cNvSpPr/>
          <p:nvPr/>
        </p:nvSpPr>
        <p:spPr>
          <a:xfrm>
            <a:off x="5949252" y="3552730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C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5" name="A_25b57">
            <a:extLst>
              <a:ext uri="{FF2B5EF4-FFF2-40B4-BE49-F238E27FC236}">
                <a16:creationId xmlns:a16="http://schemas.microsoft.com/office/drawing/2014/main" id="{0C2F7E14-13B9-514A-AF3C-14975D999A4C}"/>
              </a:ext>
            </a:extLst>
          </p:cNvPr>
          <p:cNvSpPr/>
          <p:nvPr/>
        </p:nvSpPr>
        <p:spPr>
          <a:xfrm>
            <a:off x="1972564" y="2443258"/>
            <a:ext cx="165423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mells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pic>
        <p:nvPicPr>
          <p:cNvPr id="2" name="image38.jpeg">
            <a:extLst>
              <a:ext uri="{FF2B5EF4-FFF2-40B4-BE49-F238E27FC236}">
                <a16:creationId xmlns:a16="http://schemas.microsoft.com/office/drawing/2014/main" id="{E54ECD76-E3DF-E064-0A8F-300D22B501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462" y="948946"/>
            <a:ext cx="2583749" cy="534352"/>
          </a:xfrm>
          <a:prstGeom prst="rect">
            <a:avLst/>
          </a:prstGeom>
        </p:spPr>
      </p:pic>
      <p:sp>
        <p:nvSpPr>
          <p:cNvPr id="3" name="A_234b4">
            <a:extLst>
              <a:ext uri="{FF2B5EF4-FFF2-40B4-BE49-F238E27FC236}">
                <a16:creationId xmlns:a16="http://schemas.microsoft.com/office/drawing/2014/main" id="{F6C75A59-E82C-2354-F803-03F80E77F585}"/>
              </a:ext>
            </a:extLst>
          </p:cNvPr>
          <p:cNvSpPr/>
          <p:nvPr/>
        </p:nvSpPr>
        <p:spPr>
          <a:xfrm>
            <a:off x="3489706" y="1888522"/>
            <a:ext cx="15161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mell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1005364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FC487D8-260B-4DA2-4F14-27B9C93D9C2C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928423"/>
            <a:ext cx="11430000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try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n.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尝试；努力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pic>
        <p:nvPicPr>
          <p:cNvPr id="4" name="image29.jpeg">
            <a:extLst>
              <a:ext uri="{FF2B5EF4-FFF2-40B4-BE49-F238E27FC236}">
                <a16:creationId xmlns:a16="http://schemas.microsoft.com/office/drawing/2014/main" id="{F3D3DDC5-023C-6E26-5515-19BE2573C9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010" y="1708850"/>
            <a:ext cx="2226992" cy="534352"/>
          </a:xfrm>
          <a:prstGeom prst="rect">
            <a:avLst/>
          </a:prstGeom>
        </p:spPr>
      </p:pic>
      <p:pic>
        <p:nvPicPr>
          <p:cNvPr id="5" name="image357.jpeg">
            <a:extLst>
              <a:ext uri="{FF2B5EF4-FFF2-40B4-BE49-F238E27FC236}">
                <a16:creationId xmlns:a16="http://schemas.microsoft.com/office/drawing/2014/main" id="{A2CA45CD-F274-56BA-4919-CB335A2D5E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4225" y="2109251"/>
            <a:ext cx="5954686" cy="4253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09018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108A6D3D-2B4A-60F8-CAF7-52ACB1988EB2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509586"/>
            <a:ext cx="11430000" cy="39658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这些草莓尝起来很可口，你可以尝一尝。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翻译句子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strawberries taste delicious. You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你可以试着用你的新电脑。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翻译句子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may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 new computer.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6.We should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try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Chinese in the English class.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not to speak                B. don’t speak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to not speak                D. not speak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6b32e">
            <a:extLst>
              <a:ext uri="{FF2B5EF4-FFF2-40B4-BE49-F238E27FC236}">
                <a16:creationId xmlns:a16="http://schemas.microsoft.com/office/drawing/2014/main" id="{5BC7E6AC-17E6-FB26-A126-956794A95F58}"/>
              </a:ext>
            </a:extLst>
          </p:cNvPr>
          <p:cNvSpPr/>
          <p:nvPr/>
        </p:nvSpPr>
        <p:spPr>
          <a:xfrm>
            <a:off x="3218244" y="3825050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5" name="A_5a780">
            <a:extLst>
              <a:ext uri="{FF2B5EF4-FFF2-40B4-BE49-F238E27FC236}">
                <a16:creationId xmlns:a16="http://schemas.microsoft.com/office/drawing/2014/main" id="{999763F1-018E-ADF1-6F5F-659619590DD3}"/>
              </a:ext>
            </a:extLst>
          </p:cNvPr>
          <p:cNvSpPr/>
          <p:nvPr/>
        </p:nvSpPr>
        <p:spPr>
          <a:xfrm>
            <a:off x="2152269" y="3270314"/>
            <a:ext cx="311315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try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using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pic>
        <p:nvPicPr>
          <p:cNvPr id="2" name="image38.jpeg">
            <a:extLst>
              <a:ext uri="{FF2B5EF4-FFF2-40B4-BE49-F238E27FC236}">
                <a16:creationId xmlns:a16="http://schemas.microsoft.com/office/drawing/2014/main" id="{2435C698-128B-1750-754F-2621B313A6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462" y="948946"/>
            <a:ext cx="2583749" cy="534352"/>
          </a:xfrm>
          <a:prstGeom prst="rect">
            <a:avLst/>
          </a:prstGeom>
        </p:spPr>
      </p:pic>
      <p:sp>
        <p:nvSpPr>
          <p:cNvPr id="3" name="A_47fef">
            <a:extLst>
              <a:ext uri="{FF2B5EF4-FFF2-40B4-BE49-F238E27FC236}">
                <a16:creationId xmlns:a16="http://schemas.microsoft.com/office/drawing/2014/main" id="{B4D5AFBC-AC8C-074F-60FA-715DFE820697}"/>
              </a:ext>
            </a:extLst>
          </p:cNvPr>
          <p:cNvSpPr/>
          <p:nvPr/>
        </p:nvSpPr>
        <p:spPr>
          <a:xfrm>
            <a:off x="7003161" y="2160842"/>
            <a:ext cx="39958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have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try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900146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75A002D-B374-A4E8-F502-4720FA8A4160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913432"/>
            <a:ext cx="11430000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proud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adj.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感到自豪的；感到骄傲的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P4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pic>
        <p:nvPicPr>
          <p:cNvPr id="4" name="image193.jpeg">
            <a:extLst>
              <a:ext uri="{FF2B5EF4-FFF2-40B4-BE49-F238E27FC236}">
                <a16:creationId xmlns:a16="http://schemas.microsoft.com/office/drawing/2014/main" id="{005A5598-F8D4-A876-DB93-75EE5C3369A3}"/>
              </a:ext>
            </a:extLst>
          </p:cNvPr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1000" y="1716095"/>
            <a:ext cx="2226991" cy="534352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7D14976B-24CE-1D20-30EA-79CB2171CE97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2250447"/>
            <a:ext cx="11430000" cy="6002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proud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pride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7" name="image361.jpeg">
            <a:extLst>
              <a:ext uri="{FF2B5EF4-FFF2-40B4-BE49-F238E27FC236}">
                <a16:creationId xmlns:a16="http://schemas.microsoft.com/office/drawing/2014/main" id="{5219AED3-E318-5041-864B-9C7A4279D7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45097" y="2485232"/>
            <a:ext cx="6997057" cy="3930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792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45BD2FD6-96D5-38F9-65F1-8A8E7CF5E481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792002"/>
            <a:ext cx="11430000" cy="3400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7.When she talked about her son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her eyes were full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 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骄傲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Shenzhou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⁃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21 was successful launched(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发射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into the space on October 31st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2025.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Chinese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run out of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B. take care of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are afraid of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D. are proud of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62974">
            <a:extLst>
              <a:ext uri="{FF2B5EF4-FFF2-40B4-BE49-F238E27FC236}">
                <a16:creationId xmlns:a16="http://schemas.microsoft.com/office/drawing/2014/main" id="{73D8E8A6-656B-7F13-F3FA-FBC90728941E}"/>
              </a:ext>
            </a:extLst>
          </p:cNvPr>
          <p:cNvSpPr/>
          <p:nvPr/>
        </p:nvSpPr>
        <p:spPr>
          <a:xfrm>
            <a:off x="2959481" y="3552730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D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pic>
        <p:nvPicPr>
          <p:cNvPr id="2" name="image38.jpeg">
            <a:extLst>
              <a:ext uri="{FF2B5EF4-FFF2-40B4-BE49-F238E27FC236}">
                <a16:creationId xmlns:a16="http://schemas.microsoft.com/office/drawing/2014/main" id="{F3620081-B1E6-FFBF-A30A-7DD5CDAFB8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462" y="948946"/>
            <a:ext cx="2583749" cy="534352"/>
          </a:xfrm>
          <a:prstGeom prst="rect">
            <a:avLst/>
          </a:prstGeom>
        </p:spPr>
      </p:pic>
      <p:sp>
        <p:nvSpPr>
          <p:cNvPr id="3" name="A_f2f34">
            <a:extLst>
              <a:ext uri="{FF2B5EF4-FFF2-40B4-BE49-F238E27FC236}">
                <a16:creationId xmlns:a16="http://schemas.microsoft.com/office/drawing/2014/main" id="{0C691038-F74C-BAE7-4C53-77CB2BD0BE11}"/>
              </a:ext>
            </a:extLst>
          </p:cNvPr>
          <p:cNvSpPr/>
          <p:nvPr/>
        </p:nvSpPr>
        <p:spPr>
          <a:xfrm>
            <a:off x="9086025" y="1888522"/>
            <a:ext cx="147643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ride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639499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56A34F4-D033-50F6-EA1F-C186A7173C67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928422"/>
            <a:ext cx="11430000" cy="5647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message 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n.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电子邮件；口信；信息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6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P4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600" dirty="0"/>
          </a:p>
        </p:txBody>
      </p:sp>
      <p:pic>
        <p:nvPicPr>
          <p:cNvPr id="4" name="image193.jpeg">
            <a:extLst>
              <a:ext uri="{FF2B5EF4-FFF2-40B4-BE49-F238E27FC236}">
                <a16:creationId xmlns:a16="http://schemas.microsoft.com/office/drawing/2014/main" id="{4093F4B1-FC26-7776-E8F0-D1966308FD7E}"/>
              </a:ext>
            </a:extLst>
          </p:cNvPr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1000" y="1605009"/>
            <a:ext cx="1912495" cy="458891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D0149EB5-C729-1D09-6663-BDA29857D31F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997126"/>
            <a:ext cx="11430000" cy="5466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5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message</a:t>
            </a:r>
            <a:r>
              <a:rPr lang="zh-CN" altLang="zh-CN" sz="25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5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information</a:t>
            </a:r>
            <a:r>
              <a:rPr lang="zh-CN" altLang="zh-CN" sz="25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5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news</a:t>
            </a:r>
            <a:endParaRPr lang="zh-CN" altLang="en-US" sz="2500" dirty="0"/>
          </a:p>
        </p:txBody>
      </p:sp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24EF15EC-8D9D-8A3B-FBD4-2B40F3D7960F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4258995058"/>
              </p:ext>
            </p:extLst>
          </p:nvPr>
        </p:nvGraphicFramePr>
        <p:xfrm>
          <a:off x="381001" y="2543751"/>
          <a:ext cx="11429999" cy="3926840"/>
        </p:xfrm>
        <a:graphic>
          <a:graphicData uri="http://schemas.openxmlformats.org/drawingml/2006/table">
            <a:tbl>
              <a:tblPr firstRow="1" firstCol="1" bandRow="1"/>
              <a:tblGrid>
                <a:gridCol w="1897504">
                  <a:extLst>
                    <a:ext uri="{9D8B030D-6E8A-4147-A177-3AD203B41FA5}">
                      <a16:colId xmlns:a16="http://schemas.microsoft.com/office/drawing/2014/main" val="3265265354"/>
                    </a:ext>
                  </a:extLst>
                </a:gridCol>
                <a:gridCol w="6220918">
                  <a:extLst>
                    <a:ext uri="{9D8B030D-6E8A-4147-A177-3AD203B41FA5}">
                      <a16:colId xmlns:a16="http://schemas.microsoft.com/office/drawing/2014/main" val="2136384430"/>
                    </a:ext>
                  </a:extLst>
                </a:gridCol>
                <a:gridCol w="3311577">
                  <a:extLst>
                    <a:ext uri="{9D8B030D-6E8A-4147-A177-3AD203B41FA5}">
                      <a16:colId xmlns:a16="http://schemas.microsoft.com/office/drawing/2014/main" val="88320832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考点</a:t>
                      </a:r>
                      <a:endParaRPr lang="zh-CN" sz="25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用法</a:t>
                      </a:r>
                      <a:endParaRPr lang="zh-CN" sz="25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搭配</a:t>
                      </a:r>
                      <a:endParaRPr lang="zh-CN" sz="25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91292693"/>
                  </a:ext>
                </a:extLst>
              </a:tr>
              <a:tr h="107273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message</a:t>
                      </a:r>
                      <a:endParaRPr lang="zh-CN" sz="25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5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意为“消息；信息”，一般指口头传递的或者书写的“消息”，是可数名词</a:t>
                      </a:r>
                      <a:endParaRPr lang="zh-CN" sz="25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take a message</a:t>
                      </a:r>
                      <a:r>
                        <a:rPr lang="zh-CN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捎个口信；传话</a:t>
                      </a:r>
                      <a:endParaRPr lang="zh-CN" sz="25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buNone/>
                      </a:pP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leave a message</a:t>
                      </a:r>
                      <a:r>
                        <a:rPr lang="zh-CN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留言</a:t>
                      </a:r>
                      <a:endParaRPr lang="zh-CN" sz="25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5308123"/>
                  </a:ext>
                </a:extLst>
              </a:tr>
              <a:tr h="76734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information</a:t>
                      </a:r>
                      <a:endParaRPr lang="zh-CN" sz="25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意为“信息”，通常指在阅读、观察、谈话或书信往来中特别关注的消息、情报、资料等。它侧重内容，是不可数名词</a:t>
                      </a:r>
                      <a:endParaRPr lang="zh-CN" sz="25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get some information</a:t>
                      </a:r>
                      <a:r>
                        <a:rPr lang="zh-CN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获取信息</a:t>
                      </a:r>
                      <a:endParaRPr lang="zh-CN" sz="25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89753305"/>
                  </a:ext>
                </a:extLst>
              </a:tr>
              <a:tr h="92004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news</a:t>
                      </a:r>
                      <a:endParaRPr lang="zh-CN" sz="25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意为“新闻”，一般指通过广播、电视、报纸等新闻媒体发布的社会各方面最新消息。它侧重一个“新”字，是不可数名词</a:t>
                      </a:r>
                      <a:endParaRPr lang="zh-CN" sz="25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5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 piece of news</a:t>
                      </a:r>
                      <a:r>
                        <a:rPr lang="zh-CN" sz="25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一条消息</a:t>
                      </a:r>
                      <a:endParaRPr lang="zh-CN" sz="25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061090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84310455"/>
      </p:ext>
    </p:extLst>
  </p:cSld>
  <p:clrMapOvr>
    <a:masterClrMapping/>
  </p:clrMapOvr>
</p:sld>
</file>

<file path=ppt/theme/theme1.xml><?xml version="1.0" encoding="utf-8"?>
<a:theme xmlns:a="http://schemas.openxmlformats.org/drawingml/2006/main" name="决胜中考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八年级上　Units 1—3.pptx" id="{C841313C-368D-469F-9084-A09779068A31}" vid="{0098EF5D-1D79-4C11-A13F-9B45D71D5A2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136</TotalTime>
  <Words>2301</Words>
  <Application>Microsoft Office PowerPoint</Application>
  <PresentationFormat>宽屏</PresentationFormat>
  <Paragraphs>253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0" baseType="lpstr">
      <vt:lpstr>NEU-BZ</vt:lpstr>
      <vt:lpstr>等线</vt:lpstr>
      <vt:lpstr>黑体</vt:lpstr>
      <vt:lpstr>宋体</vt:lpstr>
      <vt:lpstr>微软雅黑</vt:lpstr>
      <vt:lpstr>Arial</vt:lpstr>
      <vt:lpstr>Calibri</vt:lpstr>
      <vt:lpstr>Times New Roman</vt:lpstr>
      <vt:lpstr>决胜中考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xj h</dc:creator>
  <cp:lastModifiedBy>xj h</cp:lastModifiedBy>
  <cp:revision>10</cp:revision>
  <dcterms:created xsi:type="dcterms:W3CDTF">2025-12-04T23:02:12Z</dcterms:created>
  <dcterms:modified xsi:type="dcterms:W3CDTF">2025-12-05T05:53:43Z</dcterms:modified>
</cp:coreProperties>
</file>