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86" r:id="rId6"/>
    <p:sldId id="889" r:id="rId7"/>
    <p:sldId id="890" r:id="rId8"/>
    <p:sldId id="883" r:id="rId9"/>
    <p:sldId id="891" r:id="rId10"/>
    <p:sldId id="892" r:id="rId11"/>
    <p:sldId id="887" r:id="rId12"/>
    <p:sldId id="884" r:id="rId13"/>
    <p:sldId id="893" r:id="rId14"/>
    <p:sldId id="888" r:id="rId15"/>
    <p:sldId id="885" r:id="rId16"/>
    <p:sldId id="895" r:id="rId17"/>
    <p:sldId id="894" r:id="rId18"/>
    <p:sldId id="897" r:id="rId19"/>
    <p:sldId id="898" r:id="rId20"/>
    <p:sldId id="899" r:id="rId21"/>
    <p:sldId id="900" r:id="rId22"/>
    <p:sldId id="896" r:id="rId23"/>
    <p:sldId id="902" r:id="rId24"/>
    <p:sldId id="903" r:id="rId25"/>
    <p:sldId id="904" r:id="rId26"/>
    <p:sldId id="905" r:id="rId27"/>
    <p:sldId id="901" r:id="rId28"/>
    <p:sldId id="875" r:id="rId29"/>
    <p:sldId id="906" r:id="rId30"/>
    <p:sldId id="907" r:id="rId31"/>
    <p:sldId id="87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语法导图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核心考点精讲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8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6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903719"/>
            <a:chOff x="0" y="0"/>
            <a:chExt cx="12192000" cy="690371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3022A57-0463-419A-8BC9-DEC85FFC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57212"/>
              <a:ext cx="12192000" cy="63007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99729D0-B120-BAF8-E820-8680D05E2E90}"/>
                </a:ext>
              </a:extLst>
            </p:cNvPr>
            <p:cNvSpPr txBox="1"/>
            <p:nvPr/>
          </p:nvSpPr>
          <p:spPr>
            <a:xfrm>
              <a:off x="9992132" y="5274805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200" b="1">
                  <a:ea typeface="微软雅黑" panose="020B0503020204020204" pitchFamily="34" charset="-122"/>
                  <a:sym typeface="Times New Roman" panose="02020603050405020304" pitchFamily="18" charset="0"/>
                </a:rPr>
                <a:t>英语</a:t>
              </a:r>
              <a:endPara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9B5777-12C3-03AC-B269-FFC33CE02FDD}"/>
                </a:ext>
              </a:extLst>
            </p:cNvPr>
            <p:cNvSpPr/>
            <p:nvPr/>
          </p:nvSpPr>
          <p:spPr>
            <a:xfrm>
              <a:off x="0" y="0"/>
              <a:ext cx="12192000" cy="346551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BFBDFC-9D95-43B2-5D43-C53220BB2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2165" y="597220"/>
              <a:ext cx="6667670" cy="481024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493215-871A-B466-7515-BB0E1C601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0012"/>
                </a:clrFrom>
                <a:clrTo>
                  <a:srgbClr val="E6001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8" y="273852"/>
              <a:ext cx="5357813" cy="73817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81388C-A92B-958B-5E11-EE1A4F8A329D}"/>
                </a:ext>
              </a:extLst>
            </p:cNvPr>
            <p:cNvSpPr/>
            <p:nvPr/>
          </p:nvSpPr>
          <p:spPr>
            <a:xfrm>
              <a:off x="0" y="6700838"/>
              <a:ext cx="12192000" cy="20288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33EF15-15A1-CBB9-D88A-FF9404D30CC0}"/>
                </a:ext>
              </a:extLst>
            </p:cNvPr>
            <p:cNvSpPr/>
            <p:nvPr/>
          </p:nvSpPr>
          <p:spPr>
            <a:xfrm>
              <a:off x="0" y="6700838"/>
              <a:ext cx="12192000" cy="60006"/>
            </a:xfrm>
            <a:prstGeom prst="rect">
              <a:avLst/>
            </a:pr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F21AA0-8682-BD26-9C58-F59C2F952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572" y="1732757"/>
              <a:ext cx="1406717" cy="413036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D06CBA7-995D-A448-635C-53C63DB07573}"/>
                </a:ext>
              </a:extLst>
            </p:cNvPr>
            <p:cNvSpPr txBox="1"/>
            <p:nvPr/>
          </p:nvSpPr>
          <p:spPr>
            <a:xfrm>
              <a:off x="9983040" y="5960567"/>
              <a:ext cx="1313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外研版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026544"/>
              </p:ext>
            </p:extLst>
          </p:nvPr>
        </p:nvGraphicFramePr>
        <p:xfrm>
          <a:off x="381000" y="86848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3" imgW="5274753" imgH="396734" progId="Word.Document.12">
                  <p:embed/>
                </p:oleObj>
              </mc:Choice>
              <mc:Fallback>
                <p:oleObj name="文档" r:id="rId3" imgW="5274753" imgH="3967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6848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40891961"/>
              </p:ext>
            </p:extLst>
          </p:nvPr>
        </p:nvGraphicFramePr>
        <p:xfrm>
          <a:off x="381000" y="1920240"/>
          <a:ext cx="11430001" cy="3647440"/>
        </p:xfrm>
        <a:graphic>
          <a:graphicData uri="http://schemas.openxmlformats.org/drawingml/2006/table">
            <a:tbl>
              <a:tblPr firstRow="1" firstCol="1" bandRow="1"/>
              <a:tblGrid>
                <a:gridCol w="2281755">
                  <a:extLst>
                    <a:ext uri="{9D8B030D-6E8A-4147-A177-3AD203B41FA5}">
                      <a16:colId xmlns:a16="http://schemas.microsoft.com/office/drawing/2014/main" val="4175625358"/>
                    </a:ext>
                  </a:extLst>
                </a:gridCol>
                <a:gridCol w="2301212">
                  <a:extLst>
                    <a:ext uri="{9D8B030D-6E8A-4147-A177-3AD203B41FA5}">
                      <a16:colId xmlns:a16="http://schemas.microsoft.com/office/drawing/2014/main" val="248380990"/>
                    </a:ext>
                  </a:extLst>
                </a:gridCol>
                <a:gridCol w="2301212">
                  <a:extLst>
                    <a:ext uri="{9D8B030D-6E8A-4147-A177-3AD203B41FA5}">
                      <a16:colId xmlns:a16="http://schemas.microsoft.com/office/drawing/2014/main" val="220649448"/>
                    </a:ext>
                  </a:extLst>
                </a:gridCol>
                <a:gridCol w="2283524">
                  <a:extLst>
                    <a:ext uri="{9D8B030D-6E8A-4147-A177-3AD203B41FA5}">
                      <a16:colId xmlns:a16="http://schemas.microsoft.com/office/drawing/2014/main" val="131440104"/>
                    </a:ext>
                  </a:extLst>
                </a:gridCol>
                <a:gridCol w="2262298">
                  <a:extLst>
                    <a:ext uri="{9D8B030D-6E8A-4147-A177-3AD203B41FA5}">
                      <a16:colId xmlns:a16="http://schemas.microsoft.com/office/drawing/2014/main" val="3232977897"/>
                    </a:ext>
                  </a:extLst>
                </a:gridCol>
              </a:tblGrid>
              <a:tr h="20510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749547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5248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78843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82306"/>
                  </a:ext>
                </a:extLst>
              </a:tr>
              <a:tr h="20510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第三人称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their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theirs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441049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223518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60784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one’s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778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674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666089"/>
            <a:ext cx="11430000" cy="46964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形容词性物主代词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名词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名词性物主代词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pen=mine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book=yours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bag=his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汉语中常说的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我父亲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你弟弟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等，英语中必须使用物主代词，如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中的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不可改为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名词性物主代词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属于双重所有格，与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of+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人称代词宾格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所表示的含义不同。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mine.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她是我的一个朋友。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众多朋友中的一个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她是我的一个朋友。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唯一的一个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370247"/>
            <a:chOff x="381000" y="1756757"/>
            <a:chExt cx="11430000" cy="5370247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219689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74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193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this green towel yours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blue.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Mine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，这个绿色的毛巾是你的吗？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不是，我的是蓝色的。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，形容词性物主代词；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，宾格；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，主格；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，名词性物主代词。根据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可知，答题空后无名词，需填名词性物主代词，指代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我的毛巾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445210"/>
              </p:ext>
            </p:extLst>
          </p:nvPr>
        </p:nvGraphicFramePr>
        <p:xfrm>
          <a:off x="381000" y="155428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55428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70543358"/>
              </p:ext>
            </p:extLst>
          </p:nvPr>
        </p:nvGraphicFramePr>
        <p:xfrm>
          <a:off x="381000" y="2504637"/>
          <a:ext cx="11430000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1853514">
                  <a:extLst>
                    <a:ext uri="{9D8B030D-6E8A-4147-A177-3AD203B41FA5}">
                      <a16:colId xmlns:a16="http://schemas.microsoft.com/office/drawing/2014/main" val="2836581548"/>
                    </a:ext>
                  </a:extLst>
                </a:gridCol>
                <a:gridCol w="2471351">
                  <a:extLst>
                    <a:ext uri="{9D8B030D-6E8A-4147-A177-3AD203B41FA5}">
                      <a16:colId xmlns:a16="http://schemas.microsoft.com/office/drawing/2014/main" val="3310556712"/>
                    </a:ext>
                  </a:extLst>
                </a:gridCol>
                <a:gridCol w="2471351">
                  <a:extLst>
                    <a:ext uri="{9D8B030D-6E8A-4147-A177-3AD203B41FA5}">
                      <a16:colId xmlns:a16="http://schemas.microsoft.com/office/drawing/2014/main" val="3096719214"/>
                    </a:ext>
                  </a:extLst>
                </a:gridCol>
                <a:gridCol w="4633784">
                  <a:extLst>
                    <a:ext uri="{9D8B030D-6E8A-4147-A177-3AD203B41FA5}">
                      <a16:colId xmlns:a16="http://schemas.microsoft.com/office/drawing/2014/main" val="280258054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第三人称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42708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myself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yourself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himself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herself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itself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71138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ourselves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yourselves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themselves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496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811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26252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自学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latin typeface="NEU-BZ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learn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自学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latin typeface="NEU-BZ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玩得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开心</a:t>
            </a:r>
            <a:r>
              <a:rPr lang="en-US" altLang="zh-CN" sz="2800" dirty="0" smtClean="0">
                <a:solidFill>
                  <a:srgbClr val="000000"/>
                </a:solidFill>
                <a:latin typeface="NEU-BZ"/>
                <a:ea typeface="方正仿宋_GBK"/>
                <a:cs typeface="Times New Roman" panose="02020603050405020304" pitchFamily="18" charset="0"/>
              </a:rPr>
              <a:t>	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请随便吃点</a:t>
            </a:r>
            <a:r>
              <a:rPr lang="zh-CN" altLang="zh-CN" sz="2800" dirty="0">
                <a:solidFill>
                  <a:srgbClr val="000000"/>
                </a:solidFill>
                <a:latin typeface="NEU-BZ"/>
                <a:ea typeface="方正仿宋_GBK"/>
                <a:cs typeface="Times New Roman" panose="02020603050405020304" pitchFamily="18" charset="0"/>
              </a:rPr>
              <a:t>……</a:t>
            </a:r>
            <a:r>
              <a:rPr lang="en-US" altLang="zh-CN" sz="2800" dirty="0">
                <a:solidFill>
                  <a:srgbClr val="000000"/>
                </a:solidFill>
                <a:latin typeface="NEU-BZ"/>
                <a:ea typeface="方正仿宋_GBK"/>
                <a:cs typeface="Times New Roman" panose="02020603050405020304" pitchFamily="18" charset="0"/>
              </a:rPr>
              <a:t>	</a:t>
            </a:r>
            <a:endParaRPr lang="en-US" altLang="zh-CN" sz="2800" dirty="0" smtClean="0">
              <a:solidFill>
                <a:srgbClr val="000000"/>
              </a:solidFill>
              <a:latin typeface="NEU-BZ"/>
              <a:ea typeface="方正仿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照顾自己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独自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dress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给某人自己穿衣服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22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9380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合肥蜀山区三模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my first class of the chess club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was asked to introduce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other members.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myself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yourself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ourselves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themselves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句意：在国际象棋俱乐部的第一节课上，我被要求向其他成员介绍我自己。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我自己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你自己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ourselves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我们自己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themselves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他们自己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。根据主语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可知，此处应与主语在人称和数上保持一致，使用第一人称单数反身代词。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652541"/>
              </p:ext>
            </p:extLst>
          </p:nvPr>
        </p:nvGraphicFramePr>
        <p:xfrm>
          <a:off x="381000" y="89134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9134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39333382"/>
              </p:ext>
            </p:extLst>
          </p:nvPr>
        </p:nvGraphicFramePr>
        <p:xfrm>
          <a:off x="381000" y="1658817"/>
          <a:ext cx="11430000" cy="4718050"/>
        </p:xfrm>
        <a:graphic>
          <a:graphicData uri="http://schemas.openxmlformats.org/drawingml/2006/table">
            <a:tbl>
              <a:tblPr firstRow="1" firstCol="1" bandRow="1"/>
              <a:tblGrid>
                <a:gridCol w="3802380">
                  <a:extLst>
                    <a:ext uri="{9D8B030D-6E8A-4147-A177-3AD203B41FA5}">
                      <a16:colId xmlns:a16="http://schemas.microsoft.com/office/drawing/2014/main" val="1233323433"/>
                    </a:ext>
                  </a:extLst>
                </a:gridCol>
                <a:gridCol w="7627620">
                  <a:extLst>
                    <a:ext uri="{9D8B030D-6E8A-4147-A177-3AD203B41FA5}">
                      <a16:colId xmlns:a16="http://schemas.microsoft.com/office/drawing/2014/main" val="2736824232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this/these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that/those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05756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近指：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seat.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这是我的座位。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远指：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seat.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那是你的座位。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231157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替代已提到过的名词，避免重复，主要用于比较级中。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weather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Changsha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Beijing.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长沙的天气比北京好。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summer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longer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those/the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winter.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夏天的白天比冬天的更长。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92312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打电话时，指自己。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 is Alan.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我是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Alan.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打电话时，指对方。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 is that speaking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你是谁？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25792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morning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今天早上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今年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morning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那天早上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那年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601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135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1930"/>
            <a:ext cx="11430000" cy="49695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 Terracotta Warriors(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兵马俑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great wonder of the world.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看！这些是兵马俑，世界上的一大奇迹。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太神奇了！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，指代单数；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，指代单数；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，指代复数；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，指代单数事物或前文提到的单个事物。根据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Terracotta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Warriors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可知，是复数名词，此处需用指代复数的指示代词。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3891164"/>
            <a:ext cx="486383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little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little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few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few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50257"/>
            <a:ext cx="7124066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both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all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either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any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neither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none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054529"/>
              </p:ext>
            </p:extLst>
          </p:nvPr>
        </p:nvGraphicFramePr>
        <p:xfrm>
          <a:off x="381000" y="89134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9134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46925080"/>
              </p:ext>
            </p:extLst>
          </p:nvPr>
        </p:nvGraphicFramePr>
        <p:xfrm>
          <a:off x="1219200" y="2466044"/>
          <a:ext cx="9753599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3403601">
                  <a:extLst>
                    <a:ext uri="{9D8B030D-6E8A-4147-A177-3AD203B41FA5}">
                      <a16:colId xmlns:a16="http://schemas.microsoft.com/office/drawing/2014/main" val="3308053181"/>
                    </a:ext>
                  </a:extLst>
                </a:gridCol>
                <a:gridCol w="2116666">
                  <a:extLst>
                    <a:ext uri="{9D8B030D-6E8A-4147-A177-3AD203B41FA5}">
                      <a16:colId xmlns:a16="http://schemas.microsoft.com/office/drawing/2014/main" val="3159266065"/>
                    </a:ext>
                  </a:extLst>
                </a:gridCol>
                <a:gridCol w="2116666">
                  <a:extLst>
                    <a:ext uri="{9D8B030D-6E8A-4147-A177-3AD203B41FA5}">
                      <a16:colId xmlns:a16="http://schemas.microsoft.com/office/drawing/2014/main" val="4101997540"/>
                    </a:ext>
                  </a:extLst>
                </a:gridCol>
                <a:gridCol w="2116666">
                  <a:extLst>
                    <a:ext uri="{9D8B030D-6E8A-4147-A177-3AD203B41FA5}">
                      <a16:colId xmlns:a16="http://schemas.microsoft.com/office/drawing/2014/main" val="29404877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任何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169427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两者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both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either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neither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925511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三者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或以上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none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64743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86485785"/>
              </p:ext>
            </p:extLst>
          </p:nvPr>
        </p:nvGraphicFramePr>
        <p:xfrm>
          <a:off x="381000" y="4549622"/>
          <a:ext cx="11430000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2406316">
                  <a:extLst>
                    <a:ext uri="{9D8B030D-6E8A-4147-A177-3AD203B41FA5}">
                      <a16:colId xmlns:a16="http://schemas.microsoft.com/office/drawing/2014/main" val="2303052027"/>
                    </a:ext>
                  </a:extLst>
                </a:gridCol>
                <a:gridCol w="4511842">
                  <a:extLst>
                    <a:ext uri="{9D8B030D-6E8A-4147-A177-3AD203B41FA5}">
                      <a16:colId xmlns:a16="http://schemas.microsoft.com/office/drawing/2014/main" val="1987509078"/>
                    </a:ext>
                  </a:extLst>
                </a:gridCol>
                <a:gridCol w="4511842">
                  <a:extLst>
                    <a:ext uri="{9D8B030D-6E8A-4147-A177-3AD203B41FA5}">
                      <a16:colId xmlns:a16="http://schemas.microsoft.com/office/drawing/2014/main" val="9145789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76839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表肯定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few(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91064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表否定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几乎没有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little(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几乎没有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000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69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9553"/>
            <a:ext cx="7617791" cy="564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other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other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others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2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others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another</a:t>
            </a:r>
            <a:endParaRPr lang="zh-CN" altLang="en-US" sz="26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30361237"/>
              </p:ext>
            </p:extLst>
          </p:nvPr>
        </p:nvGraphicFramePr>
        <p:xfrm>
          <a:off x="381000" y="1676400"/>
          <a:ext cx="11430000" cy="4533900"/>
        </p:xfrm>
        <a:graphic>
          <a:graphicData uri="http://schemas.openxmlformats.org/drawingml/2006/table">
            <a:tbl>
              <a:tblPr firstRow="1" firstCol="1" bandRow="1"/>
              <a:tblGrid>
                <a:gridCol w="1882140">
                  <a:extLst>
                    <a:ext uri="{9D8B030D-6E8A-4147-A177-3AD203B41FA5}">
                      <a16:colId xmlns:a16="http://schemas.microsoft.com/office/drawing/2014/main" val="4181687251"/>
                    </a:ext>
                  </a:extLst>
                </a:gridCol>
                <a:gridCol w="9547860">
                  <a:extLst>
                    <a:ext uri="{9D8B030D-6E8A-4147-A177-3AD203B41FA5}">
                      <a16:colId xmlns:a16="http://schemas.microsoft.com/office/drawing/2014/main" val="328871564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不定代词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33857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意为“另外的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两者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”，只作定语，常与复数名词或不可数名词连用；但如果前面有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等时，则可与单数名词连用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14735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指两者中另一个，常与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连用，构成“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...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”；作定语修饰复数名词时，表示“全部其余的”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679406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others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泛指别的人或物，是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的复数形式，泛指别的人或物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但不是全部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，不能作定语，构成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 ... others ...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70146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others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特指其余的人或物，是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的复数形式，特指其余的人或物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35497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another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意为“另一个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三者或以上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”，指三者或三者以上中的任何一个，用作形容词或代词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157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90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194547"/>
              <a:ext cx="11647357" cy="73866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00" b="1" spc="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专题三　代词 </a:t>
              </a:r>
              <a:endPara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语法导图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核心考点精讲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5398"/>
            <a:ext cx="261802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复合不定代词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27566722"/>
              </p:ext>
            </p:extLst>
          </p:nvPr>
        </p:nvGraphicFramePr>
        <p:xfrm>
          <a:off x="381000" y="2745105"/>
          <a:ext cx="11430000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2857500">
                  <a:extLst>
                    <a:ext uri="{9D8B030D-6E8A-4147-A177-3AD203B41FA5}">
                      <a16:colId xmlns:a16="http://schemas.microsoft.com/office/drawing/2014/main" val="1102536128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3821811177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1760786622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370749911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somebody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anybody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nobody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everybody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02740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43520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anything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nothing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everything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5592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89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80222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形容词修饰复合不定代词应该后置，如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000" y="1830653"/>
            <a:ext cx="11430000" cy="2809927"/>
            <a:chOff x="381000" y="1756757"/>
            <a:chExt cx="11430000" cy="2809927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2659369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498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41990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best things in life are free.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couldn’t agree more. Air costs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 can’t live without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something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anything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0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生活中最好的东西是免费的。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我非常同意。空气不需要花费任何东西，但我们没有它就无法生存。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没有什么、毫不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某事、某物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任何事物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一切、所有事物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可知，这里强调空气是免费的，不花费任何代价，所以用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来表示空气的成本为零。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45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812624"/>
              </p:ext>
            </p:extLst>
          </p:nvPr>
        </p:nvGraphicFramePr>
        <p:xfrm>
          <a:off x="381000" y="868483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5274753" imgH="396374" progId="Word.Document.12">
                  <p:embed/>
                </p:oleObj>
              </mc:Choice>
              <mc:Fallback>
                <p:oleObj name="文档" r:id="rId3" imgW="5274753" imgH="396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68483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32363567"/>
              </p:ext>
            </p:extLst>
          </p:nvPr>
        </p:nvGraphicFramePr>
        <p:xfrm>
          <a:off x="381000" y="1727397"/>
          <a:ext cx="11430000" cy="3986530"/>
        </p:xfrm>
        <a:graphic>
          <a:graphicData uri="http://schemas.openxmlformats.org/drawingml/2006/table">
            <a:tbl>
              <a:tblPr firstRow="1" firstCol="1" bandRow="1"/>
              <a:tblGrid>
                <a:gridCol w="1242060">
                  <a:extLst>
                    <a:ext uri="{9D8B030D-6E8A-4147-A177-3AD203B41FA5}">
                      <a16:colId xmlns:a16="http://schemas.microsoft.com/office/drawing/2014/main" val="2468709215"/>
                    </a:ext>
                  </a:extLst>
                </a:gridCol>
                <a:gridCol w="2766060">
                  <a:extLst>
                    <a:ext uri="{9D8B030D-6E8A-4147-A177-3AD203B41FA5}">
                      <a16:colId xmlns:a16="http://schemas.microsoft.com/office/drawing/2014/main" val="520071522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4126984384"/>
                    </a:ext>
                  </a:extLst>
                </a:gridCol>
                <a:gridCol w="5547360">
                  <a:extLst>
                    <a:ext uri="{9D8B030D-6E8A-4147-A177-3AD203B41FA5}">
                      <a16:colId xmlns:a16="http://schemas.microsoft.com/office/drawing/2014/main" val="650416512"/>
                    </a:ext>
                  </a:extLst>
                </a:gridCol>
              </a:tblGrid>
              <a:tr h="20510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？你愿意跟谁一起去？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082886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whom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Whom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writing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？你要写信给谁？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739531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谁的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Whose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？这是谁的包？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667672"/>
                  </a:ext>
                </a:extLst>
              </a:tr>
              <a:tr h="405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哪一个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有范围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cheaper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？这两本书，哪一本更便宜？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7943696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什么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无范围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sister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？你的姐姐从事什么行业？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002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44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2712"/>
            <a:ext cx="234872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重难点区别：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03087052"/>
              </p:ext>
            </p:extLst>
          </p:nvPr>
        </p:nvGraphicFramePr>
        <p:xfrm>
          <a:off x="381000" y="1570967"/>
          <a:ext cx="11430000" cy="4781550"/>
        </p:xfrm>
        <a:graphic>
          <a:graphicData uri="http://schemas.openxmlformats.org/drawingml/2006/table">
            <a:tbl>
              <a:tblPr firstRow="1" firstCol="1" bandRow="1"/>
              <a:tblGrid>
                <a:gridCol w="1226590">
                  <a:extLst>
                    <a:ext uri="{9D8B030D-6E8A-4147-A177-3AD203B41FA5}">
                      <a16:colId xmlns:a16="http://schemas.microsoft.com/office/drawing/2014/main" val="3682867588"/>
                    </a:ext>
                  </a:extLst>
                </a:gridCol>
                <a:gridCol w="10203410">
                  <a:extLst>
                    <a:ext uri="{9D8B030D-6E8A-4147-A177-3AD203B41FA5}">
                      <a16:colId xmlns:a16="http://schemas.microsoft.com/office/drawing/2014/main" val="887227315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一般用于肯定句中，表示“一些，某些；某个”，如：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have some maths books.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也可用于疑问句中，希望得到对方的肯定回答或委婉提出建议与要求，如：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 you like some tea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您想喝点茶吗？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037015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一般用于否定句、疑问句，表示“一些”，如：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我没有数学书。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anything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newspaper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？报纸上有什么新消息？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有时也可用于肯定句中，表示“任何一个”，如：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bookstore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city.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您可以在我们城市任何书店购买这本书。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62375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指代或修饰可数名词复数：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那么多书籍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757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09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64528820"/>
              </p:ext>
            </p:extLst>
          </p:nvPr>
        </p:nvGraphicFramePr>
        <p:xfrm>
          <a:off x="381000" y="1022944"/>
          <a:ext cx="11430000" cy="5383530"/>
        </p:xfrm>
        <a:graphic>
          <a:graphicData uri="http://schemas.openxmlformats.org/drawingml/2006/table">
            <a:tbl>
              <a:tblPr firstRow="1" firstCol="1" bandRow="1"/>
              <a:tblGrid>
                <a:gridCol w="1651000">
                  <a:extLst>
                    <a:ext uri="{9D8B030D-6E8A-4147-A177-3AD203B41FA5}">
                      <a16:colId xmlns:a16="http://schemas.microsoft.com/office/drawing/2014/main" val="581938778"/>
                    </a:ext>
                  </a:extLst>
                </a:gridCol>
                <a:gridCol w="9779000">
                  <a:extLst>
                    <a:ext uri="{9D8B030D-6E8A-4147-A177-3AD203B41FA5}">
                      <a16:colId xmlns:a16="http://schemas.microsoft.com/office/drawing/2014/main" val="341404162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指代或修饰不可数名词复数：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那么多水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605445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指两个或两个以上：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side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road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路的两边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也可用于三者或以上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735936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指三个或三个以上：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我们班里的每一个学生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86032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(1)a little+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(2)a little+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不可数名词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(3)not a little 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很多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26840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bit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(1)a bit+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(2)a bit of+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不可数名词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(3)not a bit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一点也不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9429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没人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其后不加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常用来回答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的提问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0773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没人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其后可加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常用来回答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many/how much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的提问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49142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每个人，后面不能跟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947399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 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每一个，常指物，后面可跟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900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785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15088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合肥瑶海区二模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teach me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solve this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problem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Let me explain it step by step.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where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你能教我如何解这道数学题吗？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当然，让我一步步解释。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何时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哪里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explain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可知，此处是请教如何解决这道数学题。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4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9787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this Li Mei’s volleyball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Look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LM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it.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she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hers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herself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include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our members in the group activity.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nobody should be left out.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some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few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none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c222"/>
          <p:cNvSpPr/>
          <p:nvPr/>
        </p:nvSpPr>
        <p:spPr>
          <a:xfrm>
            <a:off x="7127240" y="3735251"/>
            <a:ext cx="121132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15331"/>
            <a:ext cx="5993599" cy="504456"/>
          </a:xfrm>
          <a:prstGeom prst="rect">
            <a:avLst/>
          </a:prstGeom>
        </p:spPr>
      </p:pic>
      <p:sp>
        <p:nvSpPr>
          <p:cNvPr id="4" name="A_6ee45"/>
          <p:cNvSpPr/>
          <p:nvPr/>
        </p:nvSpPr>
        <p:spPr>
          <a:xfrm>
            <a:off x="2593086" y="2071043"/>
            <a:ext cx="11224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Chengdu Research Base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panda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Huahua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very popular and people stand in a long line to see 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so lovely that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say no to her.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everybody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anybody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somebody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nobody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sister is good at singing.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even sing some French songs.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She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2517"/>
          <p:cNvSpPr/>
          <p:nvPr/>
        </p:nvSpPr>
        <p:spPr>
          <a:xfrm>
            <a:off x="7066852" y="3819632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43e2d"/>
          <p:cNvSpPr/>
          <p:nvPr/>
        </p:nvSpPr>
        <p:spPr>
          <a:xfrm>
            <a:off x="4136390" y="2155424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67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3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742" y="920890"/>
            <a:ext cx="4642516" cy="501325"/>
          </a:xfrm>
          <a:prstGeom prst="rect">
            <a:avLst/>
          </a:prstGeom>
        </p:spPr>
      </p:pic>
      <p:pic>
        <p:nvPicPr>
          <p:cNvPr id="3" name="image66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460" y="1445075"/>
            <a:ext cx="8955079" cy="504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7506"/>
            <a:ext cx="11430000" cy="5647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合肥庐阳区校级四模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you two join the waste</a:t>
            </a:r>
            <a:r>
              <a:rPr lang="zh-CN" altLang="zh-CN" sz="2800" b="1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sorting training last week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us missed it. We learned a lot about recycling.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Both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Either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Neither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None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合肥三模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 of you has </a:t>
            </a:r>
            <a:r>
              <a:rPr lang="zh-CN" altLang="zh-CN" sz="2800" b="1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you’re good at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your friends have theirs.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agree. We should learn from each other.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everything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nothing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something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anything</a:t>
            </a:r>
            <a:endParaRPr lang="zh-CN" altLang="en-US" sz="2800" dirty="0"/>
          </a:p>
        </p:txBody>
      </p:sp>
      <p:sp>
        <p:nvSpPr>
          <p:cNvPr id="4" name="A_ff6a4"/>
          <p:cNvSpPr/>
          <p:nvPr/>
        </p:nvSpPr>
        <p:spPr>
          <a:xfrm>
            <a:off x="6338253" y="3767706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9c91b"/>
          <p:cNvSpPr/>
          <p:nvPr/>
        </p:nvSpPr>
        <p:spPr>
          <a:xfrm>
            <a:off x="1083628" y="2103498"/>
            <a:ext cx="12113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26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2550" y="1071233"/>
            <a:ext cx="6926901" cy="4715534"/>
            <a:chOff x="2632550" y="1071233"/>
            <a:chExt cx="6926901" cy="471553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627F94-A608-DC54-FF2F-50326F475F13}"/>
                </a:ext>
              </a:extLst>
            </p:cNvPr>
            <p:cNvSpPr txBox="1"/>
            <p:nvPr/>
          </p:nvSpPr>
          <p:spPr>
            <a:xfrm>
              <a:off x="4823857" y="4986548"/>
              <a:ext cx="25442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谢谢观看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34FD1C-019A-7094-DDEE-771BBD893B58}"/>
                </a:ext>
              </a:extLst>
            </p:cNvPr>
            <p:cNvGrpSpPr/>
            <p:nvPr/>
          </p:nvGrpSpPr>
          <p:grpSpPr>
            <a:xfrm>
              <a:off x="2632550" y="1071233"/>
              <a:ext cx="6926901" cy="3805567"/>
              <a:chOff x="2632550" y="1071233"/>
              <a:chExt cx="6926901" cy="380556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12A626E-3DED-4CDC-349D-5FED829E1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2550" y="1071233"/>
                <a:ext cx="6926901" cy="380556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8B1F1C6-996E-3F2F-95C8-206F50FEA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0114" y="2403231"/>
                <a:ext cx="991772" cy="29120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6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096140" y="906206"/>
            <a:ext cx="5999720" cy="504972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873273"/>
              </p:ext>
            </p:extLst>
          </p:nvPr>
        </p:nvGraphicFramePr>
        <p:xfrm>
          <a:off x="381000" y="1434038"/>
          <a:ext cx="11430000" cy="858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5274753" imgH="396734" progId="Word.Document.12">
                  <p:embed/>
                </p:oleObj>
              </mc:Choice>
              <mc:Fallback>
                <p:oleObj name="文档" r:id="rId4" imgW="5274753" imgH="3967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434038"/>
                        <a:ext cx="11430000" cy="858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68377604"/>
              </p:ext>
            </p:extLst>
          </p:nvPr>
        </p:nvGraphicFramePr>
        <p:xfrm>
          <a:off x="381000" y="2292952"/>
          <a:ext cx="11430001" cy="3647440"/>
        </p:xfrm>
        <a:graphic>
          <a:graphicData uri="http://schemas.openxmlformats.org/drawingml/2006/table">
            <a:tbl>
              <a:tblPr firstRow="1" firstCol="1" bandRow="1"/>
              <a:tblGrid>
                <a:gridCol w="2280317">
                  <a:extLst>
                    <a:ext uri="{9D8B030D-6E8A-4147-A177-3AD203B41FA5}">
                      <a16:colId xmlns:a16="http://schemas.microsoft.com/office/drawing/2014/main" val="3126532416"/>
                    </a:ext>
                  </a:extLst>
                </a:gridCol>
                <a:gridCol w="2285645">
                  <a:extLst>
                    <a:ext uri="{9D8B030D-6E8A-4147-A177-3AD203B41FA5}">
                      <a16:colId xmlns:a16="http://schemas.microsoft.com/office/drawing/2014/main" val="3722378185"/>
                    </a:ext>
                  </a:extLst>
                </a:gridCol>
                <a:gridCol w="2294525">
                  <a:extLst>
                    <a:ext uri="{9D8B030D-6E8A-4147-A177-3AD203B41FA5}">
                      <a16:colId xmlns:a16="http://schemas.microsoft.com/office/drawing/2014/main" val="95311698"/>
                    </a:ext>
                  </a:extLst>
                </a:gridCol>
                <a:gridCol w="2294525">
                  <a:extLst>
                    <a:ext uri="{9D8B030D-6E8A-4147-A177-3AD203B41FA5}">
                      <a16:colId xmlns:a16="http://schemas.microsoft.com/office/drawing/2014/main" val="2115110882"/>
                    </a:ext>
                  </a:extLst>
                </a:gridCol>
                <a:gridCol w="2274989">
                  <a:extLst>
                    <a:ext uri="{9D8B030D-6E8A-4147-A177-3AD203B41FA5}">
                      <a16:colId xmlns:a16="http://schemas.microsoft.com/office/drawing/2014/main" val="740960892"/>
                    </a:ext>
                  </a:extLst>
                </a:gridCol>
              </a:tblGrid>
              <a:tr h="20510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623209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56594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84059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216664"/>
                  </a:ext>
                </a:extLst>
              </a:tr>
              <a:tr h="20510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第三人称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889506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058459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765697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ones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19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00" y="1076273"/>
            <a:ext cx="11430000" cy="5239465"/>
            <a:chOff x="381000" y="1756757"/>
            <a:chExt cx="11430000" cy="5239465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81000" y="1907315"/>
              <a:ext cx="11430000" cy="5088907"/>
            </a:xfrm>
            <a:prstGeom prst="roundRect">
              <a:avLst>
                <a:gd name="adj" fmla="val 2381"/>
              </a:avLst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image1.jpe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22704" y="1756757"/>
              <a:ext cx="898133" cy="498376"/>
            </a:xfrm>
            <a:prstGeom prst="rect">
              <a:avLst/>
            </a:prstGeom>
          </p:spPr>
        </p:pic>
      </p:grpSp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76225880"/>
              </p:ext>
            </p:extLst>
          </p:nvPr>
        </p:nvGraphicFramePr>
        <p:xfrm>
          <a:off x="491490" y="1792624"/>
          <a:ext cx="11209020" cy="3957320"/>
        </p:xfrm>
        <a:graphic>
          <a:graphicData uri="http://schemas.openxmlformats.org/drawingml/2006/table">
            <a:tbl>
              <a:tblPr firstRow="1" firstCol="1" bandRow="1"/>
              <a:tblGrid>
                <a:gridCol w="5177790">
                  <a:extLst>
                    <a:ext uri="{9D8B030D-6E8A-4147-A177-3AD203B41FA5}">
                      <a16:colId xmlns:a16="http://schemas.microsoft.com/office/drawing/2014/main" val="3273622760"/>
                    </a:ext>
                  </a:extLst>
                </a:gridCol>
                <a:gridCol w="6031230">
                  <a:extLst>
                    <a:ext uri="{9D8B030D-6E8A-4147-A177-3AD203B41FA5}">
                      <a16:colId xmlns:a16="http://schemas.microsoft.com/office/drawing/2014/main" val="3465598646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在句中任何位置都要大写，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可以是单数也可以是复数，根据上下文来决定。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06466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人称代词独立使用时，也可以用宾格。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？为什么是我？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我也一样。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58212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以下句子人称代词用主格和宾格都可以。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sister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older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I/me.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我的姐姐比我大两岁。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tall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he/him.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你和他一样高。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11031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she/he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可用来指代宠物。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我有一条狗，他很可爱。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3309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31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spect="1"/>
          </p:cNvSpPr>
          <p:nvPr/>
        </p:nvSpPr>
        <p:spPr>
          <a:xfrm>
            <a:off x="381000" y="1028701"/>
            <a:ext cx="11430000" cy="5287038"/>
          </a:xfrm>
          <a:prstGeom prst="roundRect">
            <a:avLst>
              <a:gd name="adj" fmla="val 2381"/>
            </a:avLst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61880443"/>
              </p:ext>
            </p:extLst>
          </p:nvPr>
        </p:nvGraphicFramePr>
        <p:xfrm>
          <a:off x="502920" y="1221755"/>
          <a:ext cx="11186160" cy="4900930"/>
        </p:xfrm>
        <a:graphic>
          <a:graphicData uri="http://schemas.openxmlformats.org/drawingml/2006/table">
            <a:tbl>
              <a:tblPr firstRow="1" firstCol="1" bandRow="1"/>
              <a:tblGrid>
                <a:gridCol w="922020">
                  <a:extLst>
                    <a:ext uri="{9D8B030D-6E8A-4147-A177-3AD203B41FA5}">
                      <a16:colId xmlns:a16="http://schemas.microsoft.com/office/drawing/2014/main" val="1405952472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28613742"/>
                    </a:ext>
                  </a:extLst>
                </a:gridCol>
                <a:gridCol w="7703820">
                  <a:extLst>
                    <a:ext uri="{9D8B030D-6E8A-4147-A177-3AD203B41FA5}">
                      <a16:colId xmlns:a16="http://schemas.microsoft.com/office/drawing/2014/main" val="1132226498"/>
                    </a:ext>
                  </a:extLst>
                </a:gridCol>
              </a:tblGrid>
              <a:tr h="40513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单数：二、三、一人称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复数：一、二、三人称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我、他和你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我们、你们和他们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339990"/>
                  </a:ext>
                </a:extLst>
              </a:tr>
              <a:tr h="20510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代指婴儿或不明身份的人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lovely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baby.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这是一个可爱的宝宝。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285012"/>
                  </a:ext>
                </a:extLst>
              </a:tr>
              <a:tr h="6051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表示天气、时间或距离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today.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今天很热。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o’clock.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现在是七点。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kilometres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here.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它离这儿有两公里远。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312510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答语中代替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this/that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What’s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？这是什么？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key.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这是一把钥匙。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2780927"/>
                  </a:ext>
                </a:extLst>
              </a:tr>
              <a:tr h="12052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常用句型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It’s+</a:t>
                      </a:r>
                      <a:r>
                        <a:rPr lang="en-US" sz="24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对某人而言，做某事是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的。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it+</a:t>
                      </a:r>
                      <a:r>
                        <a:rPr lang="en-US" sz="24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</a:t>
                      </a:r>
                      <a:r>
                        <a:rPr lang="en-US" sz="24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+to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某人发现做某事是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的。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是时候做某事了。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seems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看起来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6739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730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>
            <a:spLocks noChangeAspect="1"/>
          </p:cNvSpPr>
          <p:nvPr/>
        </p:nvSpPr>
        <p:spPr>
          <a:xfrm>
            <a:off x="381000" y="1158251"/>
            <a:ext cx="11430000" cy="5088907"/>
          </a:xfrm>
          <a:prstGeom prst="roundRect">
            <a:avLst>
              <a:gd name="adj" fmla="val 2381"/>
            </a:avLst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94471"/>
              </p:ext>
            </p:extLst>
          </p:nvPr>
        </p:nvGraphicFramePr>
        <p:xfrm>
          <a:off x="548640" y="2393334"/>
          <a:ext cx="11094720" cy="2618740"/>
        </p:xfrm>
        <a:graphic>
          <a:graphicData uri="http://schemas.openxmlformats.org/drawingml/2006/table">
            <a:tbl>
              <a:tblPr firstRow="1" firstCol="1" bandRow="1"/>
              <a:tblGrid>
                <a:gridCol w="1264920">
                  <a:extLst>
                    <a:ext uri="{9D8B030D-6E8A-4147-A177-3AD203B41FA5}">
                      <a16:colId xmlns:a16="http://schemas.microsoft.com/office/drawing/2014/main" val="2261457468"/>
                    </a:ext>
                  </a:extLst>
                </a:gridCol>
                <a:gridCol w="2674620">
                  <a:extLst>
                    <a:ext uri="{9D8B030D-6E8A-4147-A177-3AD203B41FA5}">
                      <a16:colId xmlns:a16="http://schemas.microsoft.com/office/drawing/2014/main" val="1028292768"/>
                    </a:ext>
                  </a:extLst>
                </a:gridCol>
                <a:gridCol w="7155180">
                  <a:extLst>
                    <a:ext uri="{9D8B030D-6E8A-4147-A177-3AD203B41FA5}">
                      <a16:colId xmlns:a16="http://schemas.microsoft.com/office/drawing/2014/main" val="1177089070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指上文中提到的同类事物中的一个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同类不同个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beautiful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toys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shop.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店里有许多漂亮的玩具，我想买一个。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78687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指上文中提到的同一事物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同类同个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beautiful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shop.I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方正仿宋_GBK"/>
                          <a:cs typeface="Times New Roman" panose="02020603050405020304" pitchFamily="18" charset="0"/>
                        </a:rPr>
                        <a:t>店里有一个漂亮的玩具，我想买下它。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062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4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27690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sometimes feel blue on rainy days.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not try to wear orange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Simon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might cheer 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up.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64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99" y="95899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［解析］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我有时在下雨天心情不好。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Simon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，为什么不试试穿橙色的衣服呢？这或许会让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高兴起来。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，人称代词主格或宾格；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，形容词性物主代词；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，名词性物主代词；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你自己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，反身代词。根据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cheer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可知，空处缺少宾语，主语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穿橙色衣服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，而宾语是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Simon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，主语和宾语不一致，所以不能使用反身代词，应用人称代词宾格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作宾语。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［答案］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07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" id="{A45849AF-D6A8-41C2-A717-85A3D64DCBD9}" vid="{F2B2281B-1FEB-4FF1-9E28-19834E9F02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55</TotalTime>
  <Words>2730</Words>
  <Application>Microsoft Office PowerPoint</Application>
  <PresentationFormat>宽屏</PresentationFormat>
  <Paragraphs>294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MS Mincho</vt:lpstr>
      <vt:lpstr>NEU-BZ</vt:lpstr>
      <vt:lpstr>等线</vt:lpstr>
      <vt:lpstr>等线 Light</vt:lpstr>
      <vt:lpstr>方正仿宋_GBK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</cp:revision>
  <dcterms:created xsi:type="dcterms:W3CDTF">2025-12-05T12:11:34Z</dcterms:created>
  <dcterms:modified xsi:type="dcterms:W3CDTF">2025-12-05T13:06:53Z</dcterms:modified>
</cp:coreProperties>
</file>