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884" r:id="rId5"/>
    <p:sldId id="885" r:id="rId6"/>
    <p:sldId id="886" r:id="rId7"/>
    <p:sldId id="887" r:id="rId8"/>
    <p:sldId id="883" r:id="rId9"/>
    <p:sldId id="888" r:id="rId10"/>
    <p:sldId id="889" r:id="rId11"/>
    <p:sldId id="890" r:id="rId12"/>
    <p:sldId id="891" r:id="rId13"/>
    <p:sldId id="892" r:id="rId14"/>
    <p:sldId id="875" r:id="rId15"/>
    <p:sldId id="893" r:id="rId16"/>
    <p:sldId id="894" r:id="rId17"/>
    <p:sldId id="895" r:id="rId18"/>
    <p:sldId id="896" r:id="rId19"/>
    <p:sldId id="897" r:id="rId20"/>
    <p:sldId id="898" r:id="rId21"/>
    <p:sldId id="899" r:id="rId22"/>
    <p:sldId id="900" r:id="rId23"/>
    <p:sldId id="901" r:id="rId24"/>
    <p:sldId id="902" r:id="rId25"/>
    <p:sldId id="903" r:id="rId26"/>
    <p:sldId id="904" r:id="rId27"/>
    <p:sldId id="905" r:id="rId28"/>
    <p:sldId id="906" r:id="rId29"/>
    <p:sldId id="907" r:id="rId30"/>
    <p:sldId id="908" r:id="rId31"/>
    <p:sldId id="909" r:id="rId32"/>
    <p:sldId id="910" r:id="rId33"/>
    <p:sldId id="911" r:id="rId34"/>
    <p:sldId id="912" r:id="rId35"/>
    <p:sldId id="913" r:id="rId36"/>
    <p:sldId id="914" r:id="rId37"/>
    <p:sldId id="915" r:id="rId38"/>
    <p:sldId id="916" r:id="rId39"/>
    <p:sldId id="917" r:id="rId40"/>
    <p:sldId id="918" r:id="rId41"/>
    <p:sldId id="919" r:id="rId42"/>
    <p:sldId id="920" r:id="rId43"/>
    <p:sldId id="921" r:id="rId44"/>
    <p:sldId id="922" r:id="rId45"/>
    <p:sldId id="923" r:id="rId46"/>
    <p:sldId id="924" r:id="rId47"/>
    <p:sldId id="925" r:id="rId48"/>
    <p:sldId id="926" r:id="rId49"/>
    <p:sldId id="927" r:id="rId50"/>
    <p:sldId id="928" r:id="rId51"/>
    <p:sldId id="929" r:id="rId52"/>
    <p:sldId id="930" r:id="rId53"/>
    <p:sldId id="931" r:id="rId54"/>
    <p:sldId id="932" r:id="rId55"/>
    <p:sldId id="933" r:id="rId56"/>
    <p:sldId id="934" r:id="rId57"/>
    <p:sldId id="935" r:id="rId58"/>
    <p:sldId id="936" r:id="rId59"/>
    <p:sldId id="937" r:id="rId60"/>
    <p:sldId id="938" r:id="rId61"/>
    <p:sldId id="939" r:id="rId62"/>
    <p:sldId id="940" r:id="rId63"/>
    <p:sldId id="941" r:id="rId64"/>
    <p:sldId id="942" r:id="rId65"/>
    <p:sldId id="943" r:id="rId66"/>
    <p:sldId id="944" r:id="rId67"/>
    <p:sldId id="945" r:id="rId68"/>
    <p:sldId id="946" r:id="rId69"/>
    <p:sldId id="947" r:id="rId70"/>
    <p:sldId id="948" r:id="rId71"/>
    <p:sldId id="949" r:id="rId72"/>
    <p:sldId id="950" r:id="rId73"/>
    <p:sldId id="951" r:id="rId74"/>
    <p:sldId id="952" r:id="rId75"/>
    <p:sldId id="953" r:id="rId76"/>
    <p:sldId id="954" r:id="rId77"/>
    <p:sldId id="955" r:id="rId78"/>
    <p:sldId id="956" r:id="rId79"/>
    <p:sldId id="957" r:id="rId80"/>
    <p:sldId id="958" r:id="rId81"/>
    <p:sldId id="959" r:id="rId82"/>
    <p:sldId id="960" r:id="rId83"/>
    <p:sldId id="873" r:id="rId8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69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名师精讲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4892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66.What is Paragraph 1 mainly about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Advantages of having siblings.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Causes of arguing with others.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Practices of accepting differences.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Ways of building relationships.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67.What do the underlined words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 eye to eye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Paragraph 2 mean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Joke with each other.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Hear from each other.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Agree with each other.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Learn from each other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58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69738"/>
            <a:ext cx="11430000" cy="28455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68.What will probably be talked about next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Why all families are different.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When we can talk to a trusted adult.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is important for communication.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only children develop social skills.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11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284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【主旨大意】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本文主要探讨了与兄弟姐妹相处对社交能力的积极影响，包括沟通技巧、情感理解及解决冲突的能力培养，并指出独生子女也可通过其他方式获得类似发展机会。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66.A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段落大意题。根据第一段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Relationships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siblings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兄弟姐妹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practice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social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可知，第一段开篇提出核心观点，即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和兄弟姐妹的关系可以帮助你练习社交技巧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，随后通过好关系和坏关系的具体例子，集中阐述拥有兄弟姐妹在沟通能力、理解他人及接受差异等方面的优势。由此可知，第一段主要介绍了拥有兄弟姐妹的好处</a:t>
            </a:r>
            <a:r>
              <a:rPr lang="zh-CN" altLang="zh-CN" sz="28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81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67.C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词义猜测题。根据第二段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completely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normal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正常的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sibling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won’t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可知，此处指兄弟姐妹间的不合，即出现不同意对方看法的情况。因此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同意彼此的看法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68.D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推理判断题。根据最后一段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可知，文章结尾明确指向独生子女发展社交技能的方法，预示下文将展开此话题。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65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69738"/>
            <a:ext cx="11430000" cy="28455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Civilian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Mobile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Library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encouraged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return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285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library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square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size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thousands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library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Dawei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sense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biggest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garden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history.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Germany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58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683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thousands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library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recommended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favorite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university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libraries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local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bookstores.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letters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expressing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inspired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farther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physical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20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benefited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使受益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perhaps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dream.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8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81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)1.Why did Xu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Dawei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mention the reader in Paragraph 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ask for some help.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compare two ideas.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recommend a book.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support his thoughts.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)2.What can we learn from Paragraph 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Who helped Xu manage the library.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inspired Xu to start the library.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When Xu fell in love with reading.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Where Xu found his favorite books.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df87"/>
          <p:cNvSpPr/>
          <p:nvPr/>
        </p:nvSpPr>
        <p:spPr>
          <a:xfrm>
            <a:off x="489903" y="3791015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3" name="A_6e01c"/>
          <p:cNvSpPr/>
          <p:nvPr/>
        </p:nvSpPr>
        <p:spPr>
          <a:xfrm>
            <a:off x="489903" y="1017335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83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02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)3.What is Xu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Dawei’s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dream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travel around the world.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go to university.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help more people love reading.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start seven libraries.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)4.What is the best title(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the text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a Book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Pass it 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Your Hope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Dream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When Friend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Nice Trip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Once Start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Never Stop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4e3c"/>
          <p:cNvSpPr/>
          <p:nvPr/>
        </p:nvSpPr>
        <p:spPr>
          <a:xfrm>
            <a:off x="489903" y="3770495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3" name="A_e4416"/>
          <p:cNvSpPr/>
          <p:nvPr/>
        </p:nvSpPr>
        <p:spPr>
          <a:xfrm>
            <a:off x="489903" y="996815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64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题型四　阅读理解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2685798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名师精讲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6263972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3045568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Mosquitoes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awful.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everywhere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badly.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薄荷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oil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perfect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oil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760220" y="1892941"/>
            <a:ext cx="1005078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mosquitoes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crazy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oil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23481" y="1291814"/>
            <a:ext cx="2945037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5" name="image895.jpe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312" y="1892941"/>
            <a:ext cx="1296908" cy="129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32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Saturday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Riverside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materials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served.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activity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345878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p.m.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Friday.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89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8776652" y="1890520"/>
            <a:ext cx="2264728" cy="181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79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060"/>
            <a:ext cx="11430000" cy="45268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bottle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橄榄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oil.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bottle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bottle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mixture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onto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piece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cotton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cloth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dark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bottle.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oil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through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cloth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into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bottle.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Now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homemade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mint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oil.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0627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)5.When will this community event take place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This Friday afternoon.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Next Friday afternoon.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This Saturday morning.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Next Saturday morning.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)6.How many people can take part in the activity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least forty.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At least fifty.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 most forty.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At most fifty.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8eda"/>
          <p:cNvSpPr/>
          <p:nvPr/>
        </p:nvSpPr>
        <p:spPr>
          <a:xfrm>
            <a:off x="489903" y="409970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3" name="A_6893a"/>
          <p:cNvSpPr/>
          <p:nvPr/>
        </p:nvSpPr>
        <p:spPr>
          <a:xfrm>
            <a:off x="489903" y="132602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13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795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)7.Why would people call Lucy before the event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win a gift.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book a place.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get mint oil.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buy some tools.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)8.What is the main purpose of the passage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introduce an activity.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survey the users of a product.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recommend a product.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report the success of an activity.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e234"/>
          <p:cNvSpPr/>
          <p:nvPr/>
        </p:nvSpPr>
        <p:spPr>
          <a:xfrm>
            <a:off x="489903" y="3768155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3" name="A_fdca7"/>
          <p:cNvSpPr/>
          <p:nvPr/>
        </p:nvSpPr>
        <p:spPr>
          <a:xfrm>
            <a:off x="489903" y="994475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36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13061" y="987169"/>
            <a:ext cx="296587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吉林改编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619" y="1655978"/>
            <a:ext cx="6104762" cy="4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0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8130" y="1331411"/>
            <a:ext cx="7055739" cy="465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11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261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9.It’s best to keep the multivitamin in a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place.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high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low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dry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)10.Jack is 15. He’d better take the fish oil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capsule(s) a 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two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three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e946"/>
          <p:cNvSpPr/>
          <p:nvPr/>
        </p:nvSpPr>
        <p:spPr>
          <a:xfrm>
            <a:off x="489903" y="3486890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3" name="A_0396f"/>
          <p:cNvSpPr/>
          <p:nvPr/>
        </p:nvSpPr>
        <p:spPr>
          <a:xfrm>
            <a:off x="489903" y="1822682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52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795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)11.People can take the fish oil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before breakfast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during a meal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after breakfast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between meals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)12.The information is probably from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diaries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stamps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instructions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storybooks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4e74"/>
          <p:cNvSpPr/>
          <p:nvPr/>
        </p:nvSpPr>
        <p:spPr>
          <a:xfrm>
            <a:off x="489903" y="3768155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3" name="A_44205"/>
          <p:cNvSpPr/>
          <p:nvPr/>
        </p:nvSpPr>
        <p:spPr>
          <a:xfrm>
            <a:off x="489903" y="994475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42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973738" y="1070373"/>
            <a:ext cx="224452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zh-CN" altLang="en-US" sz="2800" dirty="0"/>
          </a:p>
        </p:txBody>
      </p:sp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32275941"/>
              </p:ext>
            </p:extLst>
          </p:nvPr>
        </p:nvGraphicFramePr>
        <p:xfrm>
          <a:off x="381000" y="2272627"/>
          <a:ext cx="11430000" cy="3869690"/>
        </p:xfrm>
        <a:graphic>
          <a:graphicData uri="http://schemas.openxmlformats.org/drawingml/2006/table">
            <a:tbl>
              <a:tblPr firstRow="1" firstCol="1" bandRow="1"/>
              <a:tblGrid>
                <a:gridCol w="7711440">
                  <a:extLst>
                    <a:ext uri="{9D8B030D-6E8A-4147-A177-3AD203B41FA5}">
                      <a16:colId xmlns:a16="http://schemas.microsoft.com/office/drawing/2014/main" val="1593107230"/>
                    </a:ext>
                  </a:extLst>
                </a:gridCol>
                <a:gridCol w="3718560">
                  <a:extLst>
                    <a:ext uri="{9D8B030D-6E8A-4147-A177-3AD203B41FA5}">
                      <a16:colId xmlns:a16="http://schemas.microsoft.com/office/drawing/2014/main" val="3117069528"/>
                    </a:ext>
                  </a:extLst>
                </a:gridCol>
              </a:tblGrid>
              <a:tr h="26054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history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recommendations</a:t>
                      </a:r>
                      <a:r>
                        <a:rPr lang="zh-CN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Cayitam</a:t>
                      </a:r>
                      <a:r>
                        <a:rPr lang="en-US" sz="2800" b="1" dirty="0" err="1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Cambria Math" panose="02040503050406030204" pitchFamily="18" charset="0"/>
                        </a:rPr>
                        <a:t>≫</a:t>
                      </a:r>
                      <a:r>
                        <a:rPr lang="en-US" sz="2800" b="1" i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April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47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Hello there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 writing to see if anyone happens to have any suggestions for history books. Perhaps you’ve read some good ones recently. I’m really interested in finding a new history book to read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 I hope someone may have a recommendation. It would be great if you could let me know what you think is worth reading.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28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Cayitam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8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Posts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Joined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April 30th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47 am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2774783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23386869"/>
              </p:ext>
            </p:extLst>
          </p:nvPr>
        </p:nvGraphicFramePr>
        <p:xfrm>
          <a:off x="381000" y="1671500"/>
          <a:ext cx="11430000" cy="455930"/>
        </p:xfrm>
        <a:graphic>
          <a:graphicData uri="http://schemas.openxmlformats.org/drawingml/2006/table">
            <a:tbl>
              <a:tblPr firstRow="1" firstCol="1" bandRow="1"/>
              <a:tblGrid>
                <a:gridCol w="11430000">
                  <a:extLst>
                    <a:ext uri="{9D8B030D-6E8A-4147-A177-3AD203B41FA5}">
                      <a16:colId xmlns:a16="http://schemas.microsoft.com/office/drawing/2014/main" val="2211264719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EnglishClub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ESL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Forums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847038"/>
                  </a:ext>
                </a:extLst>
              </a:tr>
            </a:tbl>
          </a:graphicData>
        </a:graphic>
      </p:graphicFrame>
      <p:pic>
        <p:nvPicPr>
          <p:cNvPr id="4" name="image90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9617479" y="3735159"/>
            <a:ext cx="834220" cy="897607"/>
          </a:xfrm>
          <a:prstGeom prst="rect">
            <a:avLst/>
          </a:prstGeom>
        </p:spPr>
      </p:pic>
      <p:pic>
        <p:nvPicPr>
          <p:cNvPr id="5" name="image899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9593064" y="2353516"/>
            <a:ext cx="769701" cy="76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29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227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精讲一：阅读理解的题型认识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“阅读理解”是指阅读所给的文字材料，通过认识语言形式与结构而获取文字信息，掌握其主要内容并理解其含义的过程。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理解对体裁的考查较多样，多为记叙文、说明文、应用文、议论文。有时也会涉及新闻报道、广告、通知、操作说明、表格等。总之对于体裁的考查不会太单一。而文章的题材内容也比较丰富，一般会有小故事、日常生活事件、报纸杂志内容、文化习俗、名人逸事等。这就需要考生在平时对各方面的知识都有所积累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85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48150" y="921244"/>
            <a:ext cx="4495699" cy="49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65380584"/>
              </p:ext>
            </p:extLst>
          </p:nvPr>
        </p:nvGraphicFramePr>
        <p:xfrm>
          <a:off x="381000" y="1100455"/>
          <a:ext cx="11430000" cy="5149850"/>
        </p:xfrm>
        <a:graphic>
          <a:graphicData uri="http://schemas.openxmlformats.org/drawingml/2006/table">
            <a:tbl>
              <a:tblPr firstRow="1" firstCol="1" bandRow="1"/>
              <a:tblGrid>
                <a:gridCol w="8441897">
                  <a:extLst>
                    <a:ext uri="{9D8B030D-6E8A-4147-A177-3AD203B41FA5}">
                      <a16:colId xmlns:a16="http://schemas.microsoft.com/office/drawing/2014/main" val="2134918032"/>
                    </a:ext>
                  </a:extLst>
                </a:gridCol>
                <a:gridCol w="2988103">
                  <a:extLst>
                    <a:ext uri="{9D8B030D-6E8A-4147-A177-3AD203B41FA5}">
                      <a16:colId xmlns:a16="http://schemas.microsoft.com/office/drawing/2014/main" val="757962523"/>
                    </a:ext>
                  </a:extLst>
                </a:gridCol>
              </a:tblGrid>
              <a:tr h="36055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</a:t>
                      </a:r>
                      <a:r>
                        <a:rPr lang="zh-CN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history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recommendations</a:t>
                      </a:r>
                      <a:r>
                        <a:rPr lang="zh-CN" sz="2800" b="1" u="sng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LinguaSpark</a:t>
                      </a:r>
                      <a:r>
                        <a:rPr lang="en-US" sz="2800" b="1" dirty="0" err="1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Cambria Math" panose="02040503050406030204" pitchFamily="18" charset="0"/>
                        </a:rPr>
                        <a:t>≫</a:t>
                      </a:r>
                      <a:r>
                        <a:rPr lang="en-US" sz="2800" b="1" i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pm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Cayitam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！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I’d recommend 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Sapiens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Brief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History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Humankind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by Yuval Noah Harari. It’s a fascinating introduction to human history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telling the story of humans from ancient days to today’s modern world. The book talks about big turning points in human history. Harari also asks interesting questions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 as whether things like money or nations are just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stories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 all believe in together. It’s an easy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 book that makes you think differently about history. Happy reading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！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28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LinguaSpark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28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28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Posts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Joined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 4th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 pm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9823916"/>
                  </a:ext>
                </a:extLst>
              </a:tr>
            </a:tbl>
          </a:graphicData>
        </a:graphic>
      </p:graphicFrame>
      <p:pic>
        <p:nvPicPr>
          <p:cNvPr id="2" name="image90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9856129" y="1664825"/>
            <a:ext cx="889829" cy="889829"/>
          </a:xfrm>
          <a:prstGeom prst="rect">
            <a:avLst/>
          </a:prstGeom>
        </p:spPr>
      </p:pic>
      <p:pic>
        <p:nvPicPr>
          <p:cNvPr id="3" name="image903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9856129" y="3119024"/>
            <a:ext cx="964418" cy="103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26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795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)13.What’s the purpose of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Cayitam’s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post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prepare for a history exam.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buy a history book online.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show the importance of history.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find a history book to read.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)14.What do we know about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LinguaSpark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 is asking some questions.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He is teaching a history lesson.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 is telling the story of humans.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He is introducing a history book.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b7a9"/>
          <p:cNvSpPr/>
          <p:nvPr/>
        </p:nvSpPr>
        <p:spPr>
          <a:xfrm>
            <a:off x="489903" y="3768155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3" name="A_55c88"/>
          <p:cNvSpPr/>
          <p:nvPr/>
        </p:nvSpPr>
        <p:spPr>
          <a:xfrm>
            <a:off x="489903" y="994475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80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)15.After reading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Sapiens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Brief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History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Humankind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LinguaSpark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might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find the book difficult to understand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dislike the questions in the book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have a new understanding of history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doubt the historical turning points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3a23"/>
          <p:cNvSpPr/>
          <p:nvPr/>
        </p:nvSpPr>
        <p:spPr>
          <a:xfrm>
            <a:off x="489903" y="1886182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63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Zara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Lachlan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Kingdom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mainland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Europe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mainland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America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Zara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rowing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Portugal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October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completed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Atlantic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crossing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97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February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French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Guiana.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Nobody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clapped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鼓掌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fishermen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Brazil.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10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179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Zara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challenges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挑战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finger.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point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ship.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Zara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sunrises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exciting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memories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challenge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Zara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effort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inspire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激励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challenge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themselves.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45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660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)16.Where did Zara arrive on February 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the UK.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 Portugal.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French Guiana.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 Brazil.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)17.What did Zara find exciting during the journey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flying fish.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night skies.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high wind.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large ship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b153"/>
          <p:cNvSpPr/>
          <p:nvPr/>
        </p:nvSpPr>
        <p:spPr>
          <a:xfrm>
            <a:off x="489903" y="2926736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3" name="A_dc382"/>
          <p:cNvSpPr/>
          <p:nvPr/>
        </p:nvSpPr>
        <p:spPr>
          <a:xfrm>
            <a:off x="489903" y="126252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17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32232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)18.Which of the following best describes Zara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Strong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willed.      	B. Honest.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Easy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going.        	D. Humorous.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b09c"/>
          <p:cNvSpPr/>
          <p:nvPr/>
        </p:nvSpPr>
        <p:spPr>
          <a:xfrm>
            <a:off x="489903" y="2728752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10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Sanket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wildlife.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alongside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himself.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stayed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99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2598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India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America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Sanket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communities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sparrows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麻雀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notice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瞬间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Sanket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noticing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towards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wildlife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58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Sanket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wildlife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photography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animals’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pictures.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Sanket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Finder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15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046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精讲二：解题方法技巧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做英语阅读时，首先通读全文，不要被某个或某些自己不熟悉的单词所困扰，了解大概意思。然后看问题，带着问题精读全文，同时选择答案，必要时用排除法。注意，文章中一般都会有答案，有的可以直接找到。但平时多积累词汇量，答题便会更为主动、有把握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以下为阅读理解题的方法和技巧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获取段落的主旨和大意。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最有效的办法是找出主题句。一篇文章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或一段文字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通常都是围绕一个中心意思展开的，而这个中心意思往往由一个句子来概括。这个能概括文章或段落中心意思的句子叫作主题句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93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)19.Where are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Sanket’s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life lessons mainly from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forests.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 people.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photos.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 animals.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)20.What does the underlined word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Paragraph 2 refer to(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指的是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Small moments.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Busy lives.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Sparrows.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Communities.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e4c6"/>
          <p:cNvSpPr/>
          <p:nvPr/>
        </p:nvSpPr>
        <p:spPr>
          <a:xfrm>
            <a:off x="489903" y="2710160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3" name="A_ae938"/>
          <p:cNvSpPr/>
          <p:nvPr/>
        </p:nvSpPr>
        <p:spPr>
          <a:xfrm>
            <a:off x="489903" y="1045952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2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795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)21.Why did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Sanket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 up wildlife photography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become a famous person.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develop a habit.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add value to animals’ lives.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get good pictures.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)22.Why did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Sanket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write the book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View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share photographic skills.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research forests around the world.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introduce protection areas.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spread what he learned to the young.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f659"/>
          <p:cNvSpPr/>
          <p:nvPr/>
        </p:nvSpPr>
        <p:spPr>
          <a:xfrm>
            <a:off x="489903" y="3768155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3" name="A_13cb8"/>
          <p:cNvSpPr/>
          <p:nvPr/>
        </p:nvSpPr>
        <p:spPr>
          <a:xfrm>
            <a:off x="489903" y="994475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7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广安改编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West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especially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Sichuan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Sichuan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basic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tastes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Westerners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spicy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辛辣的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Sichuan.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20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tofu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probably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Sichuan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West.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tofu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beef.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tofu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taste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tofu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斑点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huoguo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Westerners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hottest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social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delicious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conversations.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sign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Sichuan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28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Kungpao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chicken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spicy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chicken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peanuts.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Baozhen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officer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Sichuan.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experience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Baozhen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restaurant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34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)23.What is Sichuan food well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known for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Its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Its smells.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Its tastes.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Its stories.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)24.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tofu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made with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tofu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chicken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chicken and peanuts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beef and peanuts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tofu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beef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17e7"/>
          <p:cNvSpPr/>
          <p:nvPr/>
        </p:nvSpPr>
        <p:spPr>
          <a:xfrm>
            <a:off x="489903" y="2990236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3" name="A_d6021"/>
          <p:cNvSpPr/>
          <p:nvPr/>
        </p:nvSpPr>
        <p:spPr>
          <a:xfrm>
            <a:off x="489903" y="132602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12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7509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)25.What is the hottest dish in many Westerners’ opinion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tofu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Hot pot.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Kungpao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chicken.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)26.Which of the following is TRUE according to the passage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tofu is named after an old man with marks.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Hot pot is a good way to enjoy delicious food and talk with other people.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person is brave when eating a hot pot meal with drinking cold water.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Ding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Baozhen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a cook in Sichuan.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1d84"/>
          <p:cNvSpPr/>
          <p:nvPr/>
        </p:nvSpPr>
        <p:spPr>
          <a:xfrm>
            <a:off x="489903" y="3745295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3" name="A_f06b2"/>
          <p:cNvSpPr/>
          <p:nvPr/>
        </p:nvSpPr>
        <p:spPr>
          <a:xfrm>
            <a:off x="489903" y="971615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0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millions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Europeans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heat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causes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century.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predicted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climate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activities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854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European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cities.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2.3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million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Europe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2100.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Presently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Europe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weather.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temperatures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continue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deaths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reduce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heat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deaths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predicted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greatly.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67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researchers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predicted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deaths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reduced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nations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carbon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pollution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levels.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increased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efforts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reduce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greenhouse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gases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Europe.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efforts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Italy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southern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increases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deaths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climate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Scandinavia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Britain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predicted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deaths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temperatures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moderate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28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285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Pierre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Masselot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research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environmental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effects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Mediterranean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地中海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climate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hotspot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quicker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Malta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predicts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Malta’s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temperature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deaths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increase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269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century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73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根据上下文猜测词义。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猜测词义也是一种英语阅读能力。英语阅读理解试题中有不少这样的题目。任何一个实词，只有在一定的语境中才能表示一个确定的词义。上下文的作用就是帮助确定文中的词、短语或句子的意义。据此，我们可以尽可能地利用上下文来猜测词义，即从已知推求未知，也就是用我们所熟悉的词或短语来猜测我们不熟悉的词的词义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6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European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officials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reported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several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waves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thousands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2003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deaths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recorded.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Among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predicted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deaths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temperature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Barcelona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Spain.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almost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temperature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causes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2100.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80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336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)27.What can we infer(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from the article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Temperatures in Europe are keeping on going up now.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whole of Europe will face the danger of hot weather.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study has researched enough actual climate activities.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About 854 European cities are suffering from hot weather.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)28. Which paragraph talks about how to reduce the heat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related deaths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Paragraph 3.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Paragraph 4.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Paragraph 5.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Paragraph 6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11a4"/>
          <p:cNvSpPr/>
          <p:nvPr/>
        </p:nvSpPr>
        <p:spPr>
          <a:xfrm>
            <a:off x="489903" y="3973562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3" name="A_a95fa"/>
          <p:cNvSpPr/>
          <p:nvPr/>
        </p:nvSpPr>
        <p:spPr>
          <a:xfrm>
            <a:off x="489903" y="1199882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6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)29. Which is closest in meaning to the underlined word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moderate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Freezing.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Heated.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Changeable.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Comfortable.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)30. What can be the best title(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the article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Dangers will come at the end of the century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Barcelona will be hit by heat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related deaths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Millions of Europeans face deadly heat risks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Actions are needed to reduce carbon pollution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cf80"/>
          <p:cNvSpPr/>
          <p:nvPr/>
        </p:nvSpPr>
        <p:spPr>
          <a:xfrm>
            <a:off x="489903" y="3264896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3" name="A_7e8c7"/>
          <p:cNvSpPr/>
          <p:nvPr/>
        </p:nvSpPr>
        <p:spPr>
          <a:xfrm>
            <a:off x="489903" y="1045952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6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7509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连云港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attention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amazing.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128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total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naturally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formed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object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sizes.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powerful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telescope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望远镜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detail.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piled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appear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45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48425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Saturn’s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objects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wide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159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mile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rocks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unusual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orbits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轨道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opposite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direction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movement.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6.5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million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million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ringed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further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Saturn’s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biggest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Titan.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36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69738"/>
            <a:ext cx="11430000" cy="28455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several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giant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gravity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attracted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rocks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ice.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crashed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4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2598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Edward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Ashton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recently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confirmed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International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Astronomical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IAU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Jupiter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Ashton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limit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Jupiter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present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already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added.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0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)31.What do we know about the new discovery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Newly found moons look the same.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Scientists found new moons by accident.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Saturn’s rings attract many scientists.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128 new moons were found around Saturn.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)32.What does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ringed planet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Paragraph 3 refer to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Earth.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Saturn.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Moon.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Titan.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4892"/>
          <p:cNvSpPr/>
          <p:nvPr/>
        </p:nvSpPr>
        <p:spPr>
          <a:xfrm>
            <a:off x="489903" y="4099708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3" name="A_33bc6"/>
          <p:cNvSpPr/>
          <p:nvPr/>
        </p:nvSpPr>
        <p:spPr>
          <a:xfrm>
            <a:off x="489903" y="132602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73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062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)33.What led to the large number of Saturn’s moons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size of the planet.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weights of the moons.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orbit of the planet.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crashes of the moons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e0e2"/>
          <p:cNvSpPr/>
          <p:nvPr/>
        </p:nvSpPr>
        <p:spPr>
          <a:xfrm>
            <a:off x="489903" y="210275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99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)34.What can we learn from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Ashton’s words in the last paragraph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Jupiter will soon catch up with Saturn.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Saturn’s new moons might support life.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IAU presented a medal to his team.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He is satisfied with their moon discovery.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5b37"/>
          <p:cNvSpPr/>
          <p:nvPr/>
        </p:nvSpPr>
        <p:spPr>
          <a:xfrm>
            <a:off x="489903" y="1886182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83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确定细节和事实。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在阅读理解题目中，有相当一部分是考查细节和事实的题目。这类题目相对容易一些。这些题目有两个共同特点：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凡属针对特定细节的考题，其正确答案大都可以在阅读材料中找到对应的文字部分作为验证。这一部分可能是一个词或短语，也可能是一个句子或相关的若干句子，但句式、用词和表达方式不同。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干扰项往往是主体思想与细节混杂，正确答案的细节和非正确答案的细节混杂，甚至真假混杂。因此，要做好阅读理解的确定细节和事实的题目，首先要在文章中找出相应的信息点，再排除干扰项。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00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3044"/>
            <a:ext cx="11430000" cy="17214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合肥包河区一模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students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country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worry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look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makes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feel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01755358"/>
              </p:ext>
            </p:extLst>
          </p:nvPr>
        </p:nvGraphicFramePr>
        <p:xfrm>
          <a:off x="381000" y="3095917"/>
          <a:ext cx="11430000" cy="2589530"/>
        </p:xfrm>
        <a:graphic>
          <a:graphicData uri="http://schemas.openxmlformats.org/drawingml/2006/table">
            <a:tbl>
              <a:tblPr firstRow="1" firstCol="1" bandRow="1"/>
              <a:tblGrid>
                <a:gridCol w="11430000">
                  <a:extLst>
                    <a:ext uri="{9D8B030D-6E8A-4147-A177-3AD203B41FA5}">
                      <a16:colId xmlns:a16="http://schemas.microsoft.com/office/drawing/2014/main" val="3226131973"/>
                    </a:ext>
                  </a:extLst>
                </a:gridCol>
              </a:tblGrid>
              <a:tr h="16052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Sweden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worry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Social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media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reason.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pictures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online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often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perfect.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compare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themselves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these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pictures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feel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nervous.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different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kinds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beauty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media.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Also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accept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ourselves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carefully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online.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Folke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Borgstrom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Sweden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971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617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96303749"/>
              </p:ext>
            </p:extLst>
          </p:nvPr>
        </p:nvGraphicFramePr>
        <p:xfrm>
          <a:off x="381000" y="1108710"/>
          <a:ext cx="11430000" cy="5179060"/>
        </p:xfrm>
        <a:graphic>
          <a:graphicData uri="http://schemas.openxmlformats.org/drawingml/2006/table">
            <a:tbl>
              <a:tblPr firstRow="1" firstCol="1" bandRow="1"/>
              <a:tblGrid>
                <a:gridCol w="11430000">
                  <a:extLst>
                    <a:ext uri="{9D8B030D-6E8A-4147-A177-3AD203B41FA5}">
                      <a16:colId xmlns:a16="http://schemas.microsoft.com/office/drawing/2014/main" val="492269934"/>
                    </a:ext>
                  </a:extLst>
                </a:gridCol>
              </a:tblGrid>
              <a:tr h="16052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classmates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worry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Singapore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different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cultures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different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ideas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beauty.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just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Singapore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truly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themselves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personality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性格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Huang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Luofei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Singapore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3315278"/>
                  </a:ext>
                </a:extLst>
              </a:tr>
              <a:tr h="16052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Mexico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feel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nervous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classmates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anxious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焦虑的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pimples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faces.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Others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makeup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skills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restroom.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social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pressure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bullying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stars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influence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these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feelings.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Remember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nobody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perfect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different.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Peixin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Mexico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31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974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2032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)35. Whose classmates worry least about how they look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Zhang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Yutong’s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Folke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Borgstrom’s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Huang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Luofei’s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Yin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Peixin’s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)36. What advice do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Folke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Borgstrom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Yin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Peixin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both give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Accept ourselves.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Make more friends.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Stop using social media.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Develop makeup skills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4467"/>
          <p:cNvSpPr/>
          <p:nvPr/>
        </p:nvSpPr>
        <p:spPr>
          <a:xfrm>
            <a:off x="489903" y="3762232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3" name="A_8d539"/>
          <p:cNvSpPr/>
          <p:nvPr/>
        </p:nvSpPr>
        <p:spPr>
          <a:xfrm>
            <a:off x="489903" y="988552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60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69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)37. In which part of a magazine can we read the text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Science Study.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City News.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Language for Fun.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Voice of Students.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3499"/>
          <p:cNvSpPr/>
          <p:nvPr/>
        </p:nvSpPr>
        <p:spPr>
          <a:xfrm>
            <a:off x="489903" y="216625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78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23719"/>
            <a:ext cx="11430000" cy="28455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India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doubled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government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report.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cats’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706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682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75%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27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India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disappeared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cities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farms.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India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3%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habitat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栖息地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million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brought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search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fights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17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1973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Indian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government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laws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increased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fifty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Conservation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organizations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保护组织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habitats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support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peacefully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alongside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includes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educating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farmers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45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Researchers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results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conservation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successfully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research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attitude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态度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Yadvendradev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Jhala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author.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51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)38. What’s the number of tigers living in the world now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706.                B. About 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682.                D. About 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900.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)39. What do conservation organizations do to protect tigers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Make laws.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Build farmhouses.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Educate people.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Increase protected areas.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51cb"/>
          <p:cNvSpPr/>
          <p:nvPr/>
        </p:nvSpPr>
        <p:spPr>
          <a:xfrm>
            <a:off x="489903" y="2990236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3" name="A_f4e64"/>
          <p:cNvSpPr/>
          <p:nvPr/>
        </p:nvSpPr>
        <p:spPr>
          <a:xfrm>
            <a:off x="489903" y="132602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76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69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)40. What is the best title for the text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Tigers are growing fast in India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Wildlife protection projects in India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Tigers are disappearing in the world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Wildlife protection organizations in the world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1bb3"/>
          <p:cNvSpPr/>
          <p:nvPr/>
        </p:nvSpPr>
        <p:spPr>
          <a:xfrm>
            <a:off x="489903" y="2166258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6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进行合理推断。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所谓推断，就是根据阅读材料中所提供的信息，推断出未知的信息。即把有关的文字作为已知部分，从中推断出未知部分。需要推断的有关文字可能是词或句子，也可能是若干句子，甚至是全文。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39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4056535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squirrels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practiced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climbing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找坚果比赛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63435"/>
            <a:ext cx="88773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squirrel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松鼠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Nico.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orange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excitedly.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7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9671367" y="1906956"/>
            <a:ext cx="1575753" cy="167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71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88449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kicked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squirrels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circle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directions.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orange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continued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holding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爪子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cheered.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09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315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paws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circle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Ouch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dropped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paw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realized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dropped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Ouch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dropped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Ouch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Ouch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Ouch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20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41.Why did all the little squirrels do exercises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42.What was the problem Nico faced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43.How could Nico solve the problem by himself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 give him a piece of advice.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e163"/>
          <p:cNvSpPr/>
          <p:nvPr/>
        </p:nvSpPr>
        <p:spPr>
          <a:xfrm>
            <a:off x="370840" y="4936862"/>
            <a:ext cx="986548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instead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carrying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e8672"/>
          <p:cNvSpPr/>
          <p:nvPr/>
        </p:nvSpPr>
        <p:spPr>
          <a:xfrm>
            <a:off x="370840" y="3272654"/>
            <a:ext cx="9150350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paws.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3" name="A_878b6"/>
          <p:cNvSpPr/>
          <p:nvPr/>
        </p:nvSpPr>
        <p:spPr>
          <a:xfrm>
            <a:off x="370840" y="2163182"/>
            <a:ext cx="536009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ready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Nut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Hunt.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42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1309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广安改编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attention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safety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especially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pool.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suggestions.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▲Be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especially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thinner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皮肤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adults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easier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burnt.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reduce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testing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temperature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腕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elbow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bath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23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315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▲Watch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bathroom.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bathroom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bathrooms.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bathrooms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electrical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appliances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设备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avoid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risk.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▲Never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perfect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injury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伤害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溺亡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realize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safety.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suggestions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above.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33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44.Where does water safety for kids often happen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45.Why is it easier for young kids to be burnt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en-US" altLang="zh-CN" sz="2800" b="1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46.Who should kids swim with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fc98"/>
          <p:cNvSpPr/>
          <p:nvPr/>
        </p:nvSpPr>
        <p:spPr>
          <a:xfrm>
            <a:off x="370840" y="5211521"/>
            <a:ext cx="28622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parents.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A_5c148"/>
          <p:cNvSpPr/>
          <p:nvPr/>
        </p:nvSpPr>
        <p:spPr>
          <a:xfrm>
            <a:off x="370840" y="4102049"/>
            <a:ext cx="793121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kids’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thinner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adults’.</a:t>
            </a:r>
            <a:endParaRPr lang="zh-CN" altLang="en-US"/>
          </a:p>
        </p:txBody>
      </p:sp>
      <p:sp>
        <p:nvSpPr>
          <p:cNvPr id="5" name="A_b865c"/>
          <p:cNvSpPr/>
          <p:nvPr/>
        </p:nvSpPr>
        <p:spPr>
          <a:xfrm>
            <a:off x="370840" y="3547313"/>
            <a:ext cx="1084586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thinner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adults./Because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thinner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adults’./</a:t>
            </a:r>
            <a:endParaRPr lang="zh-CN" altLang="en-US" dirty="0"/>
          </a:p>
        </p:txBody>
      </p:sp>
      <p:sp>
        <p:nvSpPr>
          <p:cNvPr id="4" name="A_e4984"/>
          <p:cNvSpPr/>
          <p:nvPr/>
        </p:nvSpPr>
        <p:spPr>
          <a:xfrm>
            <a:off x="370840" y="2992577"/>
            <a:ext cx="1104906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thinner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adults./Because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/>
          </a:p>
        </p:txBody>
      </p:sp>
      <p:sp>
        <p:nvSpPr>
          <p:cNvPr id="3" name="A_73e89"/>
          <p:cNvSpPr/>
          <p:nvPr/>
        </p:nvSpPr>
        <p:spPr>
          <a:xfrm>
            <a:off x="370840" y="1883105"/>
            <a:ext cx="429425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pool.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77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Daniel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noticed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struggling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butterfly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cocoon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蚕茧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Curious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Daniel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stopped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butterfly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pushing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seemed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stuck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被卡住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creature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生物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Daniel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gently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撕开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cocoon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butterfly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easily.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butterfly’s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shriveled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皱缩的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weak.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Daniel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58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scene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explained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struggle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cocoon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butterfly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strength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Daniel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realized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actually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harmed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butterfly.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challenges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struggles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necessary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growth.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seems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prevent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strength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5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47.What did Daniel do to help the butterfly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48.Why couldn’t the butterfly fly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49.What lesson does this story teach us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5643"/>
          <p:cNvSpPr/>
          <p:nvPr/>
        </p:nvSpPr>
        <p:spPr>
          <a:xfrm>
            <a:off x="370840" y="4662202"/>
            <a:ext cx="8442262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Challenges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struggles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necessary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growth.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f7428"/>
          <p:cNvSpPr/>
          <p:nvPr/>
        </p:nvSpPr>
        <p:spPr>
          <a:xfrm>
            <a:off x="370840" y="3552730"/>
            <a:ext cx="7283450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wings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shriveled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weak.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3" name="A_498b3"/>
          <p:cNvSpPr/>
          <p:nvPr/>
        </p:nvSpPr>
        <p:spPr>
          <a:xfrm>
            <a:off x="370840" y="2443258"/>
            <a:ext cx="54879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gently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cocoon.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16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452598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Relationships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siblings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兄弟姐妹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social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relationship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communicate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feelings.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siblings.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argued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争吵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accept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useful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outside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284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peacock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feathers.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terrible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voice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shortcomings.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nightingale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nearby.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nightingale’s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voice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sadder.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unlucky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voice.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monkey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appeared.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peacock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unhappy.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unhappy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monkey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44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peacock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terrible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voice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nightingale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voice.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peacock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monkey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explained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nightingale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voice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feathers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accept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advantage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peacock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comparing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himself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advantages.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peacock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20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155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50.What made the peacock sad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51.Who helped the peacock out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52.What would the writer say at the end of the text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en-US" sz="2800" dirty="0"/>
          </a:p>
        </p:txBody>
      </p:sp>
      <p:sp>
        <p:nvSpPr>
          <p:cNvPr id="5" name="A_64212"/>
          <p:cNvSpPr/>
          <p:nvPr/>
        </p:nvSpPr>
        <p:spPr>
          <a:xfrm>
            <a:off x="370840" y="4661753"/>
            <a:ext cx="6027230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Everyone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special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his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own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way.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cdf12"/>
          <p:cNvSpPr/>
          <p:nvPr/>
        </p:nvSpPr>
        <p:spPr>
          <a:xfrm>
            <a:off x="370840" y="3552281"/>
            <a:ext cx="2318830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monkey.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3" name="A_bc35f"/>
          <p:cNvSpPr/>
          <p:nvPr/>
        </p:nvSpPr>
        <p:spPr>
          <a:xfrm>
            <a:off x="370840" y="2442809"/>
            <a:ext cx="339731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terrible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voice.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85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795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completely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normal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正常的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sibling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Owen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researcher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jokes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trusted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adult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成年人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5913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siblings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experience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advantages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96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 - 副本" id="{99C1383A-8F95-458E-988F-64FC44469891}" vid="{14C2AA16-DC74-403D-BEB7-23D0FE05F56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 - 副本</Template>
  <TotalTime>142</TotalTime>
  <Words>7146</Words>
  <Application>Microsoft Office PowerPoint</Application>
  <PresentationFormat>宽屏</PresentationFormat>
  <Paragraphs>419</Paragraphs>
  <Slides>83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83</vt:i4>
      </vt:variant>
    </vt:vector>
  </HeadingPairs>
  <TitlesOfParts>
    <vt:vector size="97" baseType="lpstr">
      <vt:lpstr>MS Mincho</vt:lpstr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Cambria Math</vt:lpstr>
      <vt:lpstr>Segoe UI Symbol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</cp:revision>
  <dcterms:created xsi:type="dcterms:W3CDTF">2025-12-06T03:09:24Z</dcterms:created>
  <dcterms:modified xsi:type="dcterms:W3CDTF">2025-12-06T06:09:14Z</dcterms:modified>
</cp:coreProperties>
</file>