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884" r:id="rId5"/>
    <p:sldId id="885" r:id="rId6"/>
    <p:sldId id="886" r:id="rId7"/>
    <p:sldId id="883" r:id="rId8"/>
    <p:sldId id="887" r:id="rId9"/>
    <p:sldId id="888" r:id="rId10"/>
    <p:sldId id="889" r:id="rId11"/>
    <p:sldId id="890" r:id="rId12"/>
    <p:sldId id="875" r:id="rId13"/>
    <p:sldId id="891" r:id="rId14"/>
    <p:sldId id="892" r:id="rId15"/>
    <p:sldId id="893" r:id="rId16"/>
    <p:sldId id="894" r:id="rId17"/>
    <p:sldId id="895" r:id="rId18"/>
    <p:sldId id="896" r:id="rId19"/>
    <p:sldId id="897" r:id="rId20"/>
    <p:sldId id="898" r:id="rId21"/>
    <p:sldId id="899" r:id="rId22"/>
    <p:sldId id="900" r:id="rId23"/>
    <p:sldId id="901" r:id="rId24"/>
    <p:sldId id="902" r:id="rId25"/>
    <p:sldId id="903" r:id="rId26"/>
    <p:sldId id="904" r:id="rId27"/>
    <p:sldId id="905" r:id="rId28"/>
    <p:sldId id="906" r:id="rId29"/>
    <p:sldId id="907" r:id="rId30"/>
    <p:sldId id="908" r:id="rId31"/>
    <p:sldId id="909" r:id="rId32"/>
    <p:sldId id="910" r:id="rId33"/>
    <p:sldId id="911" r:id="rId34"/>
    <p:sldId id="912" r:id="rId35"/>
    <p:sldId id="913" r:id="rId36"/>
    <p:sldId id="914" r:id="rId37"/>
    <p:sldId id="915" r:id="rId38"/>
    <p:sldId id="916" r:id="rId39"/>
    <p:sldId id="873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61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名师精讲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732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【主旨大意】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本文是两个人讨论为农业项目种植作物的一则对话。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51.F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根据上文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farming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可知，此处应回答决定种植什么，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我正在考虑种西瓜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符合语境。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52.C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根据下文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finding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可知，此处应询问先做什么，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我们应该先做什么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符合语境。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53.G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根据下文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可知，此处应是提出了建议，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为何不向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先生询问一下，看看能否找到一个完美的空间呢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符合语境</a:t>
            </a:r>
            <a:r>
              <a:rPr lang="zh-CN" altLang="zh-CN" sz="28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8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54.A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根据上文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Speaking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soil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fertilizer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及下文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watering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schedule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可知，此处表示同意对方的看法，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嗯，我同意你的看法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符合语境。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55.D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可知，此处提到了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先生，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他会乐意帮助我们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符合语境。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FCGAD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04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419787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Chris.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group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carbon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carbon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lifestyle.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765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Wow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prefer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welcome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79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I’d love to.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Let’s eat together.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It’s great to see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start with less shopping.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Can you lend me a bike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Anything else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This group is just right for you.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5644534"/>
            <a:ext cx="682430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3.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5.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34f6e"/>
          <p:cNvSpPr/>
          <p:nvPr/>
        </p:nvSpPr>
        <p:spPr>
          <a:xfrm>
            <a:off x="5985828" y="5741054"/>
            <a:ext cx="128060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4b85a"/>
          <p:cNvSpPr/>
          <p:nvPr/>
        </p:nvSpPr>
        <p:spPr>
          <a:xfrm>
            <a:off x="4722942" y="5741054"/>
            <a:ext cx="11716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29577"/>
          <p:cNvSpPr/>
          <p:nvPr/>
        </p:nvSpPr>
        <p:spPr>
          <a:xfrm>
            <a:off x="3511616" y="574105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5fb04"/>
          <p:cNvSpPr/>
          <p:nvPr/>
        </p:nvSpPr>
        <p:spPr>
          <a:xfrm>
            <a:off x="2176685" y="5741054"/>
            <a:ext cx="12303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ac61"/>
          <p:cNvSpPr/>
          <p:nvPr/>
        </p:nvSpPr>
        <p:spPr>
          <a:xfrm>
            <a:off x="994728" y="574105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23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0129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survey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prefer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dancing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table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tennis.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36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63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381506"/>
            <a:ext cx="688361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7.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8.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9.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10.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7538"/>
          <p:cNvSpPr/>
          <p:nvPr/>
        </p:nvSpPr>
        <p:spPr>
          <a:xfrm>
            <a:off x="6200702" y="5478026"/>
            <a:ext cx="13002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</a:t>
            </a:r>
            <a:r>
              <a:rPr lang="zh-CN" altLang="zh-CN" sz="28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A_b7f28"/>
          <p:cNvSpPr/>
          <p:nvPr/>
        </p:nvSpPr>
        <p:spPr>
          <a:xfrm>
            <a:off x="4696587" y="547802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e9ed9"/>
          <p:cNvSpPr/>
          <p:nvPr/>
        </p:nvSpPr>
        <p:spPr>
          <a:xfrm>
            <a:off x="3450590" y="5478026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d8791"/>
          <p:cNvSpPr/>
          <p:nvPr/>
        </p:nvSpPr>
        <p:spPr>
          <a:xfrm>
            <a:off x="2164906" y="5478026"/>
            <a:ext cx="12303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23306"/>
            <a:ext cx="11430000" cy="396114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agree with you.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Do you stay at home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I’m sorry to hear that.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Is it a special hobby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Why is it good to have hobbies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What’s the result of the survey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Is there anything that both boys and girls like doing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a7e2"/>
          <p:cNvSpPr/>
          <p:nvPr/>
        </p:nvSpPr>
        <p:spPr>
          <a:xfrm>
            <a:off x="994728" y="5478026"/>
            <a:ext cx="11716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4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5869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Protein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hobbies.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Protein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look sporty.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I like running.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both a sport and a hobby. What else do you do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spend some of my free time on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my grandfather.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cool.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Tai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ji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could really help people keep fit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right. What’s your hobby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6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You play it very well.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my favorite.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Maybe we could learn from each other.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85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题型三　补全对话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2685798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名师精讲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6263972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541655"/>
            <a:ext cx="718280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9ce39"/>
          <p:cNvSpPr/>
          <p:nvPr/>
        </p:nvSpPr>
        <p:spPr>
          <a:xfrm>
            <a:off x="6508997" y="5638175"/>
            <a:ext cx="12795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747be"/>
          <p:cNvSpPr/>
          <p:nvPr/>
        </p:nvSpPr>
        <p:spPr>
          <a:xfrm>
            <a:off x="5161786" y="5638175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6a8fa"/>
          <p:cNvSpPr/>
          <p:nvPr/>
        </p:nvSpPr>
        <p:spPr>
          <a:xfrm>
            <a:off x="3835212" y="5638175"/>
            <a:ext cx="11017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4d3af"/>
          <p:cNvSpPr/>
          <p:nvPr/>
        </p:nvSpPr>
        <p:spPr>
          <a:xfrm>
            <a:off x="2505075" y="5638175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Thank you.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That’s a good idea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I’d like to try 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like reading books.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I like playing the violin.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When do you go running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Do you often do exercise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053a"/>
          <p:cNvSpPr/>
          <p:nvPr/>
        </p:nvSpPr>
        <p:spPr>
          <a:xfrm>
            <a:off x="1152906" y="5638175"/>
            <a:ext cx="11414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77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65756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内蒙古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Daniel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playground.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Daniel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serious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83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kidding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wonderful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5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290964"/>
            <a:ext cx="720261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3a0bb"/>
          <p:cNvSpPr/>
          <p:nvPr/>
        </p:nvSpPr>
        <p:spPr>
          <a:xfrm>
            <a:off x="6484691" y="5387484"/>
            <a:ext cx="128060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 </a:t>
            </a:r>
            <a:r>
              <a:rPr lang="zh-CN" altLang="zh-CN" sz="28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A_971f9"/>
          <p:cNvSpPr/>
          <p:nvPr/>
        </p:nvSpPr>
        <p:spPr>
          <a:xfrm>
            <a:off x="5145249" y="5387484"/>
            <a:ext cx="11017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c49ef"/>
          <p:cNvSpPr/>
          <p:nvPr/>
        </p:nvSpPr>
        <p:spPr>
          <a:xfrm>
            <a:off x="3766120" y="5387484"/>
            <a:ext cx="11414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201fe"/>
          <p:cNvSpPr/>
          <p:nvPr/>
        </p:nvSpPr>
        <p:spPr>
          <a:xfrm>
            <a:off x="2545113" y="5387484"/>
            <a:ext cx="10827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20966"/>
            <a:ext cx="11430000" cy="39658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See you later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Is she new 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happened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Where does she live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She is studying 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Our old school friend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Helen.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Yes. I haven’t seen her for a long time.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baad"/>
          <p:cNvSpPr/>
          <p:nvPr/>
        </p:nvSpPr>
        <p:spPr>
          <a:xfrm>
            <a:off x="1172528" y="5387484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23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2989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淮北五校一模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Tony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look excited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know what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haven’t decided where to go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yet.Could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give me some advice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Ummm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... Let me see.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hometown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It is Mount Huangshan.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is 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in the south of Anhui. Mount Huangshan is a good place with beautiful trees and stones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4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9203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Anything else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old villages are worth visiting.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You’re welcome.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4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173155"/>
            <a:ext cx="720261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58bc4"/>
          <p:cNvSpPr/>
          <p:nvPr/>
        </p:nvSpPr>
        <p:spPr>
          <a:xfrm>
            <a:off x="6471499" y="5269675"/>
            <a:ext cx="13002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e9cef"/>
          <p:cNvSpPr/>
          <p:nvPr/>
        </p:nvSpPr>
        <p:spPr>
          <a:xfrm>
            <a:off x="5200650" y="5269675"/>
            <a:ext cx="10827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41256"/>
          <p:cNvSpPr/>
          <p:nvPr/>
        </p:nvSpPr>
        <p:spPr>
          <a:xfrm>
            <a:off x="3784600" y="5269675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40322"/>
          <p:cNvSpPr/>
          <p:nvPr/>
        </p:nvSpPr>
        <p:spPr>
          <a:xfrm>
            <a:off x="2502115" y="5269675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75246"/>
            <a:ext cx="11430000" cy="39658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Sounds great.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long will you stay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Thank you for your advice.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Why don’t you go to my hometown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can we get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They receive a lot of visitors every year.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 am looking forward to the vacation.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979b"/>
          <p:cNvSpPr/>
          <p:nvPr/>
        </p:nvSpPr>
        <p:spPr>
          <a:xfrm>
            <a:off x="1172528" y="5269675"/>
            <a:ext cx="11414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00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0129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阜阳颍上县一模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have you tried using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DeepSeek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our science project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amazing how quickly it finds information.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I used it for history homework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it made everything so much clearer.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a great invention. However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still think we need to think for ourselves.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true. We should still try to solve problems on our own first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13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9203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Sure.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Let’s ask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DeepSeek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see what it thinks about the question.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DeepSeek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great tool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our brains are even better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Haha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127435"/>
            <a:ext cx="720261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a2b80"/>
          <p:cNvSpPr/>
          <p:nvPr/>
        </p:nvSpPr>
        <p:spPr>
          <a:xfrm>
            <a:off x="6449821" y="5223955"/>
            <a:ext cx="128060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3aaaf"/>
          <p:cNvSpPr/>
          <p:nvPr/>
        </p:nvSpPr>
        <p:spPr>
          <a:xfrm>
            <a:off x="5180583" y="5223955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b7d0a"/>
          <p:cNvSpPr/>
          <p:nvPr/>
        </p:nvSpPr>
        <p:spPr>
          <a:xfrm>
            <a:off x="3745483" y="5223955"/>
            <a:ext cx="11414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c8b8"/>
          <p:cNvSpPr/>
          <p:nvPr/>
        </p:nvSpPr>
        <p:spPr>
          <a:xfrm>
            <a:off x="2524474" y="5223955"/>
            <a:ext cx="10827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29526"/>
            <a:ext cx="11430000" cy="39658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Good idea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Did you try 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 have no idea about it.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 must be very interesting.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When did you start to learn to use 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 do you think of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DeepSeek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The most important is how to use it properly.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e2b3"/>
          <p:cNvSpPr/>
          <p:nvPr/>
        </p:nvSpPr>
        <p:spPr>
          <a:xfrm>
            <a:off x="1172528" y="5223955"/>
            <a:ext cx="11017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47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85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48150" y="921244"/>
            <a:ext cx="4495699" cy="498543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442647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精讲一：补全对话的题型认识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全对话是考查交际会话能力的主要题型。它可考查课标和教材中出现的所有交际功能项目，如打电话、谈论天气、度假、看病、购物等。强调了语境的作用，加大了对语言运用能力的检测力度。内容上更加接近学生日常生活，形式上是在一段对话中留出若干空白，要求学生从所给的选项中选出恰当的句子或填写合适的单词，使补全后的对话完整、通顺、意义正确。有利于考查学生理解和应用英语知识的能力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近几年安徽中考的补全对话都是七选五题型，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年的补全对话是关于种植作物的选择型补全对话。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4372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宿州埇桥区校级一模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got a Christmas card from my sister.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beautiful.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Shouldn’t it be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 Holiday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don’t just celebrate Christmas.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see.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Now I’m in China. I want to celebrate the holidays in a Chinese way. Tell me what you and your family do at Christmas.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Christmas not special for you Chinese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No. We don’t usually have any special plans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40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625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 people don’t give gifts to each other.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see. How about the New Year in China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the Spring Festival is much more important to us.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a difference our two cultures have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30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239395"/>
            <a:ext cx="720261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0c22b"/>
          <p:cNvSpPr/>
          <p:nvPr/>
        </p:nvSpPr>
        <p:spPr>
          <a:xfrm>
            <a:off x="6501509" y="5335915"/>
            <a:ext cx="128060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57bf3"/>
          <p:cNvSpPr/>
          <p:nvPr/>
        </p:nvSpPr>
        <p:spPr>
          <a:xfrm>
            <a:off x="5135571" y="5335915"/>
            <a:ext cx="11017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f601a"/>
          <p:cNvSpPr/>
          <p:nvPr/>
        </p:nvSpPr>
        <p:spPr>
          <a:xfrm>
            <a:off x="3814645" y="5335915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7235c"/>
          <p:cNvSpPr/>
          <p:nvPr/>
        </p:nvSpPr>
        <p:spPr>
          <a:xfrm>
            <a:off x="2465080" y="5335915"/>
            <a:ext cx="10827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46166"/>
            <a:ext cx="11430000" cy="396114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it a bigger holiday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nice of your sister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do people buy their gifts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don’t do much at Christmas.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Do people give gifts to each other like we do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We also celebrate the coming of the New Year.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Why are the words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 Holidays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written on the card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1b8c"/>
          <p:cNvSpPr/>
          <p:nvPr/>
        </p:nvSpPr>
        <p:spPr>
          <a:xfrm>
            <a:off x="1172528" y="5335915"/>
            <a:ext cx="11414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78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85432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exchange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are you from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from the United States.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Welcome to Gansu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like it 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like it a lot here.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a local 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very proud of my hometown. There are many mountains and rivers in Gansu.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would love to see them.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32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0779"/>
            <a:ext cx="11430000" cy="4725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course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have many famous places of interest here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as the </a:t>
            </a:r>
            <a:r>
              <a:rPr lang="en-US" altLang="zh-CN" sz="2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Mogao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Grottoes in </a:t>
            </a:r>
            <a:r>
              <a:rPr lang="en-US" altLang="zh-CN" sz="2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Dunhuang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  <a:r>
              <a:rPr lang="en-US" altLang="zh-CN" sz="2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Jiayuguan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 Wall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Yellow River Stone Forest and so on. You can go there and enjoy the beauty of Gansu.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6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heard the food here is also very delicious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you introduce some to me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course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have many local food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as beef noodles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black bean soup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niangpizi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etc. 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Thanks a lot.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You’re welcome. I am happy to share you something about my hometown.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42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358228"/>
            <a:ext cx="720261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6eacb"/>
          <p:cNvSpPr/>
          <p:nvPr/>
        </p:nvSpPr>
        <p:spPr>
          <a:xfrm>
            <a:off x="6510089" y="5454748"/>
            <a:ext cx="12795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 </a:t>
            </a:r>
            <a:r>
              <a:rPr lang="zh-CN" altLang="zh-CN" sz="28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A_8e000"/>
          <p:cNvSpPr/>
          <p:nvPr/>
        </p:nvSpPr>
        <p:spPr>
          <a:xfrm>
            <a:off x="5121401" y="5454748"/>
            <a:ext cx="11414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22b83"/>
          <p:cNvSpPr/>
          <p:nvPr/>
        </p:nvSpPr>
        <p:spPr>
          <a:xfrm>
            <a:off x="3838019" y="5454748"/>
            <a:ext cx="10827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91394"/>
          <p:cNvSpPr/>
          <p:nvPr/>
        </p:nvSpPr>
        <p:spPr>
          <a:xfrm>
            <a:off x="2535588" y="5454748"/>
            <a:ext cx="11017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66686"/>
            <a:ext cx="11430000" cy="39658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Where is Gansu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was born and raised here.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am from China.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Gansu is a very beautiful place.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You can go to local restaurants and taste them.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Can you tell me some places of interest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Thank you very much for your advice.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7ae4"/>
          <p:cNvSpPr/>
          <p:nvPr/>
        </p:nvSpPr>
        <p:spPr>
          <a:xfrm>
            <a:off x="1172528" y="5454748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65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590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阜阳一模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breakfast ready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Sorry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Tom. I got up late because I don’t feel well.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have a headache. Maybe I caught a cold.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 worry.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would you like to eat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lie down and have a good rest. I’ll make breakfast for you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53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6332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my pleasure.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course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noodles are my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 careful while cooking.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85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241735"/>
            <a:ext cx="720261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41.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42.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43.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44.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45.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</p:txBody>
      </p:sp>
      <p:sp>
        <p:nvSpPr>
          <p:cNvPr id="8" name="A_7e6b1"/>
          <p:cNvSpPr/>
          <p:nvPr/>
        </p:nvSpPr>
        <p:spPr>
          <a:xfrm>
            <a:off x="6505826" y="5338255"/>
            <a:ext cx="12795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 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33703"/>
          <p:cNvSpPr/>
          <p:nvPr/>
        </p:nvSpPr>
        <p:spPr>
          <a:xfrm>
            <a:off x="5202236" y="5338255"/>
            <a:ext cx="11017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05f78"/>
          <p:cNvSpPr/>
          <p:nvPr/>
        </p:nvSpPr>
        <p:spPr>
          <a:xfrm>
            <a:off x="3827560" y="5338255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8a7cc"/>
          <p:cNvSpPr/>
          <p:nvPr/>
        </p:nvSpPr>
        <p:spPr>
          <a:xfrm>
            <a:off x="2466096" y="5338255"/>
            <a:ext cx="10827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43826"/>
            <a:ext cx="11430000" cy="39658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What’s the matter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Thank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boy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There’s nothing serious.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dumplings are delicious.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Would you like some noodles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I think you need to see a doctor.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 like cooking and let me try today.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2cbd"/>
          <p:cNvSpPr/>
          <p:nvPr/>
        </p:nvSpPr>
        <p:spPr>
          <a:xfrm>
            <a:off x="1172528" y="5338255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89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精讲二：解题方法技巧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此题要求考生在通读全篇对话的基础上，把握各部分的逻辑联系，充分理解对话内容以及谈话双方的意图。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这里要注意的是：对话后所提供的七个备选项，从语法上看都是正确的，不会有语法错误，虽然其中有两项多余，但只是因为它们不合交际情景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即与对话的上下文在含义上不吻合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。而不是因为它本身语法有错，所以同学们在做这类题时，一定要从对话所提供的交际情景上去下功夫，而不能从选项本身去找语法错误。下面的解题技巧希望对广大考生能有所帮助：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77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1345"/>
            <a:ext cx="11430000" cy="57385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首先要通读对话，把握对话大意。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做这类题时，千万不要看一句填一句，一定要先通读全篇对话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包括对话后的备选项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，把握对话内容，根据对话所提供的语境以及上下文的逻辑关系，摸清谈话双方的意思，并设法进入“角色”，进行全面分析，从而作出最佳选择。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先易后难，理清上下句的逻辑关系。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做这类题时并不一定要完全按顺序进行，可以先易后难，逐步缩小选择范围。同时每选一个答案注意要用笔将其做上记号，以免干扰后面的选择。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理清上下句的关系，使你填入的内容和整篇对话文理通顺，融为一体。答题时，依据语言环境补全对话，逐句推敲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62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符合说英语国家人的习惯。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不同的国家有不同的风俗习惯、生活习惯等，在语言交际中也有各种不同的差异。答题时，语言要得体，表达要地道。要注意口语交际中的一些习惯用语，特别是汉语和英语表达方式的不同，要认真通读对话。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要充分利用对话本身所提供的线索或信息词。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对话上下文中出现的有关的疑问词、助动词、情态动词、时态、语态等，要注意它们的照应关系，尤其是它们在语气上的一致性以及它们用于该交际情景的可行性。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12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470490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根据对话内容，从方框内的选项中选出能填入空白处的最佳选项，其中有两个为多余选项。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farming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53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Watermelons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sunlight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soil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土壤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soil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fertilizer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肥料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74599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schedule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日程安排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needed.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either.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Green.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51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Hmm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with you.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can we choose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should we do first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He’d be happy to help us.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What are our classmates growing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I’m considering growing watermelons.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Why not ask Mr. Green for a perfect space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35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 - 副本" id="{99C1383A-8F95-458E-988F-64FC44469891}" vid="{14C2AA16-DC74-403D-BEB7-23D0FE05F56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 - 副本</Template>
  <TotalTime>14</TotalTime>
  <Words>3432</Words>
  <Application>Microsoft Office PowerPoint</Application>
  <PresentationFormat>宽屏</PresentationFormat>
  <Paragraphs>283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MS Mincho</vt:lpstr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2025-12-06T02:59:56Z</dcterms:created>
  <dcterms:modified xsi:type="dcterms:W3CDTF">2025-12-06T06:07:41Z</dcterms:modified>
</cp:coreProperties>
</file>