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9" r:id="rId5"/>
    <p:sldId id="259" r:id="rId6"/>
    <p:sldId id="886" r:id="rId7"/>
    <p:sldId id="890" r:id="rId8"/>
    <p:sldId id="883" r:id="rId9"/>
    <p:sldId id="891" r:id="rId10"/>
    <p:sldId id="892" r:id="rId11"/>
    <p:sldId id="893" r:id="rId12"/>
    <p:sldId id="894" r:id="rId13"/>
    <p:sldId id="884" r:id="rId14"/>
    <p:sldId id="895" r:id="rId15"/>
    <p:sldId id="897" r:id="rId16"/>
    <p:sldId id="898" r:id="rId17"/>
    <p:sldId id="896" r:id="rId18"/>
    <p:sldId id="899" r:id="rId19"/>
    <p:sldId id="900" r:id="rId20"/>
    <p:sldId id="901" r:id="rId21"/>
    <p:sldId id="902" r:id="rId22"/>
    <p:sldId id="903" r:id="rId23"/>
    <p:sldId id="904" r:id="rId24"/>
    <p:sldId id="906" r:id="rId25"/>
    <p:sldId id="905" r:id="rId26"/>
    <p:sldId id="888" r:id="rId27"/>
    <p:sldId id="885" r:id="rId28"/>
    <p:sldId id="907" r:id="rId29"/>
    <p:sldId id="875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873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147740"/>
              </p:ext>
            </p:extLst>
          </p:nvPr>
        </p:nvGraphicFramePr>
        <p:xfrm>
          <a:off x="380999" y="1088205"/>
          <a:ext cx="11430001" cy="5201904"/>
        </p:xfrm>
        <a:graphic>
          <a:graphicData uri="http://schemas.openxmlformats.org/drawingml/2006/table">
            <a:tbl>
              <a:tblPr firstRow="1" firstCol="1" bandRow="1"/>
              <a:tblGrid>
                <a:gridCol w="1968251">
                  <a:extLst>
                    <a:ext uri="{9D8B030D-6E8A-4147-A177-3AD203B41FA5}">
                      <a16:colId xmlns:a16="http://schemas.microsoft.com/office/drawing/2014/main" val="2680101922"/>
                    </a:ext>
                  </a:extLst>
                </a:gridCol>
                <a:gridCol w="5318423">
                  <a:extLst>
                    <a:ext uri="{9D8B030D-6E8A-4147-A177-3AD203B41FA5}">
                      <a16:colId xmlns:a16="http://schemas.microsoft.com/office/drawing/2014/main" val="419067075"/>
                    </a:ext>
                  </a:extLst>
                </a:gridCol>
                <a:gridCol w="4143327">
                  <a:extLst>
                    <a:ext uri="{9D8B030D-6E8A-4147-A177-3AD203B41FA5}">
                      <a16:colId xmlns:a16="http://schemas.microsoft.com/office/drawing/2014/main" val="1519982832"/>
                    </a:ext>
                  </a:extLst>
                </a:gridCol>
              </a:tblGrid>
              <a:tr h="4209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在某个较长的时间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如世纪、朝代、年、月、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季节及泛指的上午、下午和晚上等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spring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在春季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January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在一月份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在上午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50422"/>
                  </a:ext>
                </a:extLst>
              </a:tr>
              <a:tr h="1426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后加一段时间，表多久以后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内，用于将来时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三天后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828072"/>
                  </a:ext>
                </a:extLst>
              </a:tr>
              <a:tr h="28178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后加时间点，表“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以后”，常用于将来时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arrived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他们两天后到达北京。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778962"/>
                  </a:ext>
                </a:extLst>
              </a:tr>
              <a:tr h="2817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后加时间段，表“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以后”，常用于过去时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o’clock.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三点后我会给你打电话的。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434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6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66540591"/>
              </p:ext>
            </p:extLst>
          </p:nvPr>
        </p:nvGraphicFramePr>
        <p:xfrm>
          <a:off x="381000" y="1104908"/>
          <a:ext cx="11430001" cy="4775184"/>
        </p:xfrm>
        <a:graphic>
          <a:graphicData uri="http://schemas.openxmlformats.org/drawingml/2006/table">
            <a:tbl>
              <a:tblPr firstRow="1" firstCol="1" bandRow="1"/>
              <a:tblGrid>
                <a:gridCol w="1722120">
                  <a:extLst>
                    <a:ext uri="{9D8B030D-6E8A-4147-A177-3AD203B41FA5}">
                      <a16:colId xmlns:a16="http://schemas.microsoft.com/office/drawing/2014/main" val="2944755552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2728837928"/>
                    </a:ext>
                  </a:extLst>
                </a:gridCol>
                <a:gridCol w="4815841">
                  <a:extLst>
                    <a:ext uri="{9D8B030D-6E8A-4147-A177-3AD203B41FA5}">
                      <a16:colId xmlns:a16="http://schemas.microsoft.com/office/drawing/2014/main" val="1225546407"/>
                    </a:ext>
                  </a:extLst>
                </a:gridCol>
              </a:tblGrid>
              <a:tr h="281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之前”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o’clock.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请在四点钟之前打扫房间。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938447"/>
                  </a:ext>
                </a:extLst>
              </a:tr>
              <a:tr h="281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后加时间点，表“自从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”，用于完成时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1998.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她自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年以来一直住在这里。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758375"/>
                  </a:ext>
                </a:extLst>
              </a:tr>
              <a:tr h="281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后加时间段，表“持续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”，用于完成时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她已经看了两个小时电视。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022321"/>
                  </a:ext>
                </a:extLst>
              </a:tr>
              <a:tr h="420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表“从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开始”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factory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evening.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他们从早晨到晚上一直在工厂工作。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107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5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1219240"/>
              </p:ext>
            </p:extLst>
          </p:nvPr>
        </p:nvGraphicFramePr>
        <p:xfrm>
          <a:off x="381000" y="1765304"/>
          <a:ext cx="11430001" cy="3454392"/>
        </p:xfrm>
        <a:graphic>
          <a:graphicData uri="http://schemas.openxmlformats.org/drawingml/2006/table">
            <a:tbl>
              <a:tblPr firstRow="1" firstCol="1" bandRow="1"/>
              <a:tblGrid>
                <a:gridCol w="1968251">
                  <a:extLst>
                    <a:ext uri="{9D8B030D-6E8A-4147-A177-3AD203B41FA5}">
                      <a16:colId xmlns:a16="http://schemas.microsoft.com/office/drawing/2014/main" val="1240830107"/>
                    </a:ext>
                  </a:extLst>
                </a:gridCol>
                <a:gridCol w="5318423">
                  <a:extLst>
                    <a:ext uri="{9D8B030D-6E8A-4147-A177-3AD203B41FA5}">
                      <a16:colId xmlns:a16="http://schemas.microsoft.com/office/drawing/2014/main" val="2538978837"/>
                    </a:ext>
                  </a:extLst>
                </a:gridCol>
                <a:gridCol w="4143327">
                  <a:extLst>
                    <a:ext uri="{9D8B030D-6E8A-4147-A177-3AD203B41FA5}">
                      <a16:colId xmlns:a16="http://schemas.microsoft.com/office/drawing/2014/main" val="2522916247"/>
                    </a:ext>
                  </a:extLst>
                </a:gridCol>
              </a:tblGrid>
              <a:tr h="420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后加时间点，表“到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为止”，后跟一个过去的时间点，用于过去完成时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到去年年底，我已经读过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本书了。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340525"/>
                  </a:ext>
                </a:extLst>
              </a:tr>
              <a:tr h="37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during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后加时间段，表“在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期间”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during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summer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holidays.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我通常在暑假去游泳。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42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00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33430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2026 FIFA World Cup match will be held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June 11th and we will watch it on TV.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477"/>
            <a:ext cx="11430000" cy="3962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2026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年国际足联世界杯比赛将于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日举行，我们将在电视上观看。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通常用于表示较长的时间范围，如年、月、季节、世纪等；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用于表示具体的时间点，如具体的时刻、几点几分等；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一般用于表示具体的某一天或具体某一天的上午、下午、晚上等；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作为时间介词时，常见于表示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差几分到几点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的时间表达中。根据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可知，此处表示具体的某一天。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7315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274367"/>
              </p:ext>
            </p:extLst>
          </p:nvPr>
        </p:nvGraphicFramePr>
        <p:xfrm>
          <a:off x="381000" y="93706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3706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5780856"/>
              </p:ext>
            </p:extLst>
          </p:nvPr>
        </p:nvGraphicFramePr>
        <p:xfrm>
          <a:off x="381000" y="1795977"/>
          <a:ext cx="11430001" cy="3986530"/>
        </p:xfrm>
        <a:graphic>
          <a:graphicData uri="http://schemas.openxmlformats.org/drawingml/2006/table">
            <a:tbl>
              <a:tblPr firstRow="1" firstCol="1" bandRow="1"/>
              <a:tblGrid>
                <a:gridCol w="1456277">
                  <a:extLst>
                    <a:ext uri="{9D8B030D-6E8A-4147-A177-3AD203B41FA5}">
                      <a16:colId xmlns:a16="http://schemas.microsoft.com/office/drawing/2014/main" val="1893454305"/>
                    </a:ext>
                  </a:extLst>
                </a:gridCol>
                <a:gridCol w="4986862">
                  <a:extLst>
                    <a:ext uri="{9D8B030D-6E8A-4147-A177-3AD203B41FA5}">
                      <a16:colId xmlns:a16="http://schemas.microsoft.com/office/drawing/2014/main" val="3060366405"/>
                    </a:ext>
                  </a:extLst>
                </a:gridCol>
                <a:gridCol w="4986862">
                  <a:extLst>
                    <a:ext uri="{9D8B030D-6E8A-4147-A177-3AD203B41FA5}">
                      <a16:colId xmlns:a16="http://schemas.microsoft.com/office/drawing/2014/main" val="308892518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244363"/>
                  </a:ext>
                </a:extLst>
              </a:tr>
              <a:tr h="2051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后加交通工具，表示“乘坐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我坐公共汽车上学。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35696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，表示“通过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方式”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tapes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我以前通过听磁带学习英语。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37318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后加语言、材料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用英语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用墨水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56901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通过收音机、电视、电脑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radio/TV/computer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在收音机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电视机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电脑上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705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79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39361088"/>
              </p:ext>
            </p:extLst>
          </p:nvPr>
        </p:nvGraphicFramePr>
        <p:xfrm>
          <a:off x="381000" y="2183130"/>
          <a:ext cx="11430001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1456277">
                  <a:extLst>
                    <a:ext uri="{9D8B030D-6E8A-4147-A177-3AD203B41FA5}">
                      <a16:colId xmlns:a16="http://schemas.microsoft.com/office/drawing/2014/main" val="3763205887"/>
                    </a:ext>
                  </a:extLst>
                </a:gridCol>
                <a:gridCol w="4986862">
                  <a:extLst>
                    <a:ext uri="{9D8B030D-6E8A-4147-A177-3AD203B41FA5}">
                      <a16:colId xmlns:a16="http://schemas.microsoft.com/office/drawing/2014/main" val="3411869827"/>
                    </a:ext>
                  </a:extLst>
                </a:gridCol>
                <a:gridCol w="4986862">
                  <a:extLst>
                    <a:ext uri="{9D8B030D-6E8A-4147-A177-3AD203B41FA5}">
                      <a16:colId xmlns:a16="http://schemas.microsoft.com/office/drawing/2014/main" val="65500241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表示用某种工具、身体部位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我用钢笔写字。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mouth.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我用嘴巴吃东西。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04492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通过具体过程，意为“凭借”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housework.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通过做家务我们能学到很多东西。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610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43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938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often goes to work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sometimes he goes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句意：我父亲经常骑自行车去上班，但有时他步行。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交通工具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表示出行方式，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骑自行车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是固定短语，意为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步行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7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482514"/>
              </p:ext>
            </p:extLst>
          </p:nvPr>
        </p:nvGraphicFramePr>
        <p:xfrm>
          <a:off x="381000" y="84562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4562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3415964"/>
              </p:ext>
            </p:extLst>
          </p:nvPr>
        </p:nvGraphicFramePr>
        <p:xfrm>
          <a:off x="381000" y="1635957"/>
          <a:ext cx="11430000" cy="4839970"/>
        </p:xfrm>
        <a:graphic>
          <a:graphicData uri="http://schemas.openxmlformats.org/drawingml/2006/table">
            <a:tbl>
              <a:tblPr firstRow="1" firstCol="1" bandRow="1"/>
              <a:tblGrid>
                <a:gridCol w="1478185">
                  <a:extLst>
                    <a:ext uri="{9D8B030D-6E8A-4147-A177-3AD203B41FA5}">
                      <a16:colId xmlns:a16="http://schemas.microsoft.com/office/drawing/2014/main" val="4216807658"/>
                    </a:ext>
                  </a:extLst>
                </a:gridCol>
                <a:gridCol w="4415105">
                  <a:extLst>
                    <a:ext uri="{9D8B030D-6E8A-4147-A177-3AD203B41FA5}">
                      <a16:colId xmlns:a16="http://schemas.microsoft.com/office/drawing/2014/main" val="157626441"/>
                    </a:ext>
                  </a:extLst>
                </a:gridCol>
                <a:gridCol w="5536710">
                  <a:extLst>
                    <a:ext uri="{9D8B030D-6E8A-4147-A177-3AD203B41FA5}">
                      <a16:colId xmlns:a16="http://schemas.microsoft.com/office/drawing/2014/main" val="130330459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86025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表示“关于”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谈论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怎么样？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1639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“像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一样”，说明相似关系，实际不是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看起来像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treats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他对我就像对待儿子一样。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60004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“作为，以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的身份”，后跟表示职业的词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proud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作为老师，我为他感到骄傲。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35323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有减的意思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除了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以外，其他学生都参加了聚会。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7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50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09897676"/>
              </p:ext>
            </p:extLst>
          </p:nvPr>
        </p:nvGraphicFramePr>
        <p:xfrm>
          <a:off x="381000" y="108712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1478185">
                  <a:extLst>
                    <a:ext uri="{9D8B030D-6E8A-4147-A177-3AD203B41FA5}">
                      <a16:colId xmlns:a16="http://schemas.microsoft.com/office/drawing/2014/main" val="2208100467"/>
                    </a:ext>
                  </a:extLst>
                </a:gridCol>
                <a:gridCol w="4415105">
                  <a:extLst>
                    <a:ext uri="{9D8B030D-6E8A-4147-A177-3AD203B41FA5}">
                      <a16:colId xmlns:a16="http://schemas.microsoft.com/office/drawing/2014/main" val="735434896"/>
                    </a:ext>
                  </a:extLst>
                </a:gridCol>
                <a:gridCol w="5536710">
                  <a:extLst>
                    <a:ext uri="{9D8B030D-6E8A-4147-A177-3AD203B41FA5}">
                      <a16:colId xmlns:a16="http://schemas.microsoft.com/office/drawing/2014/main" val="2891781871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有加的意思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museum.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除了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也去了博物馆。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78014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表示伴随，意为“和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一起”“带有”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went to the park with Lucy. 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一起去了公园。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pool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一个有游泳池的公园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73322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表示“没有”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without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breakfast.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他没吃早饭就去上学了。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10138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表示目的，意为“为了”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这个礼物是给你的。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293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01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专题五　介词和介词短语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impress you most in the movie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 can tell a person what to do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himself.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except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while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instead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电影《哪吒》给你印象最深的是什么？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除了他自己，没人能告诉一个人该做什么。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except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除了，除开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可知，除了自己，没有人能告诉一个人应该做什么。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51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573217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介词往往同其他词类形成了固定搭配关系。熟记并掌握这种固定搭配关系，才能正确使用介词。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409374"/>
              </p:ext>
            </p:extLst>
          </p:nvPr>
        </p:nvGraphicFramePr>
        <p:xfrm>
          <a:off x="381000" y="17143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143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66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76848872"/>
              </p:ext>
            </p:extLst>
          </p:nvPr>
        </p:nvGraphicFramePr>
        <p:xfrm>
          <a:off x="381000" y="1035050"/>
          <a:ext cx="11430000" cy="5295900"/>
        </p:xfrm>
        <a:graphic>
          <a:graphicData uri="http://schemas.openxmlformats.org/drawingml/2006/table">
            <a:tbl>
              <a:tblPr firstRow="1" firstCol="1" bandRow="1"/>
              <a:tblGrid>
                <a:gridCol w="1836420">
                  <a:extLst>
                    <a:ext uri="{9D8B030D-6E8A-4147-A177-3AD203B41FA5}">
                      <a16:colId xmlns:a16="http://schemas.microsoft.com/office/drawing/2014/main" val="275029361"/>
                    </a:ext>
                  </a:extLst>
                </a:gridCol>
                <a:gridCol w="9593580">
                  <a:extLst>
                    <a:ext uri="{9D8B030D-6E8A-4147-A177-3AD203B41FA5}">
                      <a16:colId xmlns:a16="http://schemas.microsoft.com/office/drawing/2014/main" val="92093039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固定搭配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873136"/>
                  </a:ext>
                </a:extLst>
              </a:tr>
              <a:tr h="40513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在家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在学校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在中午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在工作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晚上</a:t>
                      </a:r>
                      <a:r>
                        <a:rPr lang="zh-CN" altLang="en-US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moment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在此刻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17832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乘公交车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顺便说一下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轮流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mistake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错误地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825072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hospital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住院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最后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用英语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future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将来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及时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事实上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总共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用这种方法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49886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按时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着火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展出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值日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步行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在出售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vacation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在度假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left/right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右边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57806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pleasure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很乐意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在某人的帮助下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36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79032920"/>
              </p:ext>
            </p:extLst>
          </p:nvPr>
        </p:nvGraphicFramePr>
        <p:xfrm>
          <a:off x="381000" y="1483087"/>
          <a:ext cx="11430000" cy="4018826"/>
        </p:xfrm>
        <a:graphic>
          <a:graphicData uri="http://schemas.openxmlformats.org/drawingml/2006/table">
            <a:tbl>
              <a:tblPr firstRow="1" firstCol="1" bandRow="1"/>
              <a:tblGrid>
                <a:gridCol w="1544044">
                  <a:extLst>
                    <a:ext uri="{9D8B030D-6E8A-4147-A177-3AD203B41FA5}">
                      <a16:colId xmlns:a16="http://schemas.microsoft.com/office/drawing/2014/main" val="679107794"/>
                    </a:ext>
                  </a:extLst>
                </a:gridCol>
                <a:gridCol w="9885956">
                  <a:extLst>
                    <a:ext uri="{9D8B030D-6E8A-4147-A177-3AD203B41FA5}">
                      <a16:colId xmlns:a16="http://schemas.microsoft.com/office/drawing/2014/main" val="3186666404"/>
                    </a:ext>
                  </a:extLst>
                </a:gridCol>
              </a:tblGrid>
              <a:tr h="178906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39" marR="12739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surprised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感到吃惊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擅长于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766065"/>
                  </a:ext>
                </a:extLst>
              </a:tr>
              <a:tr h="4641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angry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某人的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气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忙于做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popular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受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欢迎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感到满意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satisfied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满意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53472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afraid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害怕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充满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proud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感到骄傲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302989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excited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感到兴奋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worried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担心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688517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和善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习惯于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904465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感兴趣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720943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famous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而著名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而迟到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795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30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13761684"/>
              </p:ext>
            </p:extLst>
          </p:nvPr>
        </p:nvGraphicFramePr>
        <p:xfrm>
          <a:off x="381000" y="1023269"/>
          <a:ext cx="11430000" cy="5349942"/>
        </p:xfrm>
        <a:graphic>
          <a:graphicData uri="http://schemas.openxmlformats.org/drawingml/2006/table">
            <a:tbl>
              <a:tblPr firstRow="1" firstCol="1" bandRow="1"/>
              <a:tblGrid>
                <a:gridCol w="1544044">
                  <a:extLst>
                    <a:ext uri="{9D8B030D-6E8A-4147-A177-3AD203B41FA5}">
                      <a16:colId xmlns:a16="http://schemas.microsoft.com/office/drawing/2014/main" val="870091092"/>
                    </a:ext>
                  </a:extLst>
                </a:gridCol>
                <a:gridCol w="9885956">
                  <a:extLst>
                    <a:ext uri="{9D8B030D-6E8A-4147-A177-3AD203B41FA5}">
                      <a16:colId xmlns:a16="http://schemas.microsoft.com/office/drawing/2014/main" val="1900792630"/>
                    </a:ext>
                  </a:extLst>
                </a:gridCol>
              </a:tblGrid>
              <a:tr h="178906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39" marR="12739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探访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point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指着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knock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敲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83767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开始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充满；装满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322735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死于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听说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474154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谈论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考虑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874819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听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point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指向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写信给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519454"/>
                  </a:ext>
                </a:extLst>
              </a:tr>
              <a:tr h="3533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寻找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付钱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派人去叫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等候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出发去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021264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，来自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收到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某人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向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31120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on/off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落下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36985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照顾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碰到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behind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落在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808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37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0559161"/>
              </p:ext>
            </p:extLst>
          </p:nvPr>
        </p:nvGraphicFramePr>
        <p:xfrm>
          <a:off x="381000" y="1948024"/>
          <a:ext cx="11430000" cy="3088952"/>
        </p:xfrm>
        <a:graphic>
          <a:graphicData uri="http://schemas.openxmlformats.org/drawingml/2006/table">
            <a:tbl>
              <a:tblPr firstRow="1" firstCol="1" bandRow="1"/>
              <a:tblGrid>
                <a:gridCol w="1544044">
                  <a:extLst>
                    <a:ext uri="{9D8B030D-6E8A-4147-A177-3AD203B41FA5}">
                      <a16:colId xmlns:a16="http://schemas.microsoft.com/office/drawing/2014/main" val="1934449374"/>
                    </a:ext>
                  </a:extLst>
                </a:gridCol>
                <a:gridCol w="9885956">
                  <a:extLst>
                    <a:ext uri="{9D8B030D-6E8A-4147-A177-3AD203B41FA5}">
                      <a16:colId xmlns:a16="http://schemas.microsoft.com/office/drawing/2014/main" val="2738145352"/>
                    </a:ext>
                  </a:extLst>
                </a:gridCol>
              </a:tblGrid>
              <a:tr h="35338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39" marR="12739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脚下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beginning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起初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岁时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前头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528611"/>
                  </a:ext>
                </a:extLst>
              </a:tr>
              <a:tr h="3179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middle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中间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前面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东部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781316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top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顶端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731283"/>
                  </a:ext>
                </a:extLst>
              </a:tr>
              <a:tr h="178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借助于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263" marR="23263" marT="12739" marB="12739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071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39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4921640" y="1710729"/>
            <a:ext cx="234872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易混介词用法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9" name="表格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19529259"/>
              </p:ext>
            </p:extLst>
          </p:nvPr>
        </p:nvGraphicFramePr>
        <p:xfrm>
          <a:off x="750570" y="2387135"/>
          <a:ext cx="10690860" cy="2735580"/>
        </p:xfrm>
        <a:graphic>
          <a:graphicData uri="http://schemas.openxmlformats.org/drawingml/2006/table">
            <a:tbl>
              <a:tblPr firstRow="1" firstCol="1" bandRow="1"/>
              <a:tblGrid>
                <a:gridCol w="4576730">
                  <a:extLst>
                    <a:ext uri="{9D8B030D-6E8A-4147-A177-3AD203B41FA5}">
                      <a16:colId xmlns:a16="http://schemas.microsoft.com/office/drawing/2014/main" val="2968742183"/>
                    </a:ext>
                  </a:extLst>
                </a:gridCol>
                <a:gridCol w="6114130">
                  <a:extLst>
                    <a:ext uri="{9D8B030D-6E8A-4147-A177-3AD203B41FA5}">
                      <a16:colId xmlns:a16="http://schemas.microsoft.com/office/drawing/2014/main" val="135370907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表示枝、叶、果实等“长在树上”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64041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表示人、气球、鸟等“停在树上”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95553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wall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表示东西粘贴或挂在墙上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65663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wall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表示门、窗等嵌在墙上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00089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+for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该句中形容词是形容后面的事情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07007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该句中形容词是说明人的特点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561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reported that the fire was no longer burning and the situation was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to the firefighters and the volunteers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there are safe now.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risk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under control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 chance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danger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据报道，火不再燃烧了，局势得到了控制。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多亏了消防员和志愿者，那里的人们现在安全了。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处于危险中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处于控制之下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偶然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在危险中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可知，火不再燃烧了，说明局势得到了控制，用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最符合语境。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11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552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do a lot to develop writing skills.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 a diary.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After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For example</a:t>
            </a:r>
            <a:endParaRPr lang="zh-CN" altLang="zh-CN" sz="28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 a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a word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post my new ID card to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You’d better sign(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签名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you receive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present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order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work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person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55ba"/>
          <p:cNvSpPr/>
          <p:nvPr/>
        </p:nvSpPr>
        <p:spPr>
          <a:xfrm>
            <a:off x="5598097" y="4495727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eaf83"/>
          <p:cNvSpPr/>
          <p:nvPr/>
        </p:nvSpPr>
        <p:spPr>
          <a:xfrm>
            <a:off x="8980869" y="1722047"/>
            <a:ext cx="11017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486777"/>
              </p:ext>
            </p:extLst>
          </p:nvPr>
        </p:nvGraphicFramePr>
        <p:xfrm>
          <a:off x="381000" y="1582235"/>
          <a:ext cx="11430000" cy="4490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4" imgW="5068818" imgH="1981151" progId="Word.Document.12">
                  <p:embed/>
                </p:oleObj>
              </mc:Choice>
              <mc:Fallback>
                <p:oleObj name="文档" r:id="rId4" imgW="5068818" imgH="1981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582235"/>
                        <a:ext cx="11430000" cy="4490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229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Chinese astronauts will stay in the space station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six months.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Sue looked at her son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She couldn’t believe that he won the game.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surprise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 purpose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deb3"/>
          <p:cNvSpPr/>
          <p:nvPr/>
        </p:nvSpPr>
        <p:spPr>
          <a:xfrm>
            <a:off x="6101652" y="3737761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7764"/>
          <p:cNvSpPr/>
          <p:nvPr/>
        </p:nvSpPr>
        <p:spPr>
          <a:xfrm>
            <a:off x="728028" y="207355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7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5.John Warner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1971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devoted all his time to studying the life of sea lions.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 plan to visit Beijing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August and we’re going to stay there for three days.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ba28"/>
          <p:cNvSpPr/>
          <p:nvPr/>
        </p:nvSpPr>
        <p:spPr>
          <a:xfrm>
            <a:off x="4620006" y="3544972"/>
            <a:ext cx="117106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d9f2"/>
          <p:cNvSpPr/>
          <p:nvPr/>
        </p:nvSpPr>
        <p:spPr>
          <a:xfrm>
            <a:off x="4280218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95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fluent English you speak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I improve my spoken English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listening to English programs every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eco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tourism project helps villagers earn more money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destroying the environment.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without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ae41"/>
          <p:cNvSpPr/>
          <p:nvPr/>
        </p:nvSpPr>
        <p:spPr>
          <a:xfrm>
            <a:off x="9745560" y="3819632"/>
            <a:ext cx="83451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A </a:t>
            </a:r>
            <a:endParaRPr lang="zh-CN" altLang="en-US"/>
          </a:p>
        </p:txBody>
      </p:sp>
      <p:sp>
        <p:nvSpPr>
          <p:cNvPr id="3" name="A_338ed"/>
          <p:cNvSpPr/>
          <p:nvPr/>
        </p:nvSpPr>
        <p:spPr>
          <a:xfrm>
            <a:off x="6455728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9.Everyone in the class signed up for the soccer game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needed to rest his sore leg but promised to cheer for the team.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except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except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besides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beyond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凤阳县一模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Alice’s head teacher praised her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great progress in her subjects this term.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4105"/>
          <p:cNvSpPr/>
          <p:nvPr/>
        </p:nvSpPr>
        <p:spPr>
          <a:xfrm>
            <a:off x="8964930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63157"/>
          <p:cNvSpPr/>
          <p:nvPr/>
        </p:nvSpPr>
        <p:spPr>
          <a:xfrm>
            <a:off x="8840026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3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11.In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Chenghuang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Miao area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a lake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pavilion in its middle.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outside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12.Yuan Longping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China’s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 of hybrid rice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age of 91.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c812"/>
          <p:cNvSpPr/>
          <p:nvPr/>
        </p:nvSpPr>
        <p:spPr>
          <a:xfrm>
            <a:off x="10219817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3713"/>
          <p:cNvSpPr/>
          <p:nvPr/>
        </p:nvSpPr>
        <p:spPr>
          <a:xfrm>
            <a:off x="7779004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5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like the city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Wonderful. A small river runs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city and makes it become two parts.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above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through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really interested in the coming talk show. What do you think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great chance to show your works. You should fight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against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off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with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6cbc"/>
          <p:cNvSpPr/>
          <p:nvPr/>
        </p:nvSpPr>
        <p:spPr>
          <a:xfrm>
            <a:off x="9663176" y="437436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9f23"/>
          <p:cNvSpPr/>
          <p:nvPr/>
        </p:nvSpPr>
        <p:spPr>
          <a:xfrm>
            <a:off x="5718937" y="160068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8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8983"/>
            <a:ext cx="11430000" cy="508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15.It’s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wish of Pan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Yanjie’s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parents for her to work in the countryside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really wants to do something for the villagers there.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from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against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16.Silk Road traders travelled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deserts and mountains to connect Eastern and Western cultures.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above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around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past</a:t>
            </a:r>
            <a:endParaRPr lang="zh-CN" altLang="en-US" sz="2800" dirty="0"/>
          </a:p>
        </p:txBody>
      </p:sp>
      <p:sp>
        <p:nvSpPr>
          <p:cNvPr id="4" name="A_aacfb"/>
          <p:cNvSpPr/>
          <p:nvPr/>
        </p:nvSpPr>
        <p:spPr>
          <a:xfrm>
            <a:off x="5379403" y="381918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b5e5"/>
          <p:cNvSpPr/>
          <p:nvPr/>
        </p:nvSpPr>
        <p:spPr>
          <a:xfrm>
            <a:off x="1762570" y="1045503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466915"/>
              </p:ext>
            </p:extLst>
          </p:nvPr>
        </p:nvGraphicFramePr>
        <p:xfrm>
          <a:off x="381000" y="1134358"/>
          <a:ext cx="11430000" cy="4716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5274753" imgH="2179518" progId="Word.Document.12">
                  <p:embed/>
                </p:oleObj>
              </mc:Choice>
              <mc:Fallback>
                <p:oleObj name="文档" r:id="rId3" imgW="5274753" imgH="2179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134358"/>
                        <a:ext cx="11430000" cy="4716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29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445762"/>
              </p:ext>
            </p:extLst>
          </p:nvPr>
        </p:nvGraphicFramePr>
        <p:xfrm>
          <a:off x="381000" y="134259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34259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17295956"/>
              </p:ext>
            </p:extLst>
          </p:nvPr>
        </p:nvGraphicFramePr>
        <p:xfrm>
          <a:off x="381001" y="2094164"/>
          <a:ext cx="11429999" cy="4368852"/>
        </p:xfrm>
        <a:graphic>
          <a:graphicData uri="http://schemas.openxmlformats.org/drawingml/2006/table">
            <a:tbl>
              <a:tblPr firstRow="1" firstCol="1" bandRow="1"/>
              <a:tblGrid>
                <a:gridCol w="2339340">
                  <a:extLst>
                    <a:ext uri="{9D8B030D-6E8A-4147-A177-3AD203B41FA5}">
                      <a16:colId xmlns:a16="http://schemas.microsoft.com/office/drawing/2014/main" val="973494801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4011354420"/>
                    </a:ext>
                  </a:extLst>
                </a:gridCol>
                <a:gridCol w="5387339">
                  <a:extLst>
                    <a:ext uri="{9D8B030D-6E8A-4147-A177-3AD203B41FA5}">
                      <a16:colId xmlns:a16="http://schemas.microsoft.com/office/drawing/2014/main" val="1013494202"/>
                    </a:ext>
                  </a:extLst>
                </a:gridCol>
              </a:tblGrid>
              <a:tr h="118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349289"/>
                  </a:ext>
                </a:extLst>
              </a:tr>
              <a:tr h="118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在小地方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在家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在学校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64850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在大地方；在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里面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在中国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在北京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在教室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075748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接触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farm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在农场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在海滩上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527467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正上方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不接触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There’s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bridge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河上有座桥。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246268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under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正下方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不接触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football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under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desk.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桌下有一个足球。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152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76032"/>
              </p:ext>
            </p:extLst>
          </p:nvPr>
        </p:nvGraphicFramePr>
        <p:xfrm>
          <a:off x="381000" y="1078865"/>
          <a:ext cx="11429999" cy="5239234"/>
        </p:xfrm>
        <a:graphic>
          <a:graphicData uri="http://schemas.openxmlformats.org/drawingml/2006/table">
            <a:tbl>
              <a:tblPr firstRow="1" firstCol="1" bandRow="1"/>
              <a:tblGrid>
                <a:gridCol w="1905000">
                  <a:extLst>
                    <a:ext uri="{9D8B030D-6E8A-4147-A177-3AD203B41FA5}">
                      <a16:colId xmlns:a16="http://schemas.microsoft.com/office/drawing/2014/main" val="1415223130"/>
                    </a:ext>
                  </a:extLst>
                </a:gridCol>
                <a:gridCol w="3909060">
                  <a:extLst>
                    <a:ext uri="{9D8B030D-6E8A-4147-A177-3AD203B41FA5}">
                      <a16:colId xmlns:a16="http://schemas.microsoft.com/office/drawing/2014/main" val="4225537201"/>
                    </a:ext>
                  </a:extLst>
                </a:gridCol>
                <a:gridCol w="5615939">
                  <a:extLst>
                    <a:ext uri="{9D8B030D-6E8A-4147-A177-3AD203B41FA5}">
                      <a16:colId xmlns:a16="http://schemas.microsoft.com/office/drawing/2014/main" val="2183250991"/>
                    </a:ext>
                  </a:extLst>
                </a:gridCol>
              </a:tblGrid>
              <a:tr h="118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的上方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不接触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在你头顶上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643337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的下方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不接触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knees.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这件外套到膝盖以下。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88180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front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表示在某一空间内部的前面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blackboard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classroom.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教室前方有一块黑板。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516304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front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表示在某一空间外部的前面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学校前面有一辆车。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572971"/>
                  </a:ext>
                </a:extLst>
              </a:tr>
              <a:tr h="118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他坐在我的前面。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421801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behind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表示在某一位置之后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schoolbag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behind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chair.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我的书包在椅子后面。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183687"/>
                  </a:ext>
                </a:extLst>
              </a:tr>
              <a:tr h="234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 ... and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我坐在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之间。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259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47982"/>
              </p:ext>
            </p:extLst>
          </p:nvPr>
        </p:nvGraphicFramePr>
        <p:xfrm>
          <a:off x="381000" y="1071245"/>
          <a:ext cx="11429999" cy="5269714"/>
        </p:xfrm>
        <a:graphic>
          <a:graphicData uri="http://schemas.openxmlformats.org/drawingml/2006/table">
            <a:tbl>
              <a:tblPr firstRow="1" firstCol="1" bandRow="1"/>
              <a:tblGrid>
                <a:gridCol w="1562100">
                  <a:extLst>
                    <a:ext uri="{9D8B030D-6E8A-4147-A177-3AD203B41FA5}">
                      <a16:colId xmlns:a16="http://schemas.microsoft.com/office/drawing/2014/main" val="1381318560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3440507166"/>
                    </a:ext>
                  </a:extLst>
                </a:gridCol>
                <a:gridCol w="7627619">
                  <a:extLst>
                    <a:ext uri="{9D8B030D-6E8A-4147-A177-3AD203B41FA5}">
                      <a16:colId xmlns:a16="http://schemas.microsoft.com/office/drawing/2014/main" val="2634620605"/>
                    </a:ext>
                  </a:extLst>
                </a:gridCol>
              </a:tblGrid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中间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三者或以上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Brown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students.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Brown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先生站在学生们中间。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728416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left/right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在左边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在右边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hospital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left.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左边有一所医院。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965956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beside/by/next to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在旁边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我旁边有一只猫。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sea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在海边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45788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 from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在对面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学校在我家对面。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781773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之内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属于该范围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Changsha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south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长沙在中国的南方。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24013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不属于该范围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Japan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日本在中国以东。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514858"/>
                  </a:ext>
                </a:extLst>
              </a:tr>
              <a:tr h="225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71" marR="8471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6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毗邻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Jiangxi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west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Changsha.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江西在长沙的西部。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468" marR="15468" marT="8471" marB="8471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3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6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2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Saturday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Lily and Lucy will meet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gate of the Olympic Forest Park and jog together.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句意：本周六上午，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将在奥林匹克森林公园门口见面并一起慢跑。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，后加小地点；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朝向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Olympic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 dirty="0"/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471784"/>
              </p:ext>
            </p:extLst>
          </p:nvPr>
        </p:nvGraphicFramePr>
        <p:xfrm>
          <a:off x="381000" y="9142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142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94000969"/>
              </p:ext>
            </p:extLst>
          </p:nvPr>
        </p:nvGraphicFramePr>
        <p:xfrm>
          <a:off x="381000" y="1773117"/>
          <a:ext cx="11430001" cy="4328148"/>
        </p:xfrm>
        <a:graphic>
          <a:graphicData uri="http://schemas.openxmlformats.org/drawingml/2006/table">
            <a:tbl>
              <a:tblPr firstRow="1" firstCol="1" bandRow="1"/>
              <a:tblGrid>
                <a:gridCol w="1968251">
                  <a:extLst>
                    <a:ext uri="{9D8B030D-6E8A-4147-A177-3AD203B41FA5}">
                      <a16:colId xmlns:a16="http://schemas.microsoft.com/office/drawing/2014/main" val="2361846339"/>
                    </a:ext>
                  </a:extLst>
                </a:gridCol>
                <a:gridCol w="5318423">
                  <a:extLst>
                    <a:ext uri="{9D8B030D-6E8A-4147-A177-3AD203B41FA5}">
                      <a16:colId xmlns:a16="http://schemas.microsoft.com/office/drawing/2014/main" val="1154685870"/>
                    </a:ext>
                  </a:extLst>
                </a:gridCol>
                <a:gridCol w="4143327">
                  <a:extLst>
                    <a:ext uri="{9D8B030D-6E8A-4147-A177-3AD203B41FA5}">
                      <a16:colId xmlns:a16="http://schemas.microsoft.com/office/drawing/2014/main" val="990064110"/>
                    </a:ext>
                  </a:extLst>
                </a:gridCol>
              </a:tblGrid>
              <a:tr h="142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292120"/>
                  </a:ext>
                </a:extLst>
              </a:tr>
              <a:tr h="420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在某个时刻或在黎明、正午、黄昏、午夜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seven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o’clock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在七点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在正午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night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在夜间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225883"/>
                  </a:ext>
                </a:extLst>
              </a:tr>
              <a:tr h="603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158" marR="10158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在具体的某一天或者某一天的某一段时间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在周日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在周日上午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在周日早晨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550" marR="18550" marT="10158" marB="1015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17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8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18</TotalTime>
  <Words>3207</Words>
  <Application>Microsoft Office PowerPoint</Application>
  <PresentationFormat>宽屏</PresentationFormat>
  <Paragraphs>319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MS Mincho</vt:lpstr>
      <vt:lpstr>等线</vt:lpstr>
      <vt:lpstr>等线 Light</vt:lpstr>
      <vt:lpstr>方正仿宋_GBK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2025-12-05T13:15:35Z</dcterms:created>
  <dcterms:modified xsi:type="dcterms:W3CDTF">2025-12-06T05:58:09Z</dcterms:modified>
</cp:coreProperties>
</file>