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0" r:id="rId9"/>
    <p:sldId id="881" r:id="rId10"/>
    <p:sldId id="882" r:id="rId11"/>
    <p:sldId id="883" r:id="rId12"/>
    <p:sldId id="884" r:id="rId13"/>
    <p:sldId id="885" r:id="rId14"/>
    <p:sldId id="886" r:id="rId15"/>
    <p:sldId id="887" r:id="rId16"/>
    <p:sldId id="888" r:id="rId17"/>
    <p:sldId id="889" r:id="rId18"/>
    <p:sldId id="259" r:id="rId19"/>
    <p:sldId id="890" r:id="rId20"/>
    <p:sldId id="891" r:id="rId21"/>
    <p:sldId id="892" r:id="rId22"/>
    <p:sldId id="893" r:id="rId23"/>
    <p:sldId id="894" r:id="rId24"/>
    <p:sldId id="895" r:id="rId25"/>
    <p:sldId id="896" r:id="rId26"/>
    <p:sldId id="875" r:id="rId27"/>
    <p:sldId id="897" r:id="rId28"/>
    <p:sldId id="898" r:id="rId29"/>
    <p:sldId id="899" r:id="rId30"/>
    <p:sldId id="900" r:id="rId31"/>
    <p:sldId id="87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022A57-0463-419A-8BC9-DEC85FFC3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992132" y="5274805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>
                <a:ea typeface="微软雅黑" panose="020B0503020204020204" pitchFamily="34" charset="-122"/>
                <a:sym typeface="Times New Roman" panose="02020603050405020304" pitchFamily="18" charset="0"/>
              </a:rPr>
              <a:t>英语</a:t>
            </a:r>
            <a:endParaRPr lang="zh-CN" altLang="en-US" sz="4200" b="1" dirty="0"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D9B5777-12C3-03AC-B269-FFC33CE02FDD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7BFBDFC-9D95-43B2-5D43-C53220BB2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9493215-871A-B466-7515-BB0E1C601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981388C-A92B-958B-5E11-EE1A4F8A329D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833EF15-15A1-CBB9-D88A-FF9404D30CC0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6F21AA0-8682-BD26-9C58-F59C2F952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06CBA7-995D-A448-635C-53C63DB07573}"/>
              </a:ext>
            </a:extLst>
          </p:cNvPr>
          <p:cNvSpPr txBox="1"/>
          <p:nvPr/>
        </p:nvSpPr>
        <p:spPr>
          <a:xfrm>
            <a:off x="9983040" y="5960567"/>
            <a:ext cx="1313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外研版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79AB63A-F8BB-9572-8A71-3F52B67A8DEC}"/>
              </a:ext>
            </a:extLst>
          </p:cNvPr>
          <p:cNvSpPr txBox="1">
            <a:spLocks noChangeAspect="1"/>
          </p:cNvSpPr>
          <p:nvPr/>
        </p:nvSpPr>
        <p:spPr>
          <a:xfrm>
            <a:off x="261078" y="92842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chance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可能性；机会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12FAE641-91B6-CFE2-ACAA-97FF69AA10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10" y="1678869"/>
            <a:ext cx="2103813" cy="504796"/>
          </a:xfrm>
          <a:prstGeom prst="rect">
            <a:avLst/>
          </a:prstGeom>
        </p:spPr>
      </p:pic>
      <p:pic>
        <p:nvPicPr>
          <p:cNvPr id="5" name="image244.jpeg">
            <a:extLst>
              <a:ext uri="{FF2B5EF4-FFF2-40B4-BE49-F238E27FC236}">
                <a16:creationId xmlns:a16="http://schemas.microsoft.com/office/drawing/2014/main" id="{4EC140B1-22C6-1DEF-007E-255295553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4499" y="2183665"/>
            <a:ext cx="6878789" cy="357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442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BEC63ED-CC9A-9131-B42C-2C298D526BA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7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明天可能会下雨。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(that) it will rain tomorrow.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她有一个去国外参观的机会。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abroad.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11.Camping is such a great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activity.It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give us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take a break from busy city life.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right               B. chance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task                D. background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c22c">
            <a:extLst>
              <a:ext uri="{FF2B5EF4-FFF2-40B4-BE49-F238E27FC236}">
                <a16:creationId xmlns:a16="http://schemas.microsoft.com/office/drawing/2014/main" id="{1059FD68-6994-0E60-2CA1-DF9C9EE7A408}"/>
              </a:ext>
            </a:extLst>
          </p:cNvPr>
          <p:cNvSpPr/>
          <p:nvPr/>
        </p:nvSpPr>
        <p:spPr>
          <a:xfrm>
            <a:off x="8446834" y="3798761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a725d">
            <a:extLst>
              <a:ext uri="{FF2B5EF4-FFF2-40B4-BE49-F238E27FC236}">
                <a16:creationId xmlns:a16="http://schemas.microsoft.com/office/drawing/2014/main" id="{0C54F5BA-3E8B-81C9-6B78-4F2A7F43F842}"/>
              </a:ext>
            </a:extLst>
          </p:cNvPr>
          <p:cNvSpPr/>
          <p:nvPr/>
        </p:nvSpPr>
        <p:spPr>
          <a:xfrm>
            <a:off x="1370965" y="3244025"/>
            <a:ext cx="719620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has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chance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visit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B8AB8487-EA2D-D85A-FD59-39CE4A9CF7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19748">
            <a:extLst>
              <a:ext uri="{FF2B5EF4-FFF2-40B4-BE49-F238E27FC236}">
                <a16:creationId xmlns:a16="http://schemas.microsoft.com/office/drawing/2014/main" id="{4B6F02C8-CB88-F8B7-3425-B30ABA158F7A}"/>
              </a:ext>
            </a:extLst>
          </p:cNvPr>
          <p:cNvSpPr/>
          <p:nvPr/>
        </p:nvSpPr>
        <p:spPr>
          <a:xfrm>
            <a:off x="728028" y="2134553"/>
            <a:ext cx="510171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There’s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chance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01229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124EDFC-6230-C514-EC13-F559CF80F61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93119"/>
            <a:ext cx="11430000" cy="1161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Maybe I should go to school by taxi.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或许我应该坐出租车去上学。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P26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66E814AC-7018-9A7F-8336-9D4B1A8602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03525"/>
            <a:ext cx="2103813" cy="504796"/>
          </a:xfrm>
          <a:prstGeom prst="rect">
            <a:avLst/>
          </a:prstGeom>
        </p:spPr>
      </p:pic>
      <p:pic>
        <p:nvPicPr>
          <p:cNvPr id="5" name="image248.jpeg">
            <a:extLst>
              <a:ext uri="{FF2B5EF4-FFF2-40B4-BE49-F238E27FC236}">
                <a16:creationId xmlns:a16="http://schemas.microsoft.com/office/drawing/2014/main" id="{55134898-7840-ACE8-EAD6-864F4F7404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20" y="2000749"/>
            <a:ext cx="6353782" cy="435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022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9E0F280-A9C6-2F19-D2B5-377165215A2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3297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上周末，我和父母去公园骑自行车。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 weekend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parents and I went to the park to </a:t>
            </a: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13.We can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subway to get to the city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quickly.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               B. by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ride                D. walk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a11a">
            <a:extLst>
              <a:ext uri="{FF2B5EF4-FFF2-40B4-BE49-F238E27FC236}">
                <a16:creationId xmlns:a16="http://schemas.microsoft.com/office/drawing/2014/main" id="{5DC56BF7-60F2-615F-F659-CB847C56D88C}"/>
              </a:ext>
            </a:extLst>
          </p:cNvPr>
          <p:cNvSpPr/>
          <p:nvPr/>
        </p:nvSpPr>
        <p:spPr>
          <a:xfrm>
            <a:off x="2376869" y="3244025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CF3ECC9C-D3C1-E80B-9AC6-B9498B5A18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5fabc">
            <a:extLst>
              <a:ext uri="{FF2B5EF4-FFF2-40B4-BE49-F238E27FC236}">
                <a16:creationId xmlns:a16="http://schemas.microsoft.com/office/drawing/2014/main" id="{45F210AA-D86D-C7A3-E9F1-BF7545A83C84}"/>
              </a:ext>
            </a:extLst>
          </p:cNvPr>
          <p:cNvSpPr/>
          <p:nvPr/>
        </p:nvSpPr>
        <p:spPr>
          <a:xfrm>
            <a:off x="728028" y="2689289"/>
            <a:ext cx="44418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ride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bikes/bicycles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02841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CB44A3B-B4C0-F2A5-A1C7-B0D730DFD8B4}"/>
              </a:ext>
            </a:extLst>
          </p:cNvPr>
          <p:cNvSpPr txBox="1">
            <a:spLocks noChangeAspect="1"/>
          </p:cNvSpPr>
          <p:nvPr/>
        </p:nvSpPr>
        <p:spPr>
          <a:xfrm>
            <a:off x="246088" y="95840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except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prep.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P26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AADBD644-1A85-F6B9-677F-8E1806BBE474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5951" y="1686115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4187420-0155-7C57-49C5-B1D1060A8BA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34705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except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besides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A36B2E7B-4CC1-8F50-F368-7AACAEE5AD93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42630450"/>
              </p:ext>
            </p:extLst>
          </p:nvPr>
        </p:nvGraphicFramePr>
        <p:xfrm>
          <a:off x="381000" y="3074764"/>
          <a:ext cx="11430000" cy="2221230"/>
        </p:xfrm>
        <a:graphic>
          <a:graphicData uri="http://schemas.openxmlformats.org/drawingml/2006/table">
            <a:tbl>
              <a:tblPr firstRow="1" firstCol="1" bandRow="1"/>
              <a:tblGrid>
                <a:gridCol w="2003846">
                  <a:extLst>
                    <a:ext uri="{9D8B030D-6E8A-4147-A177-3AD203B41FA5}">
                      <a16:colId xmlns:a16="http://schemas.microsoft.com/office/drawing/2014/main" val="622746366"/>
                    </a:ext>
                  </a:extLst>
                </a:gridCol>
                <a:gridCol w="9426154">
                  <a:extLst>
                    <a:ext uri="{9D8B030D-6E8A-4147-A177-3AD203B41FA5}">
                      <a16:colId xmlns:a16="http://schemas.microsoft.com/office/drawing/2014/main" val="344692197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1292954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except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“除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之外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没有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”，着重强调在同类人或物中除去一个或几个人或物，表示一种排除关系，有“减去”之意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6412466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besides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“除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之外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还有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”，指在整体中加入一部分，表示一种累加关系，有“加上”之意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1862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4446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8377853-2830-9D31-1ED3-B176458B431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812509"/>
            <a:ext cx="114300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language do you also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French. But just a little.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besides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B. except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beside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D. without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914CFBE2-9B1E-1807-8B1A-683EFA617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464390" cy="509667"/>
          </a:xfrm>
          <a:prstGeom prst="rect">
            <a:avLst/>
          </a:prstGeom>
        </p:spPr>
      </p:pic>
      <p:sp>
        <p:nvSpPr>
          <p:cNvPr id="3" name="A_5e841">
            <a:extLst>
              <a:ext uri="{FF2B5EF4-FFF2-40B4-BE49-F238E27FC236}">
                <a16:creationId xmlns:a16="http://schemas.microsoft.com/office/drawing/2014/main" id="{43C0A580-18E5-2D91-2A26-6A2C2B98085A}"/>
              </a:ext>
            </a:extLst>
          </p:cNvPr>
          <p:cNvSpPr/>
          <p:nvPr/>
        </p:nvSpPr>
        <p:spPr>
          <a:xfrm>
            <a:off x="6668453" y="1909029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42923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23B1F7A-2B2E-E063-624A-04E4689D309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341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cost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价钱为；花费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价钱；成本；代价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67D8A7ED-FE37-DD2D-BBA9-4D56B2B488C0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000" y="1716095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3FB460D-3851-9E0B-623E-90906641CA73}"/>
              </a:ext>
            </a:extLst>
          </p:cNvPr>
          <p:cNvSpPr txBox="1">
            <a:spLocks noChangeAspect="1"/>
          </p:cNvSpPr>
          <p:nvPr/>
        </p:nvSpPr>
        <p:spPr>
          <a:xfrm>
            <a:off x="515911" y="2121439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cost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spend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take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pay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6A942C3F-6878-BCA1-B2A3-6D7E9E90DCD5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89098084"/>
              </p:ext>
            </p:extLst>
          </p:nvPr>
        </p:nvGraphicFramePr>
        <p:xfrm>
          <a:off x="515911" y="2827347"/>
          <a:ext cx="11430000" cy="3437890"/>
        </p:xfrm>
        <a:graphic>
          <a:graphicData uri="http://schemas.openxmlformats.org/drawingml/2006/table">
            <a:tbl>
              <a:tblPr firstRow="1" firstCol="1" bandRow="1"/>
              <a:tblGrid>
                <a:gridCol w="1058056">
                  <a:extLst>
                    <a:ext uri="{9D8B030D-6E8A-4147-A177-3AD203B41FA5}">
                      <a16:colId xmlns:a16="http://schemas.microsoft.com/office/drawing/2014/main" val="1495532762"/>
                    </a:ext>
                  </a:extLst>
                </a:gridCol>
                <a:gridCol w="10371944">
                  <a:extLst>
                    <a:ext uri="{9D8B030D-6E8A-4147-A177-3AD203B41FA5}">
                      <a16:colId xmlns:a16="http://schemas.microsoft.com/office/drawing/2014/main" val="38432876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61482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cost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意为“花费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时间、精力、金钱等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”，主语只能是物或事情。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cost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可以带双宾语，但没有被动语态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62410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spend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意为“花费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时间、钱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等”，主语只能是人，指某人“花费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时间、金钱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”，常用于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spend ... on sth.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spend ...(in)doing sth.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句型中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0796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意为“花费”，常用于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 takes sb.some time/money to do sth.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句型中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76463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pay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意为“付费”，主语只能是人，指为买到的东西付钱，常与介词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连用，句型为</a:t>
                      </a:r>
                      <a:r>
                        <a:rPr lang="en-US" sz="27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sb.pay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money for </a:t>
                      </a:r>
                      <a:r>
                        <a:rPr lang="en-US" sz="27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3518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4389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7160357-97E6-CE34-6720-27CCDA17E63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4463216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like the Internet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lots of time on it. It’s a good way to kill time.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pay                B. take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cost                D. spend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C20EA2-FC03-184B-4AA0-0DB782E5022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22374"/>
            <a:ext cx="11430000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cost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的正确形式填空。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(1)It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 two hours to finish my homework last night.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repair of the car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them several hundred dollars.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(3)They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much money for the big house last year.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(4)They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whole weekend (in) cleaning their house.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d436a">
            <a:extLst>
              <a:ext uri="{FF2B5EF4-FFF2-40B4-BE49-F238E27FC236}">
                <a16:creationId xmlns:a16="http://schemas.microsoft.com/office/drawing/2014/main" id="{C9F94FD1-8003-F20B-0F8A-C75A70CF0C18}"/>
              </a:ext>
            </a:extLst>
          </p:cNvPr>
          <p:cNvSpPr/>
          <p:nvPr/>
        </p:nvSpPr>
        <p:spPr>
          <a:xfrm>
            <a:off x="2269744" y="511447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8" name="A_55e1e">
            <a:extLst>
              <a:ext uri="{FF2B5EF4-FFF2-40B4-BE49-F238E27FC236}">
                <a16:creationId xmlns:a16="http://schemas.microsoft.com/office/drawing/2014/main" id="{527C0962-3884-38F1-34F7-CD2C4BFD1434}"/>
              </a:ext>
            </a:extLst>
          </p:cNvPr>
          <p:cNvSpPr/>
          <p:nvPr/>
        </p:nvSpPr>
        <p:spPr>
          <a:xfrm>
            <a:off x="2002790" y="3937838"/>
            <a:ext cx="1765364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spent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7" name="A_2caea">
            <a:extLst>
              <a:ext uri="{FF2B5EF4-FFF2-40B4-BE49-F238E27FC236}">
                <a16:creationId xmlns:a16="http://schemas.microsoft.com/office/drawing/2014/main" id="{4F9C5AA1-6AC0-C237-E471-2F4E88AB9648}"/>
              </a:ext>
            </a:extLst>
          </p:cNvPr>
          <p:cNvSpPr/>
          <p:nvPr/>
        </p:nvSpPr>
        <p:spPr>
          <a:xfrm>
            <a:off x="2002790" y="3383102"/>
            <a:ext cx="16272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paid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0721a">
            <a:extLst>
              <a:ext uri="{FF2B5EF4-FFF2-40B4-BE49-F238E27FC236}">
                <a16:creationId xmlns:a16="http://schemas.microsoft.com/office/drawing/2014/main" id="{4C13A819-0D22-792D-90D6-BBB51AED50B5}"/>
              </a:ext>
            </a:extLst>
          </p:cNvPr>
          <p:cNvSpPr/>
          <p:nvPr/>
        </p:nvSpPr>
        <p:spPr>
          <a:xfrm>
            <a:off x="4371150" y="2828366"/>
            <a:ext cx="15462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cost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EB16C2D7-2657-D503-042C-E9EC26ED16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464390" cy="509667"/>
          </a:xfrm>
          <a:prstGeom prst="rect">
            <a:avLst/>
          </a:prstGeom>
        </p:spPr>
      </p:pic>
      <p:sp>
        <p:nvSpPr>
          <p:cNvPr id="3" name="A_b8b4e">
            <a:extLst>
              <a:ext uri="{FF2B5EF4-FFF2-40B4-BE49-F238E27FC236}">
                <a16:creationId xmlns:a16="http://schemas.microsoft.com/office/drawing/2014/main" id="{11582B6A-3E61-5104-629F-D3D758210A9B}"/>
              </a:ext>
            </a:extLst>
          </p:cNvPr>
          <p:cNvSpPr/>
          <p:nvPr/>
        </p:nvSpPr>
        <p:spPr>
          <a:xfrm>
            <a:off x="1490028" y="2273630"/>
            <a:ext cx="16272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took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38567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5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BF8629FA-AAE3-8482-B8F5-2DF152DEEF9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916713"/>
            <a:ext cx="11430000" cy="1720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(1)What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matters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what you do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not what you know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(2)We need to take action to improve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matters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 Eat that food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There’s nothing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it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2ab4">
            <a:extLst>
              <a:ext uri="{FF2B5EF4-FFF2-40B4-BE49-F238E27FC236}">
                <a16:creationId xmlns:a16="http://schemas.microsoft.com/office/drawing/2014/main" id="{33CF45FD-D60E-B041-BF48-531D2416EDB2}"/>
              </a:ext>
            </a:extLst>
          </p:cNvPr>
          <p:cNvSpPr/>
          <p:nvPr/>
        </p:nvSpPr>
        <p:spPr>
          <a:xfrm>
            <a:off x="8664829" y="5122705"/>
            <a:ext cx="1298640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6349d">
            <a:extLst>
              <a:ext uri="{FF2B5EF4-FFF2-40B4-BE49-F238E27FC236}">
                <a16:creationId xmlns:a16="http://schemas.microsoft.com/office/drawing/2014/main" id="{5B01930E-ABF4-124D-CF15-5ABF5D3236A2}"/>
              </a:ext>
            </a:extLst>
          </p:cNvPr>
          <p:cNvSpPr/>
          <p:nvPr/>
        </p:nvSpPr>
        <p:spPr>
          <a:xfrm>
            <a:off x="7418705" y="4567969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02151FC-8AB0-38BE-D2DA-DB69741BD3BF}"/>
              </a:ext>
            </a:extLst>
          </p:cNvPr>
          <p:cNvSpPr txBox="1">
            <a:spLocks noChangeAspect="1"/>
          </p:cNvSpPr>
          <p:nvPr/>
        </p:nvSpPr>
        <p:spPr>
          <a:xfrm>
            <a:off x="665813" y="2081020"/>
            <a:ext cx="4415852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）事态；情况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）要紧；有重大影响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）问题；麻烦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4cac7">
            <a:extLst>
              <a:ext uri="{FF2B5EF4-FFF2-40B4-BE49-F238E27FC236}">
                <a16:creationId xmlns:a16="http://schemas.microsoft.com/office/drawing/2014/main" id="{8360AD2F-34F3-4438-3F5F-10DE54BDCA54}"/>
              </a:ext>
            </a:extLst>
          </p:cNvPr>
          <p:cNvSpPr/>
          <p:nvPr/>
        </p:nvSpPr>
        <p:spPr>
          <a:xfrm>
            <a:off x="8701469" y="4013233"/>
            <a:ext cx="127800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7B81E2-1F03-8B8C-394E-3A5893690F24}"/>
              </a:ext>
            </a:extLst>
          </p:cNvPr>
          <p:cNvSpPr txBox="1">
            <a:spLocks noChangeAspect="1"/>
          </p:cNvSpPr>
          <p:nvPr/>
        </p:nvSpPr>
        <p:spPr>
          <a:xfrm>
            <a:off x="338887" y="147611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1.matter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8175" y="924110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D5B0727-3425-CFCD-1E67-9C89FBC0C6DC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909969"/>
            <a:ext cx="11430000" cy="1165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(1)I’ll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terribly when you go away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tried to catch the ball but she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missed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1465">
            <a:extLst>
              <a:ext uri="{FF2B5EF4-FFF2-40B4-BE49-F238E27FC236}">
                <a16:creationId xmlns:a16="http://schemas.microsoft.com/office/drawing/2014/main" id="{5E0808A1-EA24-2757-9022-CAC2E2C50216}"/>
              </a:ext>
            </a:extLst>
          </p:cNvPr>
          <p:cNvSpPr/>
          <p:nvPr/>
        </p:nvSpPr>
        <p:spPr>
          <a:xfrm>
            <a:off x="7181215" y="3561225"/>
            <a:ext cx="1259396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9306B8-8575-77BE-8888-2B00D14052A7}"/>
              </a:ext>
            </a:extLst>
          </p:cNvPr>
          <p:cNvSpPr txBox="1">
            <a:spLocks noChangeAspect="1"/>
          </p:cNvSpPr>
          <p:nvPr/>
        </p:nvSpPr>
        <p:spPr>
          <a:xfrm>
            <a:off x="695793" y="1516451"/>
            <a:ext cx="3981138" cy="11603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）未击中；未达到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）想念；怀念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5bd72">
            <a:extLst>
              <a:ext uri="{FF2B5EF4-FFF2-40B4-BE49-F238E27FC236}">
                <a16:creationId xmlns:a16="http://schemas.microsoft.com/office/drawing/2014/main" id="{D02D9B22-1ACF-40E1-A947-7613C615EC5E}"/>
              </a:ext>
            </a:extLst>
          </p:cNvPr>
          <p:cNvSpPr/>
          <p:nvPr/>
        </p:nvSpPr>
        <p:spPr>
          <a:xfrm>
            <a:off x="6952044" y="3006489"/>
            <a:ext cx="127800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E27D37-4C79-782B-2E92-662ADB268F7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1154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2.miss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53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194547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八年级上　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Modules 3—4 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C380A03-F2BF-AEAB-632B-EFCFF26C3FF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01483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3.mind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4F9F85-2406-7394-9064-F7E3549598CD}"/>
              </a:ext>
            </a:extLst>
          </p:cNvPr>
          <p:cNvSpPr txBox="1">
            <a:spLocks noChangeAspect="1"/>
          </p:cNvSpPr>
          <p:nvPr/>
        </p:nvSpPr>
        <p:spPr>
          <a:xfrm>
            <a:off x="725774" y="1606392"/>
            <a:ext cx="4400862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）思想；想法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）当心；留意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）介意；讨厌；反对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2A75E0-1B9A-53C9-4353-A800DEA1DA1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531073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table manners at the party.(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(2)What’s in your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right now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 don’t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noise during the day.(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5240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85DEC23-300E-4030-9E04-EEF59DA8687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923782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(1)My heart was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beatin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 fast when I took the exam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dancers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their feet on the floor to the energetic music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song has a strong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makes you want to dance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(4)Our team was easily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beaten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first round of the competition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bb4f8">
            <a:extLst>
              <a:ext uri="{FF2B5EF4-FFF2-40B4-BE49-F238E27FC236}">
                <a16:creationId xmlns:a16="http://schemas.microsoft.com/office/drawing/2014/main" id="{C3E86A30-CA23-5389-CFF1-0CE5C7E69F08}"/>
              </a:ext>
            </a:extLst>
          </p:cNvPr>
          <p:cNvSpPr/>
          <p:nvPr/>
        </p:nvSpPr>
        <p:spPr>
          <a:xfrm>
            <a:off x="10675176" y="5729480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f8d03">
            <a:extLst>
              <a:ext uri="{FF2B5EF4-FFF2-40B4-BE49-F238E27FC236}">
                <a16:creationId xmlns:a16="http://schemas.microsoft.com/office/drawing/2014/main" id="{DF05C06B-0073-F797-AC23-D8F91E972B2C}"/>
              </a:ext>
            </a:extLst>
          </p:cNvPr>
          <p:cNvSpPr/>
          <p:nvPr/>
        </p:nvSpPr>
        <p:spPr>
          <a:xfrm>
            <a:off x="9638602" y="5174744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bae51">
            <a:extLst>
              <a:ext uri="{FF2B5EF4-FFF2-40B4-BE49-F238E27FC236}">
                <a16:creationId xmlns:a16="http://schemas.microsoft.com/office/drawing/2014/main" id="{8AAD6A39-0B78-A2D8-A594-629E3F5F3E84}"/>
              </a:ext>
            </a:extLst>
          </p:cNvPr>
          <p:cNvSpPr/>
          <p:nvPr/>
        </p:nvSpPr>
        <p:spPr>
          <a:xfrm>
            <a:off x="10292588" y="4575038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16EA1B-8AC9-F730-9056-DCBC6468F817}"/>
              </a:ext>
            </a:extLst>
          </p:cNvPr>
          <p:cNvSpPr txBox="1">
            <a:spLocks noChangeAspect="1"/>
          </p:cNvSpPr>
          <p:nvPr/>
        </p:nvSpPr>
        <p:spPr>
          <a:xfrm>
            <a:off x="755755" y="1486470"/>
            <a:ext cx="3816246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）敲打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）节拍；拍子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心脏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）跳动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）打败；战胜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350b7">
            <a:extLst>
              <a:ext uri="{FF2B5EF4-FFF2-40B4-BE49-F238E27FC236}">
                <a16:creationId xmlns:a16="http://schemas.microsoft.com/office/drawing/2014/main" id="{FFC74281-720F-17E8-D83B-1A60F11C14BF}"/>
              </a:ext>
            </a:extLst>
          </p:cNvPr>
          <p:cNvSpPr/>
          <p:nvPr/>
        </p:nvSpPr>
        <p:spPr>
          <a:xfrm>
            <a:off x="8278178" y="4050282"/>
            <a:ext cx="129863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A63FE9-B169-315C-9C77-3B45312BD13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8156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4.beat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47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5D45157-1B8C-4DD0-4749-DA0C992A3C8C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887080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(1)They built a wall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floods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 did it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parents’ wishes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(3)She lay back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wall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(4)We played football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school from another district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3f3d5">
            <a:extLst>
              <a:ext uri="{FF2B5EF4-FFF2-40B4-BE49-F238E27FC236}">
                <a16:creationId xmlns:a16="http://schemas.microsoft.com/office/drawing/2014/main" id="{896CC694-F9D3-C468-D973-6B5CD0BD3971}"/>
              </a:ext>
            </a:extLst>
          </p:cNvPr>
          <p:cNvSpPr/>
          <p:nvPr/>
        </p:nvSpPr>
        <p:spPr>
          <a:xfrm>
            <a:off x="9596692" y="5647808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0f350">
            <a:extLst>
              <a:ext uri="{FF2B5EF4-FFF2-40B4-BE49-F238E27FC236}">
                <a16:creationId xmlns:a16="http://schemas.microsoft.com/office/drawing/2014/main" id="{D4112C76-E1EB-3CE6-B3CB-CBAAE443EB2C}"/>
              </a:ext>
            </a:extLst>
          </p:cNvPr>
          <p:cNvSpPr/>
          <p:nvPr/>
        </p:nvSpPr>
        <p:spPr>
          <a:xfrm>
            <a:off x="5373053" y="5093072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977c1">
            <a:extLst>
              <a:ext uri="{FF2B5EF4-FFF2-40B4-BE49-F238E27FC236}">
                <a16:creationId xmlns:a16="http://schemas.microsoft.com/office/drawing/2014/main" id="{8C4D183A-B697-D6CF-2F82-86831218C2F6}"/>
              </a:ext>
            </a:extLst>
          </p:cNvPr>
          <p:cNvSpPr/>
          <p:nvPr/>
        </p:nvSpPr>
        <p:spPr>
          <a:xfrm>
            <a:off x="6608572" y="4538336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1AAE2F-6EC7-4B8E-1E08-4842203D31B6}"/>
              </a:ext>
            </a:extLst>
          </p:cNvPr>
          <p:cNvSpPr txBox="1">
            <a:spLocks noChangeAspect="1"/>
          </p:cNvSpPr>
          <p:nvPr/>
        </p:nvSpPr>
        <p:spPr>
          <a:xfrm>
            <a:off x="620842" y="1606391"/>
            <a:ext cx="8373256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prep.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）倚；碰；撞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prep.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）违反；违背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prep.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）抵御；防御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prep.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在比赛或战斗中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）对（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某人或某事物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aac88">
            <a:extLst>
              <a:ext uri="{FF2B5EF4-FFF2-40B4-BE49-F238E27FC236}">
                <a16:creationId xmlns:a16="http://schemas.microsoft.com/office/drawing/2014/main" id="{1D5D557A-F6D6-69B1-CFC7-F6A9C00CD773}"/>
              </a:ext>
            </a:extLst>
          </p:cNvPr>
          <p:cNvSpPr/>
          <p:nvPr/>
        </p:nvSpPr>
        <p:spPr>
          <a:xfrm>
            <a:off x="6292215" y="3983600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28742E-8D83-B573-A269-8A79EA199F1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0148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5.against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84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F0B9680-75AA-1E85-A5DF-26703DCA3DD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909969"/>
            <a:ext cx="11430000" cy="1165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(1)Hurry up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we’ll miss the last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London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(2)I’m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the Beijing Marathon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cc1e">
            <a:extLst>
              <a:ext uri="{FF2B5EF4-FFF2-40B4-BE49-F238E27FC236}">
                <a16:creationId xmlns:a16="http://schemas.microsoft.com/office/drawing/2014/main" id="{1E3F1E9E-21A2-02C2-3C52-BFEC34324FD9}"/>
              </a:ext>
            </a:extLst>
          </p:cNvPr>
          <p:cNvSpPr/>
          <p:nvPr/>
        </p:nvSpPr>
        <p:spPr>
          <a:xfrm>
            <a:off x="6768402" y="3561225"/>
            <a:ext cx="1259395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006768-9EB6-486B-DC61-B5AE7504316B}"/>
              </a:ext>
            </a:extLst>
          </p:cNvPr>
          <p:cNvSpPr txBox="1">
            <a:spLocks noChangeAspect="1"/>
          </p:cNvSpPr>
          <p:nvPr/>
        </p:nvSpPr>
        <p:spPr>
          <a:xfrm>
            <a:off x="725773" y="1606391"/>
            <a:ext cx="4925518" cy="11603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体育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）训练，操练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）火车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fad0e">
            <a:extLst>
              <a:ext uri="{FF2B5EF4-FFF2-40B4-BE49-F238E27FC236}">
                <a16:creationId xmlns:a16="http://schemas.microsoft.com/office/drawing/2014/main" id="{A146A6BF-5EF4-EB4D-739D-6838E3335FA0}"/>
              </a:ext>
            </a:extLst>
          </p:cNvPr>
          <p:cNvSpPr/>
          <p:nvPr/>
        </p:nvSpPr>
        <p:spPr>
          <a:xfrm>
            <a:off x="8489252" y="3006489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289579-7FD5-552E-61F8-C32DC4A64E3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0148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6.train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86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BF02DF6C-E6B4-947A-C13E-4B1BF56D373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597431"/>
            <a:ext cx="11811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(1)As she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library door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telephone began to ring.(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(2)Good luck in the exam. I’m sure you’ll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       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number of students in our school has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 this year.(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(4)Could you please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 the salt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(5)Time seems to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quickly when you are having fun.(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a5b0">
            <a:extLst>
              <a:ext uri="{FF2B5EF4-FFF2-40B4-BE49-F238E27FC236}">
                <a16:creationId xmlns:a16="http://schemas.microsoft.com/office/drawing/2014/main" id="{6CCAA74D-5CF4-D2D5-AB1C-FEE1320A6A70}"/>
              </a:ext>
            </a:extLst>
          </p:cNvPr>
          <p:cNvSpPr/>
          <p:nvPr/>
        </p:nvSpPr>
        <p:spPr>
          <a:xfrm>
            <a:off x="8936863" y="5957865"/>
            <a:ext cx="1298639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57176">
            <a:extLst>
              <a:ext uri="{FF2B5EF4-FFF2-40B4-BE49-F238E27FC236}">
                <a16:creationId xmlns:a16="http://schemas.microsoft.com/office/drawing/2014/main" id="{EFDB6E48-4A04-D25D-D1B3-2122B1F1A19B}"/>
              </a:ext>
            </a:extLst>
          </p:cNvPr>
          <p:cNvSpPr/>
          <p:nvPr/>
        </p:nvSpPr>
        <p:spPr>
          <a:xfrm>
            <a:off x="6322378" y="5358159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5ad11">
            <a:extLst>
              <a:ext uri="{FF2B5EF4-FFF2-40B4-BE49-F238E27FC236}">
                <a16:creationId xmlns:a16="http://schemas.microsoft.com/office/drawing/2014/main" id="{E4A366F2-F238-3790-3C19-18C403CFAC30}"/>
              </a:ext>
            </a:extLst>
          </p:cNvPr>
          <p:cNvSpPr/>
          <p:nvPr/>
        </p:nvSpPr>
        <p:spPr>
          <a:xfrm>
            <a:off x="10882249" y="4803423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1680F7-3CC3-5F13-0C82-11C85C359C85}"/>
              </a:ext>
            </a:extLst>
          </p:cNvPr>
          <p:cNvSpPr txBox="1">
            <a:spLocks noChangeAspect="1"/>
          </p:cNvSpPr>
          <p:nvPr/>
        </p:nvSpPr>
        <p:spPr>
          <a:xfrm>
            <a:off x="1610194" y="884005"/>
            <a:ext cx="5715000" cy="28408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）传递；传送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）大于；超过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）推移；逝去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（时间）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）经过；通过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）及格；通过（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考试或检查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4e81a">
            <a:extLst>
              <a:ext uri="{FF2B5EF4-FFF2-40B4-BE49-F238E27FC236}">
                <a16:creationId xmlns:a16="http://schemas.microsoft.com/office/drawing/2014/main" id="{73ABF912-A7E7-E375-5F1B-3585662CE407}"/>
              </a:ext>
            </a:extLst>
          </p:cNvPr>
          <p:cNvSpPr/>
          <p:nvPr/>
        </p:nvSpPr>
        <p:spPr>
          <a:xfrm>
            <a:off x="10164128" y="3693951"/>
            <a:ext cx="129863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D23913-7272-113D-B93D-159C4A7AEAB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7150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7.pass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859C5F7-0864-0D07-F7D8-0E10302558BC}"/>
              </a:ext>
            </a:extLst>
          </p:cNvPr>
          <p:cNvSpPr txBox="1"/>
          <p:nvPr/>
        </p:nvSpPr>
        <p:spPr>
          <a:xfrm>
            <a:off x="7824865" y="4280203"/>
            <a:ext cx="14540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5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2CCA5FF-B74E-BBCB-664F-7F3FB0FC5FA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857100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(1)They invited only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friends to the wedding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(2)Is our hotel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the beach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eyes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I’ve got a surprise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(4)He lives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the school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A_367b1">
            <a:extLst>
              <a:ext uri="{FF2B5EF4-FFF2-40B4-BE49-F238E27FC236}">
                <a16:creationId xmlns:a16="http://schemas.microsoft.com/office/drawing/2014/main" id="{3A3251D4-A1E8-3490-AAF7-1DF6468EE6D2}"/>
              </a:ext>
            </a:extLst>
          </p:cNvPr>
          <p:cNvSpPr/>
          <p:nvPr/>
        </p:nvSpPr>
        <p:spPr>
          <a:xfrm>
            <a:off x="4990465" y="5617828"/>
            <a:ext cx="12780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11" name="A_598fb">
            <a:extLst>
              <a:ext uri="{FF2B5EF4-FFF2-40B4-BE49-F238E27FC236}">
                <a16:creationId xmlns:a16="http://schemas.microsoft.com/office/drawing/2014/main" id="{F9AE1C39-C8A4-F288-F197-602B7EE67DC0}"/>
              </a:ext>
            </a:extLst>
          </p:cNvPr>
          <p:cNvSpPr/>
          <p:nvPr/>
        </p:nvSpPr>
        <p:spPr>
          <a:xfrm>
            <a:off x="6446139" y="5063092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10" name="A_b4673">
            <a:extLst>
              <a:ext uri="{FF2B5EF4-FFF2-40B4-BE49-F238E27FC236}">
                <a16:creationId xmlns:a16="http://schemas.microsoft.com/office/drawing/2014/main" id="{1732D557-C244-9479-3B69-76487942A754}"/>
              </a:ext>
            </a:extLst>
          </p:cNvPr>
          <p:cNvSpPr/>
          <p:nvPr/>
        </p:nvSpPr>
        <p:spPr>
          <a:xfrm>
            <a:off x="5739702" y="4508356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3FC659-8445-185D-23D8-D10F02A4E88B}"/>
              </a:ext>
            </a:extLst>
          </p:cNvPr>
          <p:cNvSpPr txBox="1">
            <a:spLocks noChangeAspect="1"/>
          </p:cNvSpPr>
          <p:nvPr/>
        </p:nvSpPr>
        <p:spPr>
          <a:xfrm>
            <a:off x="650823" y="1576411"/>
            <a:ext cx="5839918" cy="22806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距离上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）近的，接近的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"/>
                <a:ea typeface="方正楷体_GBK"/>
                <a:cs typeface="Times New Roman" panose="02020603050405020304" pitchFamily="18" charset="0"/>
              </a:rPr>
              <a:t>距离上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）接近地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）关闭；合上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）亲近的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9" name="A_a5632">
            <a:extLst>
              <a:ext uri="{FF2B5EF4-FFF2-40B4-BE49-F238E27FC236}">
                <a16:creationId xmlns:a16="http://schemas.microsoft.com/office/drawing/2014/main" id="{614B9196-9752-961E-DAB9-328FBFABF756}"/>
              </a:ext>
            </a:extLst>
          </p:cNvPr>
          <p:cNvSpPr/>
          <p:nvPr/>
        </p:nvSpPr>
        <p:spPr>
          <a:xfrm>
            <a:off x="7940040" y="3953620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A14E27-009D-F90F-3DB2-C9B1D27E6B26}"/>
              </a:ext>
            </a:extLst>
          </p:cNvPr>
          <p:cNvSpPr txBox="1">
            <a:spLocks noChangeAspect="1"/>
          </p:cNvSpPr>
          <p:nvPr/>
        </p:nvSpPr>
        <p:spPr>
          <a:xfrm>
            <a:off x="261079" y="97150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8.close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21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AC8EA9B-6F03-91B2-4FAA-30788E0B56C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1.It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Tom didn’t come to my birthday party last night.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pain                B. pity		C. wound                D. sense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God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have missed the last bus. What shall we do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afraid that we have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to take a taxi.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idea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B. decision	C. reason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D. choice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bac78">
            <a:extLst>
              <a:ext uri="{FF2B5EF4-FFF2-40B4-BE49-F238E27FC236}">
                <a16:creationId xmlns:a16="http://schemas.microsoft.com/office/drawing/2014/main" id="{81E11556-3D3B-8E4C-D427-F7385D0C489E}"/>
              </a:ext>
            </a:extLst>
          </p:cNvPr>
          <p:cNvSpPr/>
          <p:nvPr/>
        </p:nvSpPr>
        <p:spPr>
          <a:xfrm>
            <a:off x="5215890" y="4107466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01263"/>
            <a:ext cx="5993599" cy="504456"/>
          </a:xfrm>
          <a:prstGeom prst="rect">
            <a:avLst/>
          </a:prstGeom>
        </p:spPr>
      </p:pic>
      <p:sp>
        <p:nvSpPr>
          <p:cNvPr id="6" name="A_3b644">
            <a:extLst>
              <a:ext uri="{FF2B5EF4-FFF2-40B4-BE49-F238E27FC236}">
                <a16:creationId xmlns:a16="http://schemas.microsoft.com/office/drawing/2014/main" id="{DFF9AFE3-7C23-7BE2-E0E1-5E015F4534B1}"/>
              </a:ext>
            </a:extLst>
          </p:cNvPr>
          <p:cNvSpPr/>
          <p:nvPr/>
        </p:nvSpPr>
        <p:spPr>
          <a:xfrm>
            <a:off x="1932940" y="2443258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89695D8-9E7D-BD4F-10A8-5C50943E535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3.With enough practice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everyone will have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win the match.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problem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B. chance		C. sleep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D. mistake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4.Amy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 and she often makes mistakes in the exams.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careful                B. careless		C. angry                	D. useful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安庆一模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fans were cheering loudly because the basketball game was becoming more and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tiring                B. serious		C. exciting                	D. normal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71d7b">
            <a:extLst>
              <a:ext uri="{FF2B5EF4-FFF2-40B4-BE49-F238E27FC236}">
                <a16:creationId xmlns:a16="http://schemas.microsoft.com/office/drawing/2014/main" id="{63A63545-4A60-1CF3-4F58-A611A6F72AEF}"/>
              </a:ext>
            </a:extLst>
          </p:cNvPr>
          <p:cNvSpPr/>
          <p:nvPr/>
        </p:nvSpPr>
        <p:spPr>
          <a:xfrm>
            <a:off x="6246051" y="4379786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7" name="A_fb43d">
            <a:extLst>
              <a:ext uri="{FF2B5EF4-FFF2-40B4-BE49-F238E27FC236}">
                <a16:creationId xmlns:a16="http://schemas.microsoft.com/office/drawing/2014/main" id="{3049609E-D0F9-25CC-CE4B-B4467C3B122D}"/>
              </a:ext>
            </a:extLst>
          </p:cNvPr>
          <p:cNvSpPr/>
          <p:nvPr/>
        </p:nvSpPr>
        <p:spPr>
          <a:xfrm>
            <a:off x="2407603" y="2715578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05b67">
            <a:extLst>
              <a:ext uri="{FF2B5EF4-FFF2-40B4-BE49-F238E27FC236}">
                <a16:creationId xmlns:a16="http://schemas.microsoft.com/office/drawing/2014/main" id="{9E0D9BB3-2917-F2BC-1A27-9E432BB0E4E2}"/>
              </a:ext>
            </a:extLst>
          </p:cNvPr>
          <p:cNvSpPr/>
          <p:nvPr/>
        </p:nvSpPr>
        <p:spPr>
          <a:xfrm>
            <a:off x="7871714" y="1606106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78152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DD5F764-A4E1-56AC-6A50-15C98C88018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29508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6.If I don’t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old grandmother can’t hear 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quickly               B. loudly		C. suddenly                	D. quietly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7.Let’s take the simple steps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will save the world for our grandsons and granddaughters tomorrow.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unless                B. until		C. so that                	D. though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绥化改编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 in my family does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chores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little brother because he is only 10 months old.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besides              B. except		C. beside                	D. with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a51e2">
            <a:extLst>
              <a:ext uri="{FF2B5EF4-FFF2-40B4-BE49-F238E27FC236}">
                <a16:creationId xmlns:a16="http://schemas.microsoft.com/office/drawing/2014/main" id="{DFDCEE2E-EAEC-70CD-00CF-A9BF103FDF25}"/>
              </a:ext>
            </a:extLst>
          </p:cNvPr>
          <p:cNvSpPr/>
          <p:nvPr/>
        </p:nvSpPr>
        <p:spPr>
          <a:xfrm>
            <a:off x="8855964" y="4099708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7" name="A_5bda0">
            <a:extLst>
              <a:ext uri="{FF2B5EF4-FFF2-40B4-BE49-F238E27FC236}">
                <a16:creationId xmlns:a16="http://schemas.microsoft.com/office/drawing/2014/main" id="{2E68BB18-8EFE-5681-BD53-65466CD771CF}"/>
              </a:ext>
            </a:extLst>
          </p:cNvPr>
          <p:cNvSpPr/>
          <p:nvPr/>
        </p:nvSpPr>
        <p:spPr>
          <a:xfrm>
            <a:off x="6001195" y="243550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4cd14">
            <a:extLst>
              <a:ext uri="{FF2B5EF4-FFF2-40B4-BE49-F238E27FC236}">
                <a16:creationId xmlns:a16="http://schemas.microsoft.com/office/drawing/2014/main" id="{7C89347E-FFE1-EC74-3696-9B9F7B1ADC2A}"/>
              </a:ext>
            </a:extLst>
          </p:cNvPr>
          <p:cNvSpPr/>
          <p:nvPr/>
        </p:nvSpPr>
        <p:spPr>
          <a:xfrm>
            <a:off x="3152140" y="1326028"/>
            <a:ext cx="11017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15653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2BB9303-478C-349A-4CE9-6454EC6D77C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51772"/>
            <a:ext cx="11686082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1.My son is so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粗心的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that he made lots of mistakes in the test.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 seat belt can help protect passengers in many car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事故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3.London was very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拥挤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during the holiday season.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4.Another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令人激动的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moment was that Chinese divers swept all nine gold medals at the World Aquatics Diving World Cup.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5.If you want to get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information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 call the manager.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A_8afb3">
            <a:extLst>
              <a:ext uri="{FF2B5EF4-FFF2-40B4-BE49-F238E27FC236}">
                <a16:creationId xmlns:a16="http://schemas.microsoft.com/office/drawing/2014/main" id="{C81C15A9-EE47-7C41-7559-9B911354E1D4}"/>
              </a:ext>
            </a:extLst>
          </p:cNvPr>
          <p:cNvSpPr/>
          <p:nvPr/>
        </p:nvSpPr>
        <p:spPr>
          <a:xfrm>
            <a:off x="3718658" y="4931444"/>
            <a:ext cx="16161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lenty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11" name="A_c364b">
            <a:extLst>
              <a:ext uri="{FF2B5EF4-FFF2-40B4-BE49-F238E27FC236}">
                <a16:creationId xmlns:a16="http://schemas.microsoft.com/office/drawing/2014/main" id="{CB22F65E-0D36-0DEA-CC8E-AC428B04B49E}"/>
              </a:ext>
            </a:extLst>
          </p:cNvPr>
          <p:cNvSpPr/>
          <p:nvPr/>
        </p:nvSpPr>
        <p:spPr>
          <a:xfrm>
            <a:off x="2217377" y="3829660"/>
            <a:ext cx="18923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xciting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10" name="A_fcd15">
            <a:extLst>
              <a:ext uri="{FF2B5EF4-FFF2-40B4-BE49-F238E27FC236}">
                <a16:creationId xmlns:a16="http://schemas.microsoft.com/office/drawing/2014/main" id="{9DB274BA-A16A-C4C2-C174-2EC2A924FEDC}"/>
              </a:ext>
            </a:extLst>
          </p:cNvPr>
          <p:cNvSpPr/>
          <p:nvPr/>
        </p:nvSpPr>
        <p:spPr>
          <a:xfrm>
            <a:off x="3524220" y="3267236"/>
            <a:ext cx="20050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rowded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9" name="A_f7623">
            <a:extLst>
              <a:ext uri="{FF2B5EF4-FFF2-40B4-BE49-F238E27FC236}">
                <a16:creationId xmlns:a16="http://schemas.microsoft.com/office/drawing/2014/main" id="{A1B82F4E-8377-6A05-B919-B5D3AB539017}"/>
              </a:ext>
            </a:extLst>
          </p:cNvPr>
          <p:cNvSpPr/>
          <p:nvPr/>
        </p:nvSpPr>
        <p:spPr>
          <a:xfrm>
            <a:off x="8672453" y="2697410"/>
            <a:ext cx="20892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ccidents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8" name="A_42e7c">
            <a:extLst>
              <a:ext uri="{FF2B5EF4-FFF2-40B4-BE49-F238E27FC236}">
                <a16:creationId xmlns:a16="http://schemas.microsoft.com/office/drawing/2014/main" id="{AB6C5865-9D2D-6899-DB1E-D978441FFDD8}"/>
              </a:ext>
            </a:extLst>
          </p:cNvPr>
          <p:cNvSpPr/>
          <p:nvPr/>
        </p:nvSpPr>
        <p:spPr>
          <a:xfrm>
            <a:off x="2729865" y="1603028"/>
            <a:ext cx="188277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areless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93917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  <p:bldP spid="9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9097" y="920890"/>
            <a:ext cx="4642516" cy="506735"/>
          </a:xfrm>
          <a:prstGeom prst="rect">
            <a:avLst/>
          </a:prstGeom>
        </p:spPr>
      </p:pic>
      <p:pic>
        <p:nvPicPr>
          <p:cNvPr id="2" name="image29.jpeg">
            <a:extLst>
              <a:ext uri="{FF2B5EF4-FFF2-40B4-BE49-F238E27FC236}">
                <a16:creationId xmlns:a16="http://schemas.microsoft.com/office/drawing/2014/main" id="{4CC383ED-33D2-7188-FEFB-C95F94A2F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203525"/>
            <a:ext cx="2103813" cy="50479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3488077-9442-6FA7-C850-22D811E7F5D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27625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What’s the matter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？怎么了？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P18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6" name="image233.jpeg">
            <a:extLst>
              <a:ext uri="{FF2B5EF4-FFF2-40B4-BE49-F238E27FC236}">
                <a16:creationId xmlns:a16="http://schemas.microsoft.com/office/drawing/2014/main" id="{3A3279FB-7DD7-5A40-2142-E0CA5BC365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3512" y="2708321"/>
            <a:ext cx="7086647" cy="3670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8871832-ABB3-6C9A-C371-F78E2668345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6.We’re sure that our school team can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other team in the final match.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7.The teacher will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开心的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if we finish the report on time.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8.It’s really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you missed the wonderful beginning of the movie.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9.Happiness and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nothing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give much.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10.Serious pollution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伤害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animals.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8ac3">
            <a:extLst>
              <a:ext uri="{FF2B5EF4-FFF2-40B4-BE49-F238E27FC236}">
                <a16:creationId xmlns:a16="http://schemas.microsoft.com/office/drawing/2014/main" id="{6802FFE7-18FA-D40F-46E2-6BC3934AB6E5}"/>
              </a:ext>
            </a:extLst>
          </p:cNvPr>
          <p:cNvSpPr/>
          <p:nvPr/>
        </p:nvSpPr>
        <p:spPr>
          <a:xfrm>
            <a:off x="4300605" y="4966842"/>
            <a:ext cx="1339914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urt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b637f">
            <a:extLst>
              <a:ext uri="{FF2B5EF4-FFF2-40B4-BE49-F238E27FC236}">
                <a16:creationId xmlns:a16="http://schemas.microsoft.com/office/drawing/2014/main" id="{4E0FF5D8-E2D9-4BA9-0C7C-CD3B9CB62E38}"/>
              </a:ext>
            </a:extLst>
          </p:cNvPr>
          <p:cNvSpPr/>
          <p:nvPr/>
        </p:nvSpPr>
        <p:spPr>
          <a:xfrm>
            <a:off x="4181543" y="4412106"/>
            <a:ext cx="13002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ost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05f53">
            <a:extLst>
              <a:ext uri="{FF2B5EF4-FFF2-40B4-BE49-F238E27FC236}">
                <a16:creationId xmlns:a16="http://schemas.microsoft.com/office/drawing/2014/main" id="{09B8DF29-F38C-42A1-96C0-0A30DAC474BF}"/>
              </a:ext>
            </a:extLst>
          </p:cNvPr>
          <p:cNvSpPr/>
          <p:nvPr/>
        </p:nvSpPr>
        <p:spPr>
          <a:xfrm>
            <a:off x="2656971" y="3302634"/>
            <a:ext cx="12605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ity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c711c">
            <a:extLst>
              <a:ext uri="{FF2B5EF4-FFF2-40B4-BE49-F238E27FC236}">
                <a16:creationId xmlns:a16="http://schemas.microsoft.com/office/drawing/2014/main" id="{81201CF6-23D8-DD2E-14CE-AFEACA570D88}"/>
              </a:ext>
            </a:extLst>
          </p:cNvPr>
          <p:cNvSpPr/>
          <p:nvPr/>
        </p:nvSpPr>
        <p:spPr>
          <a:xfrm>
            <a:off x="3824292" y="2747898"/>
            <a:ext cx="17923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leased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822bb">
            <a:extLst>
              <a:ext uri="{FF2B5EF4-FFF2-40B4-BE49-F238E27FC236}">
                <a16:creationId xmlns:a16="http://schemas.microsoft.com/office/drawing/2014/main" id="{C6EC6555-51F4-49B6-761F-66B9EAD4346F}"/>
              </a:ext>
            </a:extLst>
          </p:cNvPr>
          <p:cNvSpPr/>
          <p:nvPr/>
        </p:nvSpPr>
        <p:spPr>
          <a:xfrm>
            <a:off x="6411218" y="1638426"/>
            <a:ext cx="13192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eat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8229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627F94-A608-DC54-FF2F-50326F475F13}"/>
              </a:ext>
            </a:extLst>
          </p:cNvPr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934FD1C-019A-7094-DDEE-771BBD893B58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12A626E-3DED-4CDC-349D-5FED829E1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8B1F1C6-996E-3F2F-95C8-206F50FEA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CBB7B57-6964-FCB2-1339-58C208B00A76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had an accident last Sunday night.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does he happen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did he happen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happens to him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What happened to him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21FC485D-0D82-C49A-8E69-11EDD7C823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e958e">
            <a:extLst>
              <a:ext uri="{FF2B5EF4-FFF2-40B4-BE49-F238E27FC236}">
                <a16:creationId xmlns:a16="http://schemas.microsoft.com/office/drawing/2014/main" id="{65951693-E3FE-5FB8-0CE0-07C70020710D}"/>
              </a:ext>
            </a:extLst>
          </p:cNvPr>
          <p:cNvSpPr/>
          <p:nvPr/>
        </p:nvSpPr>
        <p:spPr>
          <a:xfrm>
            <a:off x="1350328" y="1888522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93303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B2976D3-B736-CC2D-8B62-FF1B8ADCCAD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341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mind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介意；讨厌；反对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P18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7A1096A5-0CA1-ABEB-DEEF-945FEE5462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79452"/>
            <a:ext cx="2103813" cy="504796"/>
          </a:xfrm>
          <a:prstGeom prst="rect">
            <a:avLst/>
          </a:prstGeom>
        </p:spPr>
      </p:pic>
      <p:pic>
        <p:nvPicPr>
          <p:cNvPr id="5" name="image237.jpeg">
            <a:extLst>
              <a:ext uri="{FF2B5EF4-FFF2-40B4-BE49-F238E27FC236}">
                <a16:creationId xmlns:a16="http://schemas.microsoft.com/office/drawing/2014/main" id="{6AE85B16-C0F6-F0B1-7383-0745EF48BA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8679" y="1544540"/>
            <a:ext cx="3816324" cy="483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089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1A7B88B-EC26-02FE-6A96-42AFA30F40A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我计划去公园野餐，但突然下雨让我改变了主意。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planned to have a picnic in the park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the sudden rain made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我终于下定决心开始每天早起锻炼。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 getting up early to exercise every 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eadb">
            <a:extLst>
              <a:ext uri="{FF2B5EF4-FFF2-40B4-BE49-F238E27FC236}">
                <a16:creationId xmlns:a16="http://schemas.microsoft.com/office/drawing/2014/main" id="{06BE38C0-ED8B-C927-538D-998F7FCCB777}"/>
              </a:ext>
            </a:extLst>
          </p:cNvPr>
          <p:cNvSpPr/>
          <p:nvPr/>
        </p:nvSpPr>
        <p:spPr>
          <a:xfrm>
            <a:off x="2012315" y="4107466"/>
            <a:ext cx="73200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made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up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my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mind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CF4150E1-11DC-151B-31AC-DB1896FAD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695da">
            <a:extLst>
              <a:ext uri="{FF2B5EF4-FFF2-40B4-BE49-F238E27FC236}">
                <a16:creationId xmlns:a16="http://schemas.microsoft.com/office/drawing/2014/main" id="{8F2FF33C-75A9-4578-90A0-20EF68790932}"/>
              </a:ext>
            </a:extLst>
          </p:cNvPr>
          <p:cNvSpPr/>
          <p:nvPr/>
        </p:nvSpPr>
        <p:spPr>
          <a:xfrm>
            <a:off x="1109599" y="3018186"/>
            <a:ext cx="49864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change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my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mind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00727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80A1512-2FFB-11F2-8A99-C938F217794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166008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cold outside. Would you mind closing the window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 will do it right away.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Of course not          	B. No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can’t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Of course                	D. Forget it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dear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broken your glass.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don’t like it anyway.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Never mind		B. I can’t agree more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 way			D. That’s not the case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c522">
            <a:extLst>
              <a:ext uri="{FF2B5EF4-FFF2-40B4-BE49-F238E27FC236}">
                <a16:creationId xmlns:a16="http://schemas.microsoft.com/office/drawing/2014/main" id="{AC83BF69-AFD0-57D9-44A8-3BC057D1FE3A}"/>
              </a:ext>
            </a:extLst>
          </p:cNvPr>
          <p:cNvSpPr/>
          <p:nvPr/>
        </p:nvSpPr>
        <p:spPr>
          <a:xfrm>
            <a:off x="1083628" y="4036208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e3ab0">
            <a:extLst>
              <a:ext uri="{FF2B5EF4-FFF2-40B4-BE49-F238E27FC236}">
                <a16:creationId xmlns:a16="http://schemas.microsoft.com/office/drawing/2014/main" id="{AA28BAAE-8359-9650-D2F5-0A9A97D11818}"/>
              </a:ext>
            </a:extLst>
          </p:cNvPr>
          <p:cNvSpPr/>
          <p:nvPr/>
        </p:nvSpPr>
        <p:spPr>
          <a:xfrm>
            <a:off x="1083628" y="1817264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8268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406E030-B5D2-161D-2DD0-DE0A1CEA0E2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1343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beat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打败；战胜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193.jpeg">
            <a:extLst>
              <a:ext uri="{FF2B5EF4-FFF2-40B4-BE49-F238E27FC236}">
                <a16:creationId xmlns:a16="http://schemas.microsoft.com/office/drawing/2014/main" id="{F63353F2-FACE-38F1-21E8-C53173F77FE3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000" y="1671124"/>
            <a:ext cx="2226991" cy="5343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4D2F9D3-B0FD-6CCB-A1EB-659EC6B5782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2362041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beat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win</a:t>
            </a:r>
            <a:endParaRPr lang="zh-CN" altLang="en-US" sz="2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3C623484-7BD0-FD63-3C45-937B905FFDA5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73664059"/>
              </p:ext>
            </p:extLst>
          </p:nvPr>
        </p:nvGraphicFramePr>
        <p:xfrm>
          <a:off x="381000" y="2965646"/>
          <a:ext cx="11430000" cy="2221230"/>
        </p:xfrm>
        <a:graphic>
          <a:graphicData uri="http://schemas.openxmlformats.org/drawingml/2006/table">
            <a:tbl>
              <a:tblPr firstRow="1" firstCol="1" bandRow="1"/>
              <a:tblGrid>
                <a:gridCol w="2289028">
                  <a:extLst>
                    <a:ext uri="{9D8B030D-6E8A-4147-A177-3AD203B41FA5}">
                      <a16:colId xmlns:a16="http://schemas.microsoft.com/office/drawing/2014/main" val="1450367263"/>
                    </a:ext>
                  </a:extLst>
                </a:gridCol>
                <a:gridCol w="9140972">
                  <a:extLst>
                    <a:ext uri="{9D8B030D-6E8A-4147-A177-3AD203B41FA5}">
                      <a16:colId xmlns:a16="http://schemas.microsoft.com/office/drawing/2014/main" val="3637786583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199064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beat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意为“赢”，多有“战胜，击败”之意，其后接与之比赛、战斗的人或代表群体的名词、代词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5635574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win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意为“赢得，获胜”，其后常接比赛、竞赛、奖品之类的名词作宾语，不可以接表示人的名词作宾语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9901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0870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2698A72-98F6-3D44-6ADD-E6C50A82C9C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50013"/>
            <a:ext cx="11430000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all her classmates in the running race.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7.My brother is good at shooting baskets and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获胜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against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 team by 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and got gold medal finally.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won                B. beat                C. lost                D. failed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478d">
            <a:extLst>
              <a:ext uri="{FF2B5EF4-FFF2-40B4-BE49-F238E27FC236}">
                <a16:creationId xmlns:a16="http://schemas.microsoft.com/office/drawing/2014/main" id="{CC34E5A4-19CC-ADAD-24E6-2E135DA63218}"/>
              </a:ext>
            </a:extLst>
          </p:cNvPr>
          <p:cNvSpPr/>
          <p:nvPr/>
        </p:nvSpPr>
        <p:spPr>
          <a:xfrm>
            <a:off x="1576769" y="3410741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5605c">
            <a:extLst>
              <a:ext uri="{FF2B5EF4-FFF2-40B4-BE49-F238E27FC236}">
                <a16:creationId xmlns:a16="http://schemas.microsoft.com/office/drawing/2014/main" id="{34DB2D79-C1A6-7064-A438-556DFF2D726D}"/>
              </a:ext>
            </a:extLst>
          </p:cNvPr>
          <p:cNvSpPr/>
          <p:nvPr/>
        </p:nvSpPr>
        <p:spPr>
          <a:xfrm>
            <a:off x="8640001" y="2301269"/>
            <a:ext cx="13002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ins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25F3A9F7-0FDD-DA5F-C8EB-DF2723B68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cb266">
            <a:extLst>
              <a:ext uri="{FF2B5EF4-FFF2-40B4-BE49-F238E27FC236}">
                <a16:creationId xmlns:a16="http://schemas.microsoft.com/office/drawing/2014/main" id="{71876BFA-9BFE-AC5C-1812-4F32DBBE80AA}"/>
              </a:ext>
            </a:extLst>
          </p:cNvPr>
          <p:cNvSpPr/>
          <p:nvPr/>
        </p:nvSpPr>
        <p:spPr>
          <a:xfrm>
            <a:off x="2159953" y="1746533"/>
            <a:ext cx="13192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eat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86121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年级上　Units 1—3.pptx" id="{C841313C-368D-469F-9084-A09779068A31}" vid="{0098EF5D-1D79-4C11-A13F-9B45D71D5A2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114</TotalTime>
  <Words>2182</Words>
  <Application>Microsoft Office PowerPoint</Application>
  <PresentationFormat>宽屏</PresentationFormat>
  <Paragraphs>241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NEU-BZ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xj h</cp:lastModifiedBy>
  <cp:revision>8</cp:revision>
  <dcterms:created xsi:type="dcterms:W3CDTF">2025-12-04T23:02:12Z</dcterms:created>
  <dcterms:modified xsi:type="dcterms:W3CDTF">2025-12-05T05:43:49Z</dcterms:modified>
</cp:coreProperties>
</file>