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88" r:id="rId5"/>
    <p:sldId id="259" r:id="rId6"/>
    <p:sldId id="889" r:id="rId7"/>
    <p:sldId id="890" r:id="rId8"/>
    <p:sldId id="886" r:id="rId9"/>
    <p:sldId id="891" r:id="rId10"/>
    <p:sldId id="883" r:id="rId11"/>
    <p:sldId id="892" r:id="rId12"/>
    <p:sldId id="893" r:id="rId13"/>
    <p:sldId id="894" r:id="rId14"/>
    <p:sldId id="895" r:id="rId15"/>
    <p:sldId id="896" r:id="rId16"/>
    <p:sldId id="897" r:id="rId17"/>
    <p:sldId id="898" r:id="rId18"/>
    <p:sldId id="887" r:id="rId19"/>
    <p:sldId id="899" r:id="rId20"/>
    <p:sldId id="900" r:id="rId21"/>
    <p:sldId id="901" r:id="rId22"/>
    <p:sldId id="902" r:id="rId23"/>
    <p:sldId id="885" r:id="rId24"/>
    <p:sldId id="875" r:id="rId25"/>
    <p:sldId id="903" r:id="rId26"/>
    <p:sldId id="904" r:id="rId27"/>
    <p:sldId id="87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wanted to buy a new dictionary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didn’t have enough money.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句意：我想买一本新词典，但我没有足够的钱。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或者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。前后为转折关系，应用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818837"/>
            <a:ext cx="333937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引导时间状语从句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965248"/>
              </p:ext>
            </p:extLst>
          </p:nvPr>
        </p:nvGraphicFramePr>
        <p:xfrm>
          <a:off x="381000" y="95992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5992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55915324"/>
              </p:ext>
            </p:extLst>
          </p:nvPr>
        </p:nvGraphicFramePr>
        <p:xfrm>
          <a:off x="381000" y="2465684"/>
          <a:ext cx="11430000" cy="3906528"/>
        </p:xfrm>
        <a:graphic>
          <a:graphicData uri="http://schemas.openxmlformats.org/drawingml/2006/table">
            <a:tbl>
              <a:tblPr firstRow="1" firstCol="1" bandRow="1"/>
              <a:tblGrid>
                <a:gridCol w="1539240">
                  <a:extLst>
                    <a:ext uri="{9D8B030D-6E8A-4147-A177-3AD203B41FA5}">
                      <a16:colId xmlns:a16="http://schemas.microsoft.com/office/drawing/2014/main" val="928528282"/>
                    </a:ext>
                  </a:extLst>
                </a:gridCol>
                <a:gridCol w="5451168">
                  <a:extLst>
                    <a:ext uri="{9D8B030D-6E8A-4147-A177-3AD203B41FA5}">
                      <a16:colId xmlns:a16="http://schemas.microsoft.com/office/drawing/2014/main" val="520887393"/>
                    </a:ext>
                  </a:extLst>
                </a:gridCol>
                <a:gridCol w="4439592">
                  <a:extLst>
                    <a:ext uri="{9D8B030D-6E8A-4147-A177-3AD203B41FA5}">
                      <a16:colId xmlns:a16="http://schemas.microsoft.com/office/drawing/2014/main" val="173006873"/>
                    </a:ext>
                  </a:extLst>
                </a:gridCol>
              </a:tblGrid>
              <a:tr h="1545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08" marR="11008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336463"/>
                  </a:ext>
                </a:extLst>
              </a:tr>
              <a:tr h="456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08" marR="11008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意为“当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时”，既可以与具体的时间点连用，也可以与一段时间连用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arrives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match.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他到达之后，就会告诉我们有关比赛的一切情况。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507890"/>
                  </a:ext>
                </a:extLst>
              </a:tr>
              <a:tr h="456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08" marR="11008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时；在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期间”，只能与一段时间连用，不能与具体的时间点连用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？我不在的时候你能照看我的宠物狗吗？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864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35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59409725"/>
              </p:ext>
            </p:extLst>
          </p:nvPr>
        </p:nvGraphicFramePr>
        <p:xfrm>
          <a:off x="381000" y="1071224"/>
          <a:ext cx="11430000" cy="5164672"/>
        </p:xfrm>
        <a:graphic>
          <a:graphicData uri="http://schemas.openxmlformats.org/drawingml/2006/table">
            <a:tbl>
              <a:tblPr firstRow="1" firstCol="1" bandRow="1"/>
              <a:tblGrid>
                <a:gridCol w="1539240">
                  <a:extLst>
                    <a:ext uri="{9D8B030D-6E8A-4147-A177-3AD203B41FA5}">
                      <a16:colId xmlns:a16="http://schemas.microsoft.com/office/drawing/2014/main" val="191692193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501226141"/>
                    </a:ext>
                  </a:extLst>
                </a:gridCol>
                <a:gridCol w="4632960">
                  <a:extLst>
                    <a:ext uri="{9D8B030D-6E8A-4147-A177-3AD203B41FA5}">
                      <a16:colId xmlns:a16="http://schemas.microsoft.com/office/drawing/2014/main" val="3983499262"/>
                    </a:ext>
                  </a:extLst>
                </a:gridCol>
              </a:tblGrid>
              <a:tr h="456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08" marR="11008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意为“当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时；随着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；一边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一边”，可以表示两个动作同时发生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老师进来时，学生们正在讲话。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939862"/>
                  </a:ext>
                </a:extLst>
              </a:tr>
              <a:tr h="1209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until/till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08" marR="11008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意为“直到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；到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为止”。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until/till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用在肯定句中，主句谓语动词通常是延续性动词，表示主句动作直到从句动作发生时才结束；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until/till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用在否定句中，构成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... until/till ...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结构，表示主句动作直到从句动作发生时才开始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knew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nothing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until/till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直到他告诉我，我才知道这件事情。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hard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until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succeed.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无论有多难，我都不会放弃直到成功。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until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我们直到最后才离开。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076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618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30440850"/>
              </p:ext>
            </p:extLst>
          </p:nvPr>
        </p:nvGraphicFramePr>
        <p:xfrm>
          <a:off x="381000" y="1071028"/>
          <a:ext cx="11430000" cy="5208704"/>
        </p:xfrm>
        <a:graphic>
          <a:graphicData uri="http://schemas.openxmlformats.org/drawingml/2006/table">
            <a:tbl>
              <a:tblPr firstRow="1" firstCol="1" bandRow="1"/>
              <a:tblGrid>
                <a:gridCol w="1539240">
                  <a:extLst>
                    <a:ext uri="{9D8B030D-6E8A-4147-A177-3AD203B41FA5}">
                      <a16:colId xmlns:a16="http://schemas.microsoft.com/office/drawing/2014/main" val="1591207446"/>
                    </a:ext>
                  </a:extLst>
                </a:gridCol>
                <a:gridCol w="5451168">
                  <a:extLst>
                    <a:ext uri="{9D8B030D-6E8A-4147-A177-3AD203B41FA5}">
                      <a16:colId xmlns:a16="http://schemas.microsoft.com/office/drawing/2014/main" val="2317021425"/>
                    </a:ext>
                  </a:extLst>
                </a:gridCol>
                <a:gridCol w="4439592">
                  <a:extLst>
                    <a:ext uri="{9D8B030D-6E8A-4147-A177-3AD203B41FA5}">
                      <a16:colId xmlns:a16="http://schemas.microsoft.com/office/drawing/2014/main" val="487391340"/>
                    </a:ext>
                  </a:extLst>
                </a:gridCol>
              </a:tblGrid>
              <a:tr h="456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08" marR="11008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意为“自从”，常与现在完成时连用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自我来到中国以来就住在北京。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896460"/>
                  </a:ext>
                </a:extLst>
              </a:tr>
              <a:tr h="456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before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08" marR="11008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之前”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before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mother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在妈妈回来之前，我要待在这儿。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277262"/>
                  </a:ext>
                </a:extLst>
              </a:tr>
              <a:tr h="4010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08" marR="11008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之后”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went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finished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homework.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做完作业后，我去睡觉了。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357240"/>
                  </a:ext>
                </a:extLst>
              </a:tr>
              <a:tr h="305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 soon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08" marR="11008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意为“一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就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”。通常情况下，主句用一般将来时时，从句用一般现在时表将来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我一到那儿就会给你打电话。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101" marR="20101" marT="11008" marB="1100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7181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23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9273"/>
            <a:ext cx="333937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引导条件状语从句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98660752"/>
              </p:ext>
            </p:extLst>
          </p:nvPr>
        </p:nvGraphicFramePr>
        <p:xfrm>
          <a:off x="381000" y="1716120"/>
          <a:ext cx="11430000" cy="4384040"/>
        </p:xfrm>
        <a:graphic>
          <a:graphicData uri="http://schemas.openxmlformats.org/drawingml/2006/table">
            <a:tbl>
              <a:tblPr firstRow="1" firstCol="1" bandRow="1"/>
              <a:tblGrid>
                <a:gridCol w="1447800">
                  <a:extLst>
                    <a:ext uri="{9D8B030D-6E8A-4147-A177-3AD203B41FA5}">
                      <a16:colId xmlns:a16="http://schemas.microsoft.com/office/drawing/2014/main" val="1706874575"/>
                    </a:ext>
                  </a:extLst>
                </a:gridCol>
                <a:gridCol w="5542609">
                  <a:extLst>
                    <a:ext uri="{9D8B030D-6E8A-4147-A177-3AD203B41FA5}">
                      <a16:colId xmlns:a16="http://schemas.microsoft.com/office/drawing/2014/main" val="3943857533"/>
                    </a:ext>
                  </a:extLst>
                </a:gridCol>
                <a:gridCol w="4439591">
                  <a:extLst>
                    <a:ext uri="{9D8B030D-6E8A-4147-A177-3AD203B41FA5}">
                      <a16:colId xmlns:a16="http://schemas.microsoft.com/office/drawing/2014/main" val="84348301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20533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意为“如果”，引导条件状语从句，主句用一般将来时时，从句通常用一般现在时表将来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alone.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如果你害羞，你并不孤单。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63798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unless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意为“除非”，从句通常用一般现在时表示将来，含有否定意义，相当于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 not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unless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invited.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除非收到邀请，否则他是不会来的。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9088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 long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意为“只要”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We’ll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weather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只要天气好，我们就去。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035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006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7873"/>
            <a:ext cx="333937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引导目的状语从句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95105459"/>
              </p:ext>
            </p:extLst>
          </p:nvPr>
        </p:nvGraphicFramePr>
        <p:xfrm>
          <a:off x="381000" y="1946340"/>
          <a:ext cx="11430000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1676400">
                  <a:extLst>
                    <a:ext uri="{9D8B030D-6E8A-4147-A177-3AD203B41FA5}">
                      <a16:colId xmlns:a16="http://schemas.microsoft.com/office/drawing/2014/main" val="4006647995"/>
                    </a:ext>
                  </a:extLst>
                </a:gridCol>
                <a:gridCol w="5120640">
                  <a:extLst>
                    <a:ext uri="{9D8B030D-6E8A-4147-A177-3AD203B41FA5}">
                      <a16:colId xmlns:a16="http://schemas.microsoft.com/office/drawing/2014/main" val="1026604393"/>
                    </a:ext>
                  </a:extLst>
                </a:gridCol>
                <a:gridCol w="4632960">
                  <a:extLst>
                    <a:ext uri="{9D8B030D-6E8A-4147-A177-3AD203B41FA5}">
                      <a16:colId xmlns:a16="http://schemas.microsoft.com/office/drawing/2014/main" val="2654151913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452367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that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意为“为了；以便”，从句中常使用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might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等情态动词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You’d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lost.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你最好带张地图，这样你就不会迷路了。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09069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order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意为“为了；以便”，相当于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that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started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early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order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arrive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before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dark.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我早早出发以便天黑前能到达。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266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08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2113"/>
            <a:ext cx="333937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引导原因状语从句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37826941"/>
              </p:ext>
            </p:extLst>
          </p:nvPr>
        </p:nvGraphicFramePr>
        <p:xfrm>
          <a:off x="381000" y="1578960"/>
          <a:ext cx="11430000" cy="4810760"/>
        </p:xfrm>
        <a:graphic>
          <a:graphicData uri="http://schemas.openxmlformats.org/drawingml/2006/table">
            <a:tbl>
              <a:tblPr firstRow="1" firstCol="1" bandRow="1"/>
              <a:tblGrid>
                <a:gridCol w="1447800">
                  <a:extLst>
                    <a:ext uri="{9D8B030D-6E8A-4147-A177-3AD203B41FA5}">
                      <a16:colId xmlns:a16="http://schemas.microsoft.com/office/drawing/2014/main" val="3105166043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1013731887"/>
                    </a:ext>
                  </a:extLst>
                </a:gridCol>
                <a:gridCol w="4838700">
                  <a:extLst>
                    <a:ext uri="{9D8B030D-6E8A-4147-A177-3AD203B41FA5}">
                      <a16:colId xmlns:a16="http://schemas.microsoft.com/office/drawing/2014/main" val="1015529664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746980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表示直接原因，一般放在主句的后面，也可以放在主句的前面，语气最强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exam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ill.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我因为生病不能参加考试。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66161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表示显然的或已知的理由，意为“既然”，通常放在主句之前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idea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我们既然对此一无所知，那就问问李老师吧。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23684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表示一般的因果关系，意为“因为，由于”，语气比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弱，引导的原因状语从句通常放在句首，有时也可放在主句的后面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getting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late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decided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由于天越来越晚，我决定回家。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111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641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0693"/>
            <a:ext cx="333937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引导结果状语从句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29536804"/>
              </p:ext>
            </p:extLst>
          </p:nvPr>
        </p:nvGraphicFramePr>
        <p:xfrm>
          <a:off x="381000" y="1678305"/>
          <a:ext cx="11430000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1356360">
                  <a:extLst>
                    <a:ext uri="{9D8B030D-6E8A-4147-A177-3AD203B41FA5}">
                      <a16:colId xmlns:a16="http://schemas.microsoft.com/office/drawing/2014/main" val="3454811154"/>
                    </a:ext>
                  </a:extLst>
                </a:gridCol>
                <a:gridCol w="5634049">
                  <a:extLst>
                    <a:ext uri="{9D8B030D-6E8A-4147-A177-3AD203B41FA5}">
                      <a16:colId xmlns:a16="http://schemas.microsoft.com/office/drawing/2014/main" val="3011005185"/>
                    </a:ext>
                  </a:extLst>
                </a:gridCol>
                <a:gridCol w="4439591">
                  <a:extLst>
                    <a:ext uri="{9D8B030D-6E8A-4147-A177-3AD203B41FA5}">
                      <a16:colId xmlns:a16="http://schemas.microsoft.com/office/drawing/2014/main" val="28532625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556225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意为“如此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以至于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后常接形容词或副词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heavy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lift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这个袋子如此重，以至于他提不起来。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281920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意为“如此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以至于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名词前面可以用形容词和冠词修饰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lovely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girl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everyone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她是个如此可爱的女孩，以至于大家都喜欢她。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9078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934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365749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当名词前有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等词修饰时，要用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句型。但当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作“幼小的”讲时，用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句型。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herself.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她是个年纪如此小的女孩，以至于她还不能照顾自己。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746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9253"/>
            <a:ext cx="333937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引导让步状语从句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27946342"/>
              </p:ext>
            </p:extLst>
          </p:nvPr>
        </p:nvGraphicFramePr>
        <p:xfrm>
          <a:off x="381000" y="1578960"/>
          <a:ext cx="11429999" cy="4839970"/>
        </p:xfrm>
        <a:graphic>
          <a:graphicData uri="http://schemas.openxmlformats.org/drawingml/2006/table">
            <a:tbl>
              <a:tblPr firstRow="1" firstCol="1" bandRow="1"/>
              <a:tblGrid>
                <a:gridCol w="1838609">
                  <a:extLst>
                    <a:ext uri="{9D8B030D-6E8A-4147-A177-3AD203B41FA5}">
                      <a16:colId xmlns:a16="http://schemas.microsoft.com/office/drawing/2014/main" val="1307214315"/>
                    </a:ext>
                  </a:extLst>
                </a:gridCol>
                <a:gridCol w="2741011">
                  <a:extLst>
                    <a:ext uri="{9D8B030D-6E8A-4147-A177-3AD203B41FA5}">
                      <a16:colId xmlns:a16="http://schemas.microsoft.com/office/drawing/2014/main" val="3400367165"/>
                    </a:ext>
                  </a:extLst>
                </a:gridCol>
                <a:gridCol w="6850379">
                  <a:extLst>
                    <a:ext uri="{9D8B030D-6E8A-4147-A177-3AD203B41FA5}">
                      <a16:colId xmlns:a16="http://schemas.microsoft.com/office/drawing/2014/main" val="225534510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22957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though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意为“尽管”，常用于口语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Though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still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hard.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尽管他老了，他还是努力工作。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788874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although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意为“尽管”，常用于书面语，语气较正式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Although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race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still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wearing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smile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face.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尽管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Mike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没有赢得这场比赛，但他的脸上仍然带着微笑。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100285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even if/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though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意为“即使”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if/though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yesterday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即使昨天你在这儿，你也帮不了他。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64372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however/no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matter how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意为“无论如何”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However/No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expensive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无论它有多贵，我都要买下它。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0027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547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专题六　连词 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74385"/>
            <a:ext cx="333937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引导方式状语从句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50693537"/>
              </p:ext>
            </p:extLst>
          </p:nvPr>
        </p:nvGraphicFramePr>
        <p:xfrm>
          <a:off x="381000" y="2593340"/>
          <a:ext cx="11430000" cy="1338580"/>
        </p:xfrm>
        <a:graphic>
          <a:graphicData uri="http://schemas.openxmlformats.org/drawingml/2006/table">
            <a:tbl>
              <a:tblPr firstRow="1" firstCol="1" bandRow="1"/>
              <a:tblGrid>
                <a:gridCol w="1103407">
                  <a:extLst>
                    <a:ext uri="{9D8B030D-6E8A-4147-A177-3AD203B41FA5}">
                      <a16:colId xmlns:a16="http://schemas.microsoft.com/office/drawing/2014/main" val="3645375792"/>
                    </a:ext>
                  </a:extLst>
                </a:gridCol>
                <a:gridCol w="4596353">
                  <a:extLst>
                    <a:ext uri="{9D8B030D-6E8A-4147-A177-3AD203B41FA5}">
                      <a16:colId xmlns:a16="http://schemas.microsoft.com/office/drawing/2014/main" val="2843508579"/>
                    </a:ext>
                  </a:extLst>
                </a:gridCol>
                <a:gridCol w="5730240">
                  <a:extLst>
                    <a:ext uri="{9D8B030D-6E8A-4147-A177-3AD203B41FA5}">
                      <a16:colId xmlns:a16="http://schemas.microsoft.com/office/drawing/2014/main" val="357336949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411288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意为“正如，就像”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我会照你说的做。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471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76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4993"/>
            <a:ext cx="333937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引导比较状语从句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98752303"/>
              </p:ext>
            </p:extLst>
          </p:nvPr>
        </p:nvGraphicFramePr>
        <p:xfrm>
          <a:off x="381000" y="1763460"/>
          <a:ext cx="11430001" cy="3957320"/>
        </p:xfrm>
        <a:graphic>
          <a:graphicData uri="http://schemas.openxmlformats.org/drawingml/2006/table">
            <a:tbl>
              <a:tblPr firstRow="1" firstCol="1" bandRow="1"/>
              <a:tblGrid>
                <a:gridCol w="1324089">
                  <a:extLst>
                    <a:ext uri="{9D8B030D-6E8A-4147-A177-3AD203B41FA5}">
                      <a16:colId xmlns:a16="http://schemas.microsoft.com/office/drawing/2014/main" val="2688908362"/>
                    </a:ext>
                  </a:extLst>
                </a:gridCol>
                <a:gridCol w="4672851">
                  <a:extLst>
                    <a:ext uri="{9D8B030D-6E8A-4147-A177-3AD203B41FA5}">
                      <a16:colId xmlns:a16="http://schemas.microsoft.com/office/drawing/2014/main" val="2394469125"/>
                    </a:ext>
                  </a:extLst>
                </a:gridCol>
                <a:gridCol w="5433061">
                  <a:extLst>
                    <a:ext uri="{9D8B030D-6E8A-4147-A177-3AD203B41FA5}">
                      <a16:colId xmlns:a16="http://schemas.microsoft.com/office/drawing/2014/main" val="135428420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89521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意为“比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”，和形容词或副词的比较级连用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expected.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这比我预料的要好得多。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064140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 ... as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意为“和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一样”，用于同级比较，用在肯定句中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elder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sister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他姐姐和他母亲一样高。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4016409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so/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 ... as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意为“不如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”，用于同级比较，用在否定句中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doesn’t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so/as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hard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brother.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他工作不如他的哥哥努力。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you’d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不像你想的那么容易。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383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669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15093"/>
            <a:ext cx="333937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引导地点状语从句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54743258"/>
              </p:ext>
            </p:extLst>
          </p:nvPr>
        </p:nvGraphicFramePr>
        <p:xfrm>
          <a:off x="381000" y="2584800"/>
          <a:ext cx="11430001" cy="1367790"/>
        </p:xfrm>
        <a:graphic>
          <a:graphicData uri="http://schemas.openxmlformats.org/drawingml/2006/table">
            <a:tbl>
              <a:tblPr firstRow="1" firstCol="1" bandRow="1"/>
              <a:tblGrid>
                <a:gridCol w="1790700">
                  <a:extLst>
                    <a:ext uri="{9D8B030D-6E8A-4147-A177-3AD203B41FA5}">
                      <a16:colId xmlns:a16="http://schemas.microsoft.com/office/drawing/2014/main" val="1792006778"/>
                    </a:ext>
                  </a:extLst>
                </a:gridCol>
                <a:gridCol w="4229100">
                  <a:extLst>
                    <a:ext uri="{9D8B030D-6E8A-4147-A177-3AD203B41FA5}">
                      <a16:colId xmlns:a16="http://schemas.microsoft.com/office/drawing/2014/main" val="4290591152"/>
                    </a:ext>
                  </a:extLst>
                </a:gridCol>
                <a:gridCol w="5410201">
                  <a:extLst>
                    <a:ext uri="{9D8B030D-6E8A-4147-A177-3AD203B41FA5}">
                      <a16:colId xmlns:a16="http://schemas.microsoft.com/office/drawing/2014/main" val="1677012661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308724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的地方”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待在原地。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89621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wherever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意为“在任何地方”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wherever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请随便坐。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468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089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life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hope.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Which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句意：有生命就有希望。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，引导时间状语从句；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用于疑问句或定语从句；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，引导地点状语从句；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通常引导名词性从句或强调句，无法连接状语从句。题目考查固定句型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，意为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哪里有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，哪里就有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引导地点状语从句，表示在存在前者的地方就有后者。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40988"/>
            <a:ext cx="11430000" cy="45259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 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You’ll discover a new side of yourself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get through all the difficulties.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as if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unless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even though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Janet has done a lot for us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want to write her a thank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letter.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or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7aef"/>
          <p:cNvSpPr/>
          <p:nvPr/>
        </p:nvSpPr>
        <p:spPr>
          <a:xfrm>
            <a:off x="7182739" y="395645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24d7f"/>
          <p:cNvSpPr/>
          <p:nvPr/>
        </p:nvSpPr>
        <p:spPr>
          <a:xfrm>
            <a:off x="10255885" y="173750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0237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3.My cousin can cook many dishes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only 10 years old.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until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although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a safe trip to Hangzhou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dear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Dad. I’ll give you a call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arrive there.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until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as soon as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c4b9"/>
          <p:cNvSpPr/>
          <p:nvPr/>
        </p:nvSpPr>
        <p:spPr>
          <a:xfrm>
            <a:off x="5666740" y="4017837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7b321"/>
          <p:cNvSpPr/>
          <p:nvPr/>
        </p:nvSpPr>
        <p:spPr>
          <a:xfrm>
            <a:off x="6382703" y="1798893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2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137"/>
            <a:ext cx="11430000" cy="39667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can learn something about history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go to the Marquis of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Haihun’s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Tomb(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海昏侯墓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Nanchang.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or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unless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whenever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although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6.Which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like better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blue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neither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either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or</a:t>
            </a:r>
            <a:endParaRPr lang="zh-CN" altLang="en-US" sz="2800" dirty="0"/>
          </a:p>
        </p:txBody>
      </p:sp>
      <p:sp>
        <p:nvSpPr>
          <p:cNvPr id="4" name="A_3faa7"/>
          <p:cNvSpPr/>
          <p:nvPr/>
        </p:nvSpPr>
        <p:spPr>
          <a:xfrm>
            <a:off x="6839776" y="3824601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ab6a6"/>
          <p:cNvSpPr/>
          <p:nvPr/>
        </p:nvSpPr>
        <p:spPr>
          <a:xfrm>
            <a:off x="9460865" y="1605657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43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831368"/>
              </p:ext>
            </p:extLst>
          </p:nvPr>
        </p:nvGraphicFramePr>
        <p:xfrm>
          <a:off x="381000" y="2369138"/>
          <a:ext cx="11430000" cy="224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5040376" imgH="990756" progId="Word.Document.12">
                  <p:embed/>
                </p:oleObj>
              </mc:Choice>
              <mc:Fallback>
                <p:oleObj name="文档" r:id="rId4" imgW="5040376" imgH="9907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369138"/>
                        <a:ext cx="11430000" cy="224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436256"/>
              </p:ext>
            </p:extLst>
          </p:nvPr>
        </p:nvGraphicFramePr>
        <p:xfrm>
          <a:off x="381000" y="1131072"/>
          <a:ext cx="11430000" cy="4722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3" imgW="5274753" imgH="2179878" progId="Word.Document.12">
                  <p:embed/>
                </p:oleObj>
              </mc:Choice>
              <mc:Fallback>
                <p:oleObj name="文档" r:id="rId3" imgW="5274753" imgH="2179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131072"/>
                        <a:ext cx="11430000" cy="4722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238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419487"/>
              </p:ext>
            </p:extLst>
          </p:nvPr>
        </p:nvGraphicFramePr>
        <p:xfrm>
          <a:off x="381000" y="144634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4" imgW="5274753" imgH="396374" progId="Word.Document.12">
                  <p:embed/>
                </p:oleObj>
              </mc:Choice>
              <mc:Fallback>
                <p:oleObj name="文档" r:id="rId4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4634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76693484"/>
              </p:ext>
            </p:extLst>
          </p:nvPr>
        </p:nvGraphicFramePr>
        <p:xfrm>
          <a:off x="381000" y="2305262"/>
          <a:ext cx="11430000" cy="3986530"/>
        </p:xfrm>
        <a:graphic>
          <a:graphicData uri="http://schemas.openxmlformats.org/drawingml/2006/table">
            <a:tbl>
              <a:tblPr firstRow="1" firstCol="1" bandRow="1"/>
              <a:tblGrid>
                <a:gridCol w="1644748">
                  <a:extLst>
                    <a:ext uri="{9D8B030D-6E8A-4147-A177-3AD203B41FA5}">
                      <a16:colId xmlns:a16="http://schemas.microsoft.com/office/drawing/2014/main" val="890384070"/>
                    </a:ext>
                  </a:extLst>
                </a:gridCol>
                <a:gridCol w="3319975">
                  <a:extLst>
                    <a:ext uri="{9D8B030D-6E8A-4147-A177-3AD203B41FA5}">
                      <a16:colId xmlns:a16="http://schemas.microsoft.com/office/drawing/2014/main" val="2211090600"/>
                    </a:ext>
                  </a:extLst>
                </a:gridCol>
                <a:gridCol w="6465277">
                  <a:extLst>
                    <a:ext uri="{9D8B030D-6E8A-4147-A177-3AD203B41FA5}">
                      <a16:colId xmlns:a16="http://schemas.microsoft.com/office/drawing/2014/main" val="348725259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并列连词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31894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和，又，及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laughing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talking.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他正边笑边说。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937495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但是，可是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表转折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poor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honest.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他虽然穷，但是诚实。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22489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或者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表选择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coffee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？你想喝茶还是咖啡？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0557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因此，所以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表结果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ill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yesterday.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他生病了，所以昨天他不能去上学。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713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17626906"/>
              </p:ext>
            </p:extLst>
          </p:nvPr>
        </p:nvGraphicFramePr>
        <p:xfrm>
          <a:off x="381000" y="1232535"/>
          <a:ext cx="11430000" cy="4781550"/>
        </p:xfrm>
        <a:graphic>
          <a:graphicData uri="http://schemas.openxmlformats.org/drawingml/2006/table">
            <a:tbl>
              <a:tblPr firstRow="1" firstCol="1" bandRow="1"/>
              <a:tblGrid>
                <a:gridCol w="2428518">
                  <a:extLst>
                    <a:ext uri="{9D8B030D-6E8A-4147-A177-3AD203B41FA5}">
                      <a16:colId xmlns:a16="http://schemas.microsoft.com/office/drawing/2014/main" val="2317015520"/>
                    </a:ext>
                  </a:extLst>
                </a:gridCol>
                <a:gridCol w="3090487">
                  <a:extLst>
                    <a:ext uri="{9D8B030D-6E8A-4147-A177-3AD203B41FA5}">
                      <a16:colId xmlns:a16="http://schemas.microsoft.com/office/drawing/2014/main" val="163510744"/>
                    </a:ext>
                  </a:extLst>
                </a:gridCol>
                <a:gridCol w="5910995">
                  <a:extLst>
                    <a:ext uri="{9D8B030D-6E8A-4147-A177-3AD203B41FA5}">
                      <a16:colId xmlns:a16="http://schemas.microsoft.com/office/drawing/2014/main" val="326351840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both ... and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两者都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Both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right.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你和她都是对的。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7014497"/>
                  </a:ext>
                </a:extLst>
              </a:tr>
              <a:tr h="1205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only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 also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不但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而且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only you but also everyone here likes watching football matches. 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不仅你而且这里的所有人都喜欢看足球赛。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only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dishonest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also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unfair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它不仅是不诚实的行为，而且对班上的其他学生来说也是不公平的。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404856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either ... or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或者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或者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Either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right.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要么他是对的，要么我是对的。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500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160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79096376"/>
              </p:ext>
            </p:extLst>
          </p:nvPr>
        </p:nvGraphicFramePr>
        <p:xfrm>
          <a:off x="381000" y="2183130"/>
          <a:ext cx="11430000" cy="2618740"/>
        </p:xfrm>
        <a:graphic>
          <a:graphicData uri="http://schemas.openxmlformats.org/drawingml/2006/table">
            <a:tbl>
              <a:tblPr firstRow="1" firstCol="1" bandRow="1"/>
              <a:tblGrid>
                <a:gridCol w="2428518">
                  <a:extLst>
                    <a:ext uri="{9D8B030D-6E8A-4147-A177-3AD203B41FA5}">
                      <a16:colId xmlns:a16="http://schemas.microsoft.com/office/drawing/2014/main" val="2475755350"/>
                    </a:ext>
                  </a:extLst>
                </a:gridCol>
                <a:gridCol w="3090487">
                  <a:extLst>
                    <a:ext uri="{9D8B030D-6E8A-4147-A177-3AD203B41FA5}">
                      <a16:colId xmlns:a16="http://schemas.microsoft.com/office/drawing/2014/main" val="2790357184"/>
                    </a:ext>
                  </a:extLst>
                </a:gridCol>
                <a:gridCol w="5910995">
                  <a:extLst>
                    <a:ext uri="{9D8B030D-6E8A-4147-A177-3AD203B41FA5}">
                      <a16:colId xmlns:a16="http://schemas.microsoft.com/office/drawing/2014/main" val="4165176550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neither ... nor ... 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既不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也不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Neither the twins nor Li Lei has been to Shanghai. 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双胞胎和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都没去过上海。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91807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却；而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表转折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winter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Harbin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Sanya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warm.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哈尔滨的冬天很冷，而三亚的冬天却很暖和。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1417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470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574649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1.but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不能与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连用。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bag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我想买个包，但我没有钱。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2.so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不能与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连用。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天很晚了，所以我们决定乘公交车回家。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3.not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either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neither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连接两个主语时，谓语动词与最近的主语保持一致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就近原则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连接两个主语时，谓语动词用复数形式</a:t>
            </a:r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311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4368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连词在祈使句中的用法：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祈使句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+and+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简单句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相当于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肯定句，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succeed.=If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succeed.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努力干吧，你会成功的。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祈使句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+or+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简单句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相当于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否定句，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Hurry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class.=If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hurry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快点，否则你上课会迟到的。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>
            <a:spLocks noChangeAspect="1"/>
          </p:cNvSpPr>
          <p:nvPr/>
        </p:nvSpPr>
        <p:spPr>
          <a:xfrm>
            <a:off x="381000" y="1249691"/>
            <a:ext cx="11430000" cy="4762489"/>
          </a:xfrm>
          <a:prstGeom prst="roundRect">
            <a:avLst>
              <a:gd name="adj" fmla="val 2381"/>
            </a:avLst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50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13</TotalTime>
  <Words>2313</Words>
  <Application>Microsoft Office PowerPoint</Application>
  <PresentationFormat>宽屏</PresentationFormat>
  <Paragraphs>217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MS Mincho</vt:lpstr>
      <vt:lpstr>NEU-BZ</vt:lpstr>
      <vt:lpstr>等线</vt:lpstr>
      <vt:lpstr>等线 Light</vt:lpstr>
      <vt:lpstr>方正仿宋_GBK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2025-12-05T13:33:46Z</dcterms:created>
  <dcterms:modified xsi:type="dcterms:W3CDTF">2025-12-05T13:47:30Z</dcterms:modified>
</cp:coreProperties>
</file>