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884" r:id="rId5"/>
    <p:sldId id="885" r:id="rId6"/>
    <p:sldId id="883" r:id="rId7"/>
    <p:sldId id="886" r:id="rId8"/>
    <p:sldId id="887" r:id="rId9"/>
    <p:sldId id="888" r:id="rId10"/>
    <p:sldId id="889" r:id="rId11"/>
    <p:sldId id="875" r:id="rId12"/>
    <p:sldId id="890" r:id="rId13"/>
    <p:sldId id="891" r:id="rId14"/>
    <p:sldId id="892" r:id="rId15"/>
    <p:sldId id="893" r:id="rId16"/>
    <p:sldId id="894" r:id="rId17"/>
    <p:sldId id="895" r:id="rId18"/>
    <p:sldId id="896" r:id="rId19"/>
    <p:sldId id="897" r:id="rId20"/>
    <p:sldId id="898" r:id="rId21"/>
    <p:sldId id="899" r:id="rId22"/>
    <p:sldId id="901" r:id="rId23"/>
    <p:sldId id="900" r:id="rId24"/>
    <p:sldId id="902" r:id="rId25"/>
    <p:sldId id="903" r:id="rId26"/>
    <p:sldId id="904" r:id="rId27"/>
    <p:sldId id="905" r:id="rId28"/>
    <p:sldId id="906" r:id="rId29"/>
    <p:sldId id="907" r:id="rId30"/>
    <p:sldId id="908" r:id="rId31"/>
    <p:sldId id="909" r:id="rId32"/>
    <p:sldId id="910" r:id="rId33"/>
    <p:sldId id="911" r:id="rId34"/>
    <p:sldId id="912" r:id="rId35"/>
    <p:sldId id="913" r:id="rId36"/>
    <p:sldId id="914" r:id="rId37"/>
    <p:sldId id="915" r:id="rId38"/>
    <p:sldId id="873"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showGuides="1">
      <p:cViewPr varScale="1">
        <p:scale>
          <a:sx n="68" d="100"/>
          <a:sy n="68" d="100"/>
        </p:scale>
        <p:origin x="30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2025/12/6</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2025/12/6</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7">
            <a:extLst>
              <a:ext uri="{FF2B5EF4-FFF2-40B4-BE49-F238E27FC236}">
                <a16:creationId xmlns:a16="http://schemas.microsoft.com/office/drawing/2014/main" id="{C7CD4D52-C8CD-481F-BDEF-7C0A26FEE3B4}"/>
              </a:ext>
            </a:extLst>
          </p:cNvPr>
          <p:cNvSpPr txBox="1"/>
          <p:nvPr userDrawn="1"/>
        </p:nvSpPr>
        <p:spPr>
          <a:xfrm>
            <a:off x="839819" y="317144"/>
            <a:ext cx="7524098" cy="523220"/>
          </a:xfrm>
          <a:prstGeom prst="rect">
            <a:avLst/>
          </a:prstGeom>
          <a:noFill/>
        </p:spPr>
        <p:txBody>
          <a:bodyPr wrap="square" rtlCol="0">
            <a:spAutoFit/>
          </a:bodyPr>
          <a:lstStyle/>
          <a:p>
            <a:r>
              <a:rPr lang="zh-CN" altLang="en-US" sz="2800" b="1" dirty="0" smtClean="0">
                <a:solidFill>
                  <a:schemeClr val="tx1"/>
                </a:solidFill>
                <a:latin typeface="微软雅黑" panose="020B0503020204020204" pitchFamily="34" charset="-122"/>
                <a:ea typeface="微软雅黑" panose="020B0503020204020204" pitchFamily="34" charset="-122"/>
              </a:rPr>
              <a:t>语法导图</a:t>
            </a:r>
          </a:p>
        </p:txBody>
      </p:sp>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TextBox 7">
            <a:extLst>
              <a:ext uri="{FF2B5EF4-FFF2-40B4-BE49-F238E27FC236}">
                <a16:creationId xmlns:a16="http://schemas.microsoft.com/office/drawing/2014/main" id="{A20B988F-33D0-4BA5-9743-A327A4682CEC}"/>
              </a:ext>
            </a:extLst>
          </p:cNvPr>
          <p:cNvSpPr txBox="1"/>
          <p:nvPr userDrawn="1"/>
        </p:nvSpPr>
        <p:spPr>
          <a:xfrm>
            <a:off x="812631" y="285060"/>
            <a:ext cx="3150097" cy="523220"/>
          </a:xfrm>
          <a:prstGeom prst="rect">
            <a:avLst/>
          </a:prstGeom>
          <a:noFill/>
        </p:spPr>
        <p:txBody>
          <a:bodyPr wrap="square" rtlCol="0">
            <a:spAutoFit/>
          </a:bodyPr>
          <a:lstStyle/>
          <a:p>
            <a:r>
              <a:rPr lang="zh-CN" altLang="en-US" sz="2800" b="1" dirty="0" smtClean="0">
                <a:solidFill>
                  <a:schemeClr val="tx1"/>
                </a:solidFill>
                <a:latin typeface="微软雅黑" panose="020B0503020204020204" pitchFamily="34" charset="-122"/>
                <a:ea typeface="微软雅黑" panose="020B0503020204020204" pitchFamily="34" charset="-122"/>
              </a:rPr>
              <a:t>名师精讲</a:t>
            </a:r>
          </a:p>
        </p:txBody>
      </p:sp>
    </p:spTree>
    <p:extLst>
      <p:ext uri="{BB962C8B-B14F-4D97-AF65-F5344CB8AC3E}">
        <p14:creationId xmlns:p14="http://schemas.microsoft.com/office/powerpoint/2010/main" val="428076830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2371894-B1D2-40A4-84FF-B9A534DFCE39}"/>
              </a:ext>
            </a:extLst>
          </p:cNvPr>
          <p:cNvSpPr txBox="1"/>
          <p:nvPr userDrawn="1"/>
        </p:nvSpPr>
        <p:spPr>
          <a:xfrm>
            <a:off x="812631" y="285060"/>
            <a:ext cx="3150097" cy="523220"/>
          </a:xfrm>
          <a:prstGeom prst="rect">
            <a:avLst/>
          </a:prstGeom>
          <a:noFill/>
        </p:spPr>
        <p:txBody>
          <a:bodyPr wrap="square" rtlCol="0">
            <a:spAutoFit/>
          </a:bodyPr>
          <a:lstStyle/>
          <a:p>
            <a:r>
              <a:rPr lang="zh-CN" altLang="en-US" sz="2800" b="1">
                <a:solidFill>
                  <a:schemeClr val="tx1"/>
                </a:solidFill>
                <a:latin typeface="微软雅黑" panose="020B0503020204020204" pitchFamily="34" charset="-122"/>
                <a:ea typeface="微软雅黑" panose="020B0503020204020204" pitchFamily="34" charset="-122"/>
              </a:rPr>
              <a:t>针对性练习</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7816098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2025/12/6</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2025/12/6</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2025/12/6</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2025/12/6</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2025/12/6</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349626"/>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839096"/>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746009" y="6516479"/>
            <a:ext cx="2087671" cy="369332"/>
          </a:xfrm>
          <a:prstGeom prst="rect">
            <a:avLst/>
          </a:prstGeom>
          <a:noFill/>
        </p:spPr>
        <p:txBody>
          <a:bodyPr wrap="square" rtlCol="0">
            <a:spAutoFit/>
          </a:bodyPr>
          <a:lstStyle/>
          <a:p>
            <a:r>
              <a:rPr lang="zh-CN" altLang="en-US" sz="1800" b="1" baseline="0" dirty="0">
                <a:solidFill>
                  <a:schemeClr val="bg1"/>
                </a:solidFill>
              </a:rPr>
              <a:t>返回目录</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slide" Target="slide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0" y="0"/>
            <a:ext cx="12192000" cy="6903719"/>
            <a:chOff x="0" y="0"/>
            <a:chExt cx="12192000" cy="6903719"/>
          </a:xfrm>
        </p:grpSpPr>
        <p:pic>
          <p:nvPicPr>
            <p:cNvPr id="5" name="图片 4">
              <a:extLst>
                <a:ext uri="{FF2B5EF4-FFF2-40B4-BE49-F238E27FC236}">
                  <a16:creationId xmlns:a16="http://schemas.microsoft.com/office/drawing/2014/main" id="{B3022A57-0463-419A-8BC9-DEC85FFC3F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sp>
          <p:nvSpPr>
            <p:cNvPr id="7" name="文本框 6">
              <a:extLst>
                <a:ext uri="{FF2B5EF4-FFF2-40B4-BE49-F238E27FC236}">
                  <a16:creationId xmlns:a16="http://schemas.microsoft.com/office/drawing/2014/main" id="{C99729D0-B120-BAF8-E820-8680D05E2E90}"/>
                </a:ext>
              </a:extLst>
            </p:cNvPr>
            <p:cNvSpPr txBox="1"/>
            <p:nvPr/>
          </p:nvSpPr>
          <p:spPr>
            <a:xfrm>
              <a:off x="9992132" y="5274805"/>
              <a:ext cx="1261884" cy="738664"/>
            </a:xfrm>
            <a:prstGeom prst="rect">
              <a:avLst/>
            </a:prstGeom>
            <a:noFill/>
          </p:spPr>
          <p:txBody>
            <a:bodyPr wrap="none" rtlCol="0">
              <a:spAutoFit/>
            </a:bodyPr>
            <a:lstStyle/>
            <a:p>
              <a:pPr algn="l"/>
              <a:r>
                <a:rPr lang="zh-CN" altLang="en-US" sz="4200" b="1">
                  <a:ea typeface="微软雅黑" panose="020B0503020204020204" pitchFamily="34" charset="-122"/>
                  <a:sym typeface="Times New Roman" panose="02020603050405020304" pitchFamily="18" charset="0"/>
                </a:rPr>
                <a:t>英语</a:t>
              </a:r>
              <a:endParaRPr lang="zh-CN" altLang="en-US" sz="4200" b="1" dirty="0">
                <a:ea typeface="微软雅黑" panose="020B0503020204020204" pitchFamily="34" charset="-122"/>
                <a:sym typeface="Times New Roman" panose="02020603050405020304" pitchFamily="18" charset="0"/>
              </a:endParaRPr>
            </a:p>
          </p:txBody>
        </p:sp>
        <p:sp>
          <p:nvSpPr>
            <p:cNvPr id="2" name="矩形 1">
              <a:extLst>
                <a:ext uri="{FF2B5EF4-FFF2-40B4-BE49-F238E27FC236}">
                  <a16:creationId xmlns:a16="http://schemas.microsoft.com/office/drawing/2014/main" id="{AD9B5777-12C3-03AC-B269-FFC33CE02FDD}"/>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97BFBDFC-9D95-43B2-5D43-C53220BB259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pic>
          <p:nvPicPr>
            <p:cNvPr id="10" name="图片 9">
              <a:extLst>
                <a:ext uri="{FF2B5EF4-FFF2-40B4-BE49-F238E27FC236}">
                  <a16:creationId xmlns:a16="http://schemas.microsoft.com/office/drawing/2014/main" id="{99493215-871A-B466-7515-BB0E1C601643}"/>
                </a:ext>
              </a:extLst>
            </p:cNvPr>
            <p:cNvPicPr>
              <a:picLocks noChangeAspect="1"/>
            </p:cNvPicPr>
            <p:nvPr/>
          </p:nvPicPr>
          <p:blipFill>
            <a:blip r:embed="rId4" cstate="print">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11" name="矩形 10">
              <a:extLst>
                <a:ext uri="{FF2B5EF4-FFF2-40B4-BE49-F238E27FC236}">
                  <a16:creationId xmlns:a16="http://schemas.microsoft.com/office/drawing/2014/main" id="{C981388C-A92B-958B-5E11-EE1A4F8A329D}"/>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A833EF15-15A1-CBB9-D88A-FF9404D30CC0}"/>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id="{A6F21AA0-8682-BD26-9C58-F59C2F9524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
          <p:nvSpPr>
            <p:cNvPr id="3" name="文本框 2">
              <a:extLst>
                <a:ext uri="{FF2B5EF4-FFF2-40B4-BE49-F238E27FC236}">
                  <a16:creationId xmlns:a16="http://schemas.microsoft.com/office/drawing/2014/main" id="{BD06CBA7-995D-A448-635C-53C63DB07573}"/>
                </a:ext>
              </a:extLst>
            </p:cNvPr>
            <p:cNvSpPr txBox="1"/>
            <p:nvPr/>
          </p:nvSpPr>
          <p:spPr>
            <a:xfrm>
              <a:off x="9983040" y="5960567"/>
              <a:ext cx="1313180" cy="461665"/>
            </a:xfrm>
            <a:prstGeom prst="rect">
              <a:avLst/>
            </a:prstGeom>
            <a:noFill/>
          </p:spPr>
          <p:txBody>
            <a:bodyPr wrap="none" rtlCol="0">
              <a:spAutoFit/>
            </a:bodyPr>
            <a:lstStyle/>
            <a:p>
              <a:r>
                <a:rPr lang="en-US" altLang="zh-CN" sz="2400" b="1" dirty="0">
                  <a:latin typeface="Times New Roman" panose="02020603050405020304" pitchFamily="18" charset="0"/>
                  <a:cs typeface="Times New Roman" panose="02020603050405020304" pitchFamily="18" charset="0"/>
                </a:rPr>
                <a:t>(</a:t>
              </a:r>
              <a:r>
                <a:rPr lang="zh-CN" altLang="en-US" sz="2400" b="1" dirty="0">
                  <a:latin typeface="Times New Roman" panose="02020603050405020304" pitchFamily="18" charset="0"/>
                  <a:cs typeface="Times New Roman" panose="02020603050405020304" pitchFamily="18" charset="0"/>
                </a:rPr>
                <a:t>外研版</a:t>
              </a:r>
              <a:r>
                <a:rPr lang="en-US" altLang="zh-CN" sz="2400" b="1" dirty="0">
                  <a:latin typeface="Times New Roman" panose="02020603050405020304" pitchFamily="18" charset="0"/>
                  <a:cs typeface="Times New Roman" panose="02020603050405020304" pitchFamily="18" charset="0"/>
                </a:rPr>
                <a:t>)</a:t>
              </a:r>
              <a:endParaRPr lang="zh-CN" altLang="en-US" sz="2400" b="1"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69738"/>
            <a:ext cx="11430000" cy="2845523"/>
          </a:xfrm>
          <a:prstGeom prst="rect">
            <a:avLst/>
          </a:prstGeom>
        </p:spPr>
        <p:txBody>
          <a:bodyPr>
            <a:spAutoFit/>
          </a:bodyPr>
          <a:lstStyle/>
          <a:p>
            <a:pPr indent="659130" algn="just">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However</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missed</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my</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own</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event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process.</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first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felt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little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disappointed</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but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soon</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felt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very</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proud.</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realized</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that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giving</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up</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small</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personal</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honor</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help</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someone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need</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was</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truly</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meaningful.</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Sometimes</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greatest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victories</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aren’t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won</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on</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track</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but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felt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heart.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63144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67.jpeg"/>
          <p:cNvPicPr/>
          <p:nvPr/>
        </p:nvPicPr>
        <p:blipFill>
          <a:blip r:embed="rId2"/>
          <a:stretch>
            <a:fillRect/>
          </a:stretch>
        </p:blipFill>
        <p:spPr>
          <a:xfrm>
            <a:off x="3128990" y="915331"/>
            <a:ext cx="5993599" cy="504456"/>
          </a:xfrm>
          <a:prstGeom prst="rect">
            <a:avLst/>
          </a:prstGeom>
        </p:spPr>
      </p:pic>
      <p:sp>
        <p:nvSpPr>
          <p:cNvPr id="2" name="矩形 1"/>
          <p:cNvSpPr>
            <a:spLocks noChangeAspect="1"/>
          </p:cNvSpPr>
          <p:nvPr/>
        </p:nvSpPr>
        <p:spPr>
          <a:xfrm>
            <a:off x="381000" y="1419787"/>
            <a:ext cx="11430000" cy="2840842"/>
          </a:xfrm>
          <a:prstGeom prst="rect">
            <a:avLst/>
          </a:prstGeom>
        </p:spPr>
        <p:txBody>
          <a:bodyPr>
            <a:spAutoFit/>
          </a:bodyPr>
          <a:lstStyle/>
          <a:p>
            <a:pPr algn="ct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齐齐哈尔</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今年春季开学，多地中小学将课间时长由</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分钟延长至</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分钟，切实地把时间和空间还给了学生。请根据这学期你的真实感受，以“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What Longer Break Time Brings Me</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”为题，结合下面思维导图，谈谈你对这一改变的看法。</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image888.jpeg"/>
          <p:cNvPicPr/>
          <p:nvPr/>
        </p:nvPicPr>
        <p:blipFill>
          <a:blip r:embed="rId3"/>
          <a:stretch>
            <a:fillRect/>
          </a:stretch>
        </p:blipFill>
        <p:spPr>
          <a:xfrm>
            <a:off x="4011314" y="3758883"/>
            <a:ext cx="4169372" cy="2687638"/>
          </a:xfrm>
          <a:prstGeom prst="rect">
            <a:avLst/>
          </a:prstGeom>
        </p:spPr>
      </p:pic>
    </p:spTree>
    <p:extLst>
      <p:ext uri="{BB962C8B-B14F-4D97-AF65-F5344CB8AC3E}">
        <p14:creationId xmlns:p14="http://schemas.microsoft.com/office/powerpoint/2010/main" val="38939505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40842"/>
          </a:xfrm>
          <a:prstGeom prst="rect">
            <a:avLst/>
          </a:prstGeom>
        </p:spPr>
        <p:txBody>
          <a:bodyPr>
            <a:spAutoFit/>
          </a:bodyPr>
          <a:lstStyle/>
          <a:p>
            <a:pPr indent="72000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要求：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字迹工整，段落清晰，表达清楚，语法正确，行文连贯；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要点必须包含所有相关信息，并适当发挥；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首句已给出，不计入总词数；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词数：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80~100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189944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02373"/>
            <a:ext cx="11430000" cy="3453253"/>
          </a:xfrm>
          <a:prstGeom prst="rect">
            <a:avLst/>
          </a:prstGeom>
        </p:spPr>
        <p:txBody>
          <a:bodyPr>
            <a:spAutoFit/>
          </a:bodyPr>
          <a:lstStyle/>
          <a:p>
            <a:pPr algn="ct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What Longer Break Time Brings Me</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gn="just">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This term</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we have five more minutes for break time. During the longer break time</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I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can</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a:t>
            </a:r>
          </a:p>
          <a:p>
            <a:pPr algn="just">
              <a:lnSpc>
                <a:spcPct val="130000"/>
              </a:lnSpc>
              <a:spcAft>
                <a:spcPts val="0"/>
              </a:spcAft>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780476"/>
            <a:ext cx="11430000" cy="2332946"/>
          </a:xfrm>
          <a:prstGeom prst="rect">
            <a:avLst/>
          </a:prstGeom>
        </p:spPr>
        <p:txBody>
          <a:bodyPr>
            <a:spAutoFit/>
          </a:bodyPr>
          <a:lstStyle/>
          <a:p>
            <a:pPr indent="659130" algn="just">
              <a:lnSpc>
                <a:spcPct val="130000"/>
              </a:lnSpc>
              <a:spcAft>
                <a:spcPts val="0"/>
              </a:spcAft>
            </a:pPr>
            <a:r>
              <a:rPr lang="en-US" altLang="zh-CN" sz="28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do</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sports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have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better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rest.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Basketball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err="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favourite</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have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time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practice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with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friends.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good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time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for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take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some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fresh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air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enjoy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sunshine.</a:t>
            </a:r>
            <a:r>
              <a:rPr lang="en-US" altLang="zh-CN" sz="28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65540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789213"/>
            <a:ext cx="11430000" cy="3406574"/>
          </a:xfrm>
          <a:prstGeom prst="rect">
            <a:avLst/>
          </a:prstGeom>
        </p:spPr>
        <p:txBody>
          <a:bodyPr>
            <a:spAutoFit/>
          </a:bodyPr>
          <a:lstStyle/>
          <a:p>
            <a:pPr>
              <a:lnSpc>
                <a:spcPct val="130000"/>
              </a:lnSpc>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2800" dirty="0"/>
          </a:p>
        </p:txBody>
      </p:sp>
      <p:sp>
        <p:nvSpPr>
          <p:cNvPr id="2" name="矩形 1"/>
          <p:cNvSpPr>
            <a:spLocks noChangeAspect="1"/>
          </p:cNvSpPr>
          <p:nvPr/>
        </p:nvSpPr>
        <p:spPr>
          <a:xfrm>
            <a:off x="381000" y="1763866"/>
            <a:ext cx="11430000" cy="3400996"/>
          </a:xfrm>
          <a:prstGeom prst="rect">
            <a:avLst/>
          </a:prstGeom>
        </p:spPr>
        <p:txBody>
          <a:bodyPr>
            <a:spAutoFit/>
          </a:bodyPr>
          <a:lstStyle/>
          <a:p>
            <a:pPr indent="659130" algn="just">
              <a:lnSpc>
                <a:spcPct val="130000"/>
              </a:lnSpc>
              <a:spcAft>
                <a:spcPts val="0"/>
              </a:spcAft>
            </a:pP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Sports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make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stronger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healthier.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Besides</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enough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rest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makes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relaxed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can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study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carefully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than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before.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even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have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time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share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something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interesting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with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classmates.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I’m</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outgoing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happier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now.</a:t>
            </a:r>
            <a:r>
              <a:rPr lang="en-US" altLang="zh-CN" sz="28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gn="just">
              <a:lnSpc>
                <a:spcPct val="130000"/>
              </a:lnSpc>
              <a:spcAft>
                <a:spcPts val="0"/>
              </a:spcAft>
            </a:pP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like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longer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break</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time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because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not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only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makes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school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life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colorful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but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also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helps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keep</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healthy.</a:t>
            </a:r>
            <a:r>
              <a:rPr lang="en-US" altLang="zh-CN" sz="28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23796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00129"/>
            <a:ext cx="11430000" cy="5641609"/>
          </a:xfrm>
          <a:prstGeom prst="rect">
            <a:avLst/>
          </a:prstGeom>
        </p:spPr>
        <p:txBody>
          <a:bodyPr>
            <a:spAutoFit/>
          </a:bodyPr>
          <a:lstStyle/>
          <a:p>
            <a:pPr algn="ct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河南</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假设你是李华，准备在学校毕业典礼</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(graduation ceremony)</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活动中演唱英文歌曲，想找一位搭档</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(partner)</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与你合唱</a:t>
            </a:r>
            <a:r>
              <a:rPr lang="en-US" altLang="zh-CN" sz="2800" b="1" i="1" dirty="0">
                <a:latin typeface="Times New Roman" panose="02020603050405020304" pitchFamily="18" charset="0"/>
                <a:ea typeface="宋体" panose="02010600030101010101" pitchFamily="2" charset="-122"/>
                <a:cs typeface="Times New Roman" panose="02020603050405020304" pitchFamily="18" charset="0"/>
              </a:rPr>
              <a:t>Auld</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latin typeface="Times New Roman" panose="02020603050405020304" pitchFamily="18" charset="0"/>
                <a:ea typeface="宋体" panose="02010600030101010101" pitchFamily="2" charset="-122"/>
                <a:cs typeface="Times New Roman" panose="02020603050405020304" pitchFamily="18" charset="0"/>
              </a:rPr>
              <a:t>Lang</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err="1">
                <a:latin typeface="Times New Roman" panose="02020603050405020304" pitchFamily="18" charset="0"/>
                <a:ea typeface="宋体" panose="02010600030101010101" pitchFamily="2" charset="-122"/>
                <a:cs typeface="Times New Roman" panose="02020603050405020304" pitchFamily="18" charset="0"/>
              </a:rPr>
              <a:t>Syne</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友谊地久天长</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。请你以“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The partner I’m looking for</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”为主题，根据写作提示，用英语写一篇发言稿，表达你对搭档的期许并陈述理由，在英语课前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Daily speech</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环节进行分享。</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写作提示：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1.Would you like a boy or a girl to be your partner</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2.What do you hope he/she is good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And why</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3.What kind of person do you hope he/she is</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And why</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197327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92035"/>
            <a:ext cx="11430000" cy="2280689"/>
          </a:xfrm>
          <a:prstGeom prst="rect">
            <a:avLst/>
          </a:prstGeom>
        </p:spPr>
        <p:txBody>
          <a:bodyPr>
            <a:spAutoFit/>
          </a:bodyPr>
          <a:lstStyle/>
          <a:p>
            <a:pPr indent="72000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写作要求：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文中须包含以上写作提示中的所有信息，可适当发挥；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文中不得出现真实姓名和学校名称；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词数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左右</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文中已给出内容不计入总词数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082709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71679"/>
            <a:ext cx="11430000" cy="5780044"/>
          </a:xfrm>
          <a:prstGeom prst="rect">
            <a:avLst/>
          </a:prstGeom>
        </p:spPr>
        <p:txBody>
          <a:bodyPr>
            <a:spAutoFit/>
          </a:bodyPr>
          <a:lstStyle/>
          <a:p>
            <a:pPr indent="659130" algn="just">
              <a:lnSpc>
                <a:spcPct val="12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Hello</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everyone</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I’m looking for a partner to sing the English song </a:t>
            </a:r>
            <a:r>
              <a:rPr lang="en-US" altLang="zh-CN" sz="2800" b="1" i="1" dirty="0">
                <a:latin typeface="Times New Roman" panose="02020603050405020304" pitchFamily="18" charset="0"/>
                <a:ea typeface="宋体" panose="02010600030101010101" pitchFamily="2" charset="-122"/>
                <a:cs typeface="Times New Roman" panose="02020603050405020304" pitchFamily="18" charset="0"/>
              </a:rPr>
              <a:t>Auld</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latin typeface="Times New Roman" panose="02020603050405020304" pitchFamily="18" charset="0"/>
                <a:ea typeface="宋体" panose="02010600030101010101" pitchFamily="2" charset="-122"/>
                <a:cs typeface="Times New Roman" panose="02020603050405020304" pitchFamily="18" charset="0"/>
              </a:rPr>
              <a:t>Lang</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err="1">
                <a:latin typeface="Times New Roman" panose="02020603050405020304" pitchFamily="18" charset="0"/>
                <a:ea typeface="宋体" panose="02010600030101010101" pitchFamily="2" charset="-122"/>
                <a:cs typeface="Times New Roman" panose="02020603050405020304" pitchFamily="18" charset="0"/>
              </a:rPr>
              <a:t>Syne</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with me at the graduation ceremony.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Thanks for listening</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862885"/>
            <a:ext cx="11430000" cy="4187365"/>
          </a:xfrm>
          <a:prstGeom prst="rect">
            <a:avLst/>
          </a:prstGeom>
        </p:spPr>
        <p:txBody>
          <a:bodyPr>
            <a:spAutoFit/>
          </a:bodyPr>
          <a:lstStyle/>
          <a:p>
            <a:pPr indent="659130" algn="just">
              <a:lnSpc>
                <a:spcPct val="120000"/>
              </a:lnSpc>
              <a:spcAft>
                <a:spcPts val="0"/>
              </a:spcAft>
            </a:pP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don’t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mind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whether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partner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boy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girl.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What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matter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most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that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he/she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good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singing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speaks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English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fluently.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That’s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because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clear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pronunciation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help</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us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move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audience.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also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hope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he/she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friendly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confident.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friendly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person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make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practicing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together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enjoyable</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confidence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help</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us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perform</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better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stage.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Lastly</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hope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he/she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hardworking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comes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for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practice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time</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can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practice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effectively.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If</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you’re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interested</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please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talk</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after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class</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2800" b="1" dirty="0">
                <a:solidFill>
                  <a:srgbClr val="FF0000"/>
                </a:solidFill>
                <a:uFill>
                  <a:solidFill>
                    <a:srgbClr val="000000"/>
                  </a:solidFill>
                </a:uFill>
                <a:latin typeface="Calibri" panose="020F0502020204030204" pitchFamily="34" charset="0"/>
                <a:ea typeface="黑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70469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68349"/>
            <a:ext cx="11430000" cy="4521302"/>
          </a:xfrm>
          <a:prstGeom prst="rect">
            <a:avLst/>
          </a:prstGeom>
        </p:spPr>
        <p:txBody>
          <a:bodyPr>
            <a:spAutoFit/>
          </a:bodyPr>
          <a:lstStyle/>
          <a:p>
            <a:pPr algn="ct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烟台</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为保障学生身体健康，烟台市要求义务教育学校从</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月开始全面开展“双大课间”活动，上午和下午第二节课后各设</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分钟运动大课间。为此，你校英语报以“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Let’s get moving</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”为题进行征稿，请你结合以下内容投稿：</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“双大课间”活动简介；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你参与的情况及感受；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号召同学们积极参与</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81237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414895"/>
            <a:ext cx="11430000" cy="2280689"/>
          </a:xfrm>
          <a:prstGeom prst="rect">
            <a:avLst/>
          </a:prstGeom>
        </p:spPr>
        <p:txBody>
          <a:bodyPr>
            <a:spAutoFit/>
          </a:bodyPr>
          <a:lstStyle/>
          <a:p>
            <a:pPr indent="65913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注意：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词数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左右</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开头已给出，不计入总词数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可适当增加细节，以使行文连贯；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不得出现真实的个人姓名、校名等信息。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018148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16"/>
          <p:cNvGrpSpPr/>
          <p:nvPr/>
        </p:nvGrpSpPr>
        <p:grpSpPr>
          <a:xfrm>
            <a:off x="0" y="1698759"/>
            <a:ext cx="12192000" cy="1730241"/>
            <a:chOff x="0" y="1698759"/>
            <a:chExt cx="12192000" cy="1730241"/>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194547"/>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题型六　书面表达</a:t>
              </a: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grpSp>
        <p:nvGrpSpPr>
          <p:cNvPr id="10" name="组合 9">
            <a:extLst>
              <a:ext uri="{FF2B5EF4-FFF2-40B4-BE49-F238E27FC236}">
                <a16:creationId xmlns:a16="http://schemas.microsoft.com/office/drawing/2014/main" id="{661930A9-57A4-4281-8FD7-DD9BD9030090}"/>
              </a:ext>
            </a:extLst>
          </p:cNvPr>
          <p:cNvGrpSpPr/>
          <p:nvPr/>
        </p:nvGrpSpPr>
        <p:grpSpPr>
          <a:xfrm>
            <a:off x="2685798" y="3759518"/>
            <a:ext cx="3159807" cy="640508"/>
            <a:chOff x="1145233" y="1930184"/>
            <a:chExt cx="3159807"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243972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名师精讲</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smtClean="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2" name="组合 1">
            <a:extLst>
              <a:ext uri="{FF2B5EF4-FFF2-40B4-BE49-F238E27FC236}">
                <a16:creationId xmlns:a16="http://schemas.microsoft.com/office/drawing/2014/main" id="{41F3398A-557F-DC43-B636-3A0962A6C8E5}"/>
              </a:ext>
            </a:extLst>
          </p:cNvPr>
          <p:cNvGrpSpPr/>
          <p:nvPr/>
        </p:nvGrpSpPr>
        <p:grpSpPr>
          <a:xfrm>
            <a:off x="6263972" y="3759518"/>
            <a:ext cx="3242230" cy="640508"/>
            <a:chOff x="1145233" y="1930184"/>
            <a:chExt cx="3242230" cy="640508"/>
          </a:xfrm>
        </p:grpSpPr>
        <p:sp>
          <p:nvSpPr>
            <p:cNvPr id="3" name="矩形 2">
              <a:extLst>
                <a:ext uri="{FF2B5EF4-FFF2-40B4-BE49-F238E27FC236}">
                  <a16:creationId xmlns:a16="http://schemas.microsoft.com/office/drawing/2014/main" id="{A659F772-D4CB-B286-D0A3-15061481019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5" name="TextBox 18">
              <a:hlinkClick r:id="rId4" action="ppaction://hlinksldjump"/>
              <a:extLst>
                <a:ext uri="{FF2B5EF4-FFF2-40B4-BE49-F238E27FC236}">
                  <a16:creationId xmlns:a16="http://schemas.microsoft.com/office/drawing/2014/main" id="{0A0B326E-05B2-6BF8-52C4-2E266B2EEC8E}"/>
                </a:ext>
              </a:extLst>
            </p:cNvPr>
            <p:cNvSpPr txBox="1"/>
            <p:nvPr/>
          </p:nvSpPr>
          <p:spPr>
            <a:xfrm>
              <a:off x="1865313" y="1986394"/>
              <a:ext cx="2522150"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针对性练习</a:t>
              </a:r>
            </a:p>
          </p:txBody>
        </p:sp>
        <p:sp>
          <p:nvSpPr>
            <p:cNvPr id="16" name="TextBox 10">
              <a:extLst>
                <a:ext uri="{FF2B5EF4-FFF2-40B4-BE49-F238E27FC236}">
                  <a16:creationId xmlns:a16="http://schemas.microsoft.com/office/drawing/2014/main" id="{32653EE9-64A5-8A77-4760-BBB5F94BC911}"/>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smtClean="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45965"/>
            <a:ext cx="11430000" cy="3453253"/>
          </a:xfrm>
          <a:prstGeom prst="rect">
            <a:avLst/>
          </a:prstGeom>
        </p:spPr>
        <p:txBody>
          <a:bodyPr>
            <a:spAutoFit/>
          </a:bodyPr>
          <a:lstStyle/>
          <a:p>
            <a:pPr algn="ct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Let’s get moving</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gn="just">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Recently</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all primary and middle schools in Yantai have been required to carry out the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Double Long Breaks</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activity. </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a:t>
            </a:r>
          </a:p>
          <a:p>
            <a:pPr algn="just">
              <a:lnSpc>
                <a:spcPct val="130000"/>
              </a:lnSpc>
              <a:spcAft>
                <a:spcPts val="0"/>
              </a:spcAft>
            </a:pP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632232"/>
            <a:ext cx="11430000" cy="2332946"/>
          </a:xfrm>
          <a:prstGeom prst="rect">
            <a:avLst/>
          </a:prstGeom>
        </p:spPr>
        <p:txBody>
          <a:bodyPr>
            <a:spAutoFit/>
          </a:bodyPr>
          <a:lstStyle/>
          <a:p>
            <a:pPr indent="659130" algn="just">
              <a:lnSpc>
                <a:spcPct val="130000"/>
              </a:lnSpc>
              <a:spcAft>
                <a:spcPts val="0"/>
              </a:spcAft>
            </a:pPr>
            <a:r>
              <a:rPr lang="en-US" altLang="zh-CN" sz="28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This</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new</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rule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introduces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two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dirty="0">
                <a:solidFill>
                  <a:srgbClr val="FF0000"/>
                </a:solidFill>
                <a:uFill>
                  <a:solidFill>
                    <a:srgbClr val="000000"/>
                  </a:solidFill>
                </a:uFill>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minute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exercise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breaks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every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school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day</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one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after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second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class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morning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another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afternoon.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aims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improve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health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through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physical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activity.</a:t>
            </a:r>
            <a:r>
              <a:rPr lang="en-US" altLang="zh-CN" sz="28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96861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509137"/>
            <a:ext cx="11430000" cy="3966727"/>
          </a:xfrm>
          <a:prstGeom prst="rect">
            <a:avLst/>
          </a:prstGeom>
        </p:spPr>
        <p:txBody>
          <a:bodyPr>
            <a:spAutoFit/>
          </a:bodyPr>
          <a:lstStyle/>
          <a:p>
            <a:pPr>
              <a:lnSpc>
                <a:spcPct val="130000"/>
              </a:lnSpc>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2800" dirty="0"/>
          </a:p>
        </p:txBody>
      </p:sp>
      <p:sp>
        <p:nvSpPr>
          <p:cNvPr id="2" name="矩形 1"/>
          <p:cNvSpPr>
            <a:spLocks noChangeAspect="1"/>
          </p:cNvSpPr>
          <p:nvPr/>
        </p:nvSpPr>
        <p:spPr>
          <a:xfrm>
            <a:off x="381000" y="1483790"/>
            <a:ext cx="11430000" cy="3961149"/>
          </a:xfrm>
          <a:prstGeom prst="rect">
            <a:avLst/>
          </a:prstGeom>
        </p:spPr>
        <p:txBody>
          <a:bodyPr>
            <a:spAutoFit/>
          </a:bodyPr>
          <a:lstStyle/>
          <a:p>
            <a:pPr indent="659130" algn="just">
              <a:lnSpc>
                <a:spcPct val="130000"/>
              </a:lnSpc>
              <a:spcAft>
                <a:spcPts val="0"/>
              </a:spcAft>
            </a:pP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really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enjoy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these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breaks.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usually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play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basketball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with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classmates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some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running.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After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moving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around</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feel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energized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mind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feels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fresh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for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next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class.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great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relax</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have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fun.</a:t>
            </a:r>
            <a:r>
              <a:rPr lang="en-US" altLang="zh-CN" sz="28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gn="just">
              <a:lnSpc>
                <a:spcPct val="130000"/>
              </a:lnSpc>
              <a:spcAft>
                <a:spcPts val="0"/>
              </a:spcAft>
            </a:pP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So</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let’s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all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join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Make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most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these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breaks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get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moving.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Exercise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good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for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bodies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minds.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Let’s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build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healthy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habit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together</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2800" b="1" dirty="0">
                <a:solidFill>
                  <a:srgbClr val="FF0000"/>
                </a:solidFill>
                <a:uFill>
                  <a:solidFill>
                    <a:srgbClr val="000000"/>
                  </a:solidFill>
                </a:uFill>
                <a:latin typeface="Calibri" panose="020F0502020204030204" pitchFamily="34" charset="0"/>
                <a:ea typeface="黑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74769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23439"/>
            <a:ext cx="11430000" cy="2840842"/>
          </a:xfrm>
          <a:prstGeom prst="rect">
            <a:avLst/>
          </a:prstGeom>
        </p:spPr>
        <p:txBody>
          <a:bodyPr>
            <a:spAutoFit/>
          </a:bodyPr>
          <a:lstStyle/>
          <a:p>
            <a:pPr algn="ct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广安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为了引导学生合理利用业余时间，丰富业余生活，近日，学校决定开展“充实业余生活，绽放多彩人生”的主题演讲比赛，请你以“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Do something meaningful in our free time</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”为题，根据以下要点提示，用英语写一篇演讲稿。</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025449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74333"/>
            <a:ext cx="11430000" cy="652486"/>
          </a:xfrm>
          <a:prstGeom prst="rect">
            <a:avLst/>
          </a:prstGeom>
        </p:spPr>
        <p:txBody>
          <a:bodyPr>
            <a:spAutoFit/>
          </a:bodyPr>
          <a:lstStyle/>
          <a:p>
            <a:pPr>
              <a:lnSpc>
                <a:spcPct val="130000"/>
              </a:lnSpc>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要点提示：</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199843907"/>
              </p:ext>
            </p:extLst>
          </p:nvPr>
        </p:nvGraphicFramePr>
        <p:xfrm>
          <a:off x="381000" y="1872539"/>
          <a:ext cx="11430000" cy="3928110"/>
        </p:xfrm>
        <a:graphic>
          <a:graphicData uri="http://schemas.openxmlformats.org/drawingml/2006/table">
            <a:tbl>
              <a:tblPr firstRow="1" firstCol="1" bandRow="1"/>
              <a:tblGrid>
                <a:gridCol w="3616862">
                  <a:extLst>
                    <a:ext uri="{9D8B030D-6E8A-4147-A177-3AD203B41FA5}">
                      <a16:colId xmlns:a16="http://schemas.microsoft.com/office/drawing/2014/main" val="2552302316"/>
                    </a:ext>
                  </a:extLst>
                </a:gridCol>
                <a:gridCol w="7813138">
                  <a:extLst>
                    <a:ext uri="{9D8B030D-6E8A-4147-A177-3AD203B41FA5}">
                      <a16:colId xmlns:a16="http://schemas.microsoft.com/office/drawing/2014/main" val="570477053"/>
                    </a:ext>
                  </a:extLst>
                </a:gridCol>
              </a:tblGrid>
              <a:tr h="605155">
                <a:tc>
                  <a:txBody>
                    <a:bodyPr/>
                    <a:lstStyle/>
                    <a:p>
                      <a:pPr 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improve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ourselves</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1.do sports</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2.do some reading</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9036488"/>
                  </a:ext>
                </a:extLst>
              </a:tr>
              <a:tr h="605155">
                <a:tc>
                  <a:txBody>
                    <a:bodyPr/>
                    <a:lstStyle/>
                    <a:p>
                      <a:pPr 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stay with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family</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1.do housework</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2.talk with family members</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6992859"/>
                  </a:ext>
                </a:extLst>
              </a:tr>
              <a:tr h="605155">
                <a:tc>
                  <a:txBody>
                    <a:bodyPr/>
                    <a:lstStyle/>
                    <a:p>
                      <a:pPr 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do something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for society</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1.help people in need</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2.protect the environment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7112843"/>
                  </a:ext>
                </a:extLst>
              </a:tr>
            </a:tbl>
          </a:graphicData>
        </a:graphic>
      </p:graphicFrame>
    </p:spTree>
    <p:extLst>
      <p:ext uri="{BB962C8B-B14F-4D97-AF65-F5344CB8AC3E}">
        <p14:creationId xmlns:p14="http://schemas.microsoft.com/office/powerpoint/2010/main" val="24069576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40842"/>
          </a:xfrm>
          <a:prstGeom prst="rect">
            <a:avLst/>
          </a:prstGeom>
        </p:spPr>
        <p:txBody>
          <a:bodyPr>
            <a:spAutoFit/>
          </a:bodyPr>
          <a:lstStyle/>
          <a:p>
            <a:pPr indent="65913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写作要求：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字迹工整，书写规范，文中须包含表格中的全部要点，可适当发挥；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文中不得出现真实的姓名、班级和学校名称；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3.80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词左右，开头已给出，不计入总词数。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282007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460615"/>
            <a:ext cx="11430000" cy="2332946"/>
          </a:xfrm>
          <a:prstGeom prst="rect">
            <a:avLst/>
          </a:prstGeom>
        </p:spPr>
        <p:txBody>
          <a:bodyPr>
            <a:spAutoFit/>
          </a:bodyPr>
          <a:lstStyle/>
          <a:p>
            <a:pPr algn="ct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Do something meaningful in our free time</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Boys and girls</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endParaRPr>
          </a:p>
          <a:p>
            <a:pPr indent="659130" algn="just">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It is important to make full use of our free time. As students</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how can we make our free time meaningful</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A_963d3"/>
          <p:cNvSpPr/>
          <p:nvPr/>
        </p:nvSpPr>
        <p:spPr>
          <a:xfrm>
            <a:off x="6716219" y="3221343"/>
            <a:ext cx="3371850"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Here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advice. </a:t>
            </a:r>
            <a:endParaRPr lang="zh-CN" altLang="en-US" dirty="0"/>
          </a:p>
        </p:txBody>
      </p:sp>
    </p:spTree>
    <p:extLst>
      <p:ext uri="{BB962C8B-B14F-4D97-AF65-F5344CB8AC3E}">
        <p14:creationId xmlns:p14="http://schemas.microsoft.com/office/powerpoint/2010/main" val="4151389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231849"/>
            <a:ext cx="11430000" cy="4526880"/>
          </a:xfrm>
          <a:prstGeom prst="rect">
            <a:avLst/>
          </a:prstGeom>
        </p:spPr>
        <p:txBody>
          <a:bodyPr>
            <a:spAutoFit/>
          </a:bodyPr>
          <a:lstStyle/>
          <a:p>
            <a:pPr>
              <a:lnSpc>
                <a:spcPct val="130000"/>
              </a:lnSpc>
            </a:pP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2800" dirty="0"/>
          </a:p>
        </p:txBody>
      </p:sp>
      <p:sp>
        <p:nvSpPr>
          <p:cNvPr id="2" name="矩形 1"/>
          <p:cNvSpPr>
            <a:spLocks noChangeAspect="1"/>
          </p:cNvSpPr>
          <p:nvPr/>
        </p:nvSpPr>
        <p:spPr>
          <a:xfrm>
            <a:off x="381000" y="1203713"/>
            <a:ext cx="11430000" cy="4521302"/>
          </a:xfrm>
          <a:prstGeom prst="rect">
            <a:avLst/>
          </a:prstGeom>
        </p:spPr>
        <p:txBody>
          <a:bodyPr>
            <a:spAutoFit/>
          </a:bodyPr>
          <a:lstStyle/>
          <a:p>
            <a:pPr indent="659130" algn="just">
              <a:lnSpc>
                <a:spcPct val="130000"/>
              </a:lnSpc>
              <a:spcAft>
                <a:spcPts val="0"/>
              </a:spcAft>
            </a:pP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First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improve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ourselves.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can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sports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with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friends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because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good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for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health.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Reading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library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another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good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choice.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helps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us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get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knowledge.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Second</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stay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with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family.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good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idea</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help</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parents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some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housework</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talk</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with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family.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help</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us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get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closer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each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other.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Finally</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something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for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society.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take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part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some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activities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help</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people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need.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can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collect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litter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park</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protect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environment.</a:t>
            </a:r>
            <a:r>
              <a:rPr lang="en-US" altLang="zh-CN" sz="28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gn="just">
              <a:lnSpc>
                <a:spcPct val="130000"/>
              </a:lnSpc>
              <a:spcAft>
                <a:spcPts val="0"/>
              </a:spcAft>
            </a:pP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word</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let’s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plan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free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time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well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make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meaningful.</a:t>
            </a:r>
            <a:r>
              <a:rPr lang="en-US" altLang="zh-CN" sz="28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30383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77269"/>
            <a:ext cx="11430000" cy="5641609"/>
          </a:xfrm>
          <a:prstGeom prst="rect">
            <a:avLst/>
          </a:prstGeom>
        </p:spPr>
        <p:txBody>
          <a:bodyPr>
            <a:spAutoFit/>
          </a:bodyPr>
          <a:lstStyle/>
          <a:p>
            <a:pPr algn="ct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天津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请你根据以下内容提示，以“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 Special Experience of Li Hua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”为题，为校报英语专栏写一篇短文，介绍你班同学李华的一次特殊经历。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去年暑假，李华去天津科学技术馆当小讲解员。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李华为孩子们讲解科学知识，让他们对科学更感兴趣。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当孩子们提出问题时，李华认真解答。</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李华告诉孩子们参观时注意安全。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你认为</a:t>
            </a:r>
            <a:r>
              <a:rPr lang="en-US" altLang="zh-CN" sz="2800" b="1" dirty="0">
                <a:latin typeface="宋体" panose="02010600030101010101" pitchFamily="2" charset="-122"/>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参考词汇：天津科学技术馆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Tianjin Science and Technology Museum</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小讲解员</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little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guide</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704873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48311"/>
            <a:ext cx="11430000" cy="2280689"/>
          </a:xfrm>
          <a:prstGeom prst="rect">
            <a:avLst/>
          </a:prstGeom>
        </p:spPr>
        <p:txBody>
          <a:bodyPr>
            <a:spAutoFit/>
          </a:bodyPr>
          <a:lstStyle/>
          <a:p>
            <a:pPr indent="65913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要求：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词数：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80~100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个。</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题目和开头已给出，不计入总词数。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要点齐全，行文连贯，可适当发挥。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565590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66072"/>
            <a:ext cx="11430000" cy="5133713"/>
          </a:xfrm>
          <a:prstGeom prst="rect">
            <a:avLst/>
          </a:prstGeom>
        </p:spPr>
        <p:txBody>
          <a:bodyPr>
            <a:spAutoFit/>
          </a:bodyPr>
          <a:lstStyle/>
          <a:p>
            <a:pPr algn="ct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 Special Experience of Li Hua</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endParaRPr>
          </a:p>
          <a:p>
            <a:pPr indent="659130" algn="just">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Last summer holiday</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a:t>
            </a:r>
          </a:p>
          <a:p>
            <a:pPr algn="just">
              <a:lnSpc>
                <a:spcPct val="130000"/>
              </a:lnSpc>
              <a:spcAft>
                <a:spcPts val="0"/>
              </a:spcAft>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585369"/>
            <a:ext cx="11430000" cy="4517647"/>
          </a:xfrm>
          <a:prstGeom prst="rect">
            <a:avLst/>
          </a:prstGeom>
        </p:spPr>
        <p:txBody>
          <a:bodyPr>
            <a:spAutoFit/>
          </a:bodyPr>
          <a:lstStyle/>
          <a:p>
            <a:pPr indent="659130" algn="just">
              <a:lnSpc>
                <a:spcPct val="130000"/>
              </a:lnSpc>
              <a:spcAft>
                <a:spcPts val="0"/>
              </a:spcAft>
            </a:pPr>
            <a:r>
              <a:rPr lang="en-US" altLang="zh-CN" sz="2800" b="1" dirty="0" smtClean="0">
                <a:solidFill>
                  <a:srgbClr val="FF0000"/>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Li</a:t>
            </a:r>
            <a:r>
              <a:rPr lang="en-US" altLang="zh-CN" sz="2800" b="1"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Hua</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had</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special</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experience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as</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little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guide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Tianjin</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Science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Technology</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Museum. </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endParaRPr>
          </a:p>
          <a:p>
            <a:pPr indent="659130" algn="just">
              <a:lnSpc>
                <a:spcPct val="130000"/>
              </a:lnSpc>
              <a:spcAft>
                <a:spcPts val="0"/>
              </a:spcAft>
            </a:pP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First</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all</a:t>
            </a:r>
            <a:r>
              <a:rPr lang="zh-CN"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explained</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science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knowledge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children</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simple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English</a:t>
            </a:r>
            <a:r>
              <a:rPr lang="zh-CN"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making</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them</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become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interested</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science.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Also</a:t>
            </a:r>
            <a:r>
              <a:rPr lang="zh-CN"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when</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children</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asked</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questions</a:t>
            </a:r>
            <a:r>
              <a:rPr lang="zh-CN"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answered</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them</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patiently</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with</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smile.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even</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reminded</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everyone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watch</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their</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step</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stay</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safe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while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visiting. </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endParaRPr>
          </a:p>
          <a:p>
            <a:pPr indent="659130" algn="just">
              <a:lnSpc>
                <a:spcPct val="130000"/>
              </a:lnSpc>
              <a:spcAft>
                <a:spcPts val="0"/>
              </a:spcAft>
            </a:pP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think</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Hua</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really</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did</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great</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job.</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This</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experience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not</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only</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helped</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others</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but</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also</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made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him</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confident. </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69435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853.jpeg"/>
          <p:cNvPicPr/>
          <p:nvPr/>
        </p:nvPicPr>
        <p:blipFill>
          <a:blip r:embed="rId2"/>
          <a:stretch>
            <a:fillRect/>
          </a:stretch>
        </p:blipFill>
        <p:spPr>
          <a:xfrm>
            <a:off x="3848150" y="921244"/>
            <a:ext cx="4495699" cy="498543"/>
          </a:xfrm>
          <a:prstGeom prst="rect">
            <a:avLst/>
          </a:prstGeom>
        </p:spPr>
      </p:pic>
      <p:sp>
        <p:nvSpPr>
          <p:cNvPr id="2" name="矩形 1"/>
          <p:cNvSpPr>
            <a:spLocks noChangeAspect="1"/>
          </p:cNvSpPr>
          <p:nvPr/>
        </p:nvSpPr>
        <p:spPr>
          <a:xfrm>
            <a:off x="381000" y="1374067"/>
            <a:ext cx="11430000" cy="5221494"/>
          </a:xfrm>
          <a:prstGeom prst="rect">
            <a:avLst/>
          </a:prstGeom>
        </p:spPr>
        <p:txBody>
          <a:bodyPr>
            <a:spAutoFit/>
          </a:bodyPr>
          <a:lstStyle/>
          <a:p>
            <a:pPr>
              <a:lnSpc>
                <a:spcPct val="120000"/>
              </a:lnSpc>
              <a:spcAft>
                <a:spcPts val="0"/>
              </a:spcAft>
            </a:pPr>
            <a:r>
              <a:rPr lang="zh-CN" altLang="zh-CN" sz="28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精讲一：书面表达的题型认识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2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书面表达是考查学生综合运用英语能力的一种题型，它要求考生根据所给情景和要求写一篇短文，文章内容要符合所给的情景和要求。书面表达有提示和要求两部分。“提示”一般包括与写作内容紧密相关的信息；“要求”一般包括对短文的文体、格式及字数的要求。我们不能离开提示和要求自行立意、选材，随意发挥。我们必须根据所给材料进行适当发挥，切中题意，语言准确，条理清楚，书写规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2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书面表达一直是中考英语试题的重要组成部分，它要求学生必须具有扎实的语言基本功，具备一定的审题能力、想象能力、表达能力、评价能力等。因此，在平时要有意识、系统性地训练英语表达能力。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94406"/>
            <a:ext cx="11430000" cy="2841740"/>
          </a:xfrm>
          <a:prstGeom prst="rect">
            <a:avLst/>
          </a:prstGeom>
        </p:spPr>
        <p:txBody>
          <a:bodyPr>
            <a:spAutoFit/>
          </a:bodyPr>
          <a:lstStyle/>
          <a:p>
            <a:pPr algn="ct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F</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内蒙古</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假定你是李明，你校准备组织一次英语演讲比赛，主题是“天蓝、地绿、水清的内蒙古”。你的外国朋友</a:t>
            </a:r>
            <a:r>
              <a:rPr lang="en-US" altLang="zh-CN" sz="2800" b="1" dirty="0">
                <a:latin typeface="Times New Roman" panose="02020603050405020304" pitchFamily="18" charset="0"/>
                <a:ea typeface="宋体" panose="02010600030101010101" pitchFamily="2" charset="-122"/>
              </a:rPr>
              <a:t>Oliver</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对这个主题很感兴趣，请你根据以下具体信息，写一封邮件，特邀他以观众的身份前来参加此次活动。</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664000966"/>
              </p:ext>
            </p:extLst>
          </p:nvPr>
        </p:nvGraphicFramePr>
        <p:xfrm>
          <a:off x="381000" y="3936146"/>
          <a:ext cx="11430000" cy="1823720"/>
        </p:xfrm>
        <a:graphic>
          <a:graphicData uri="http://schemas.openxmlformats.org/drawingml/2006/table">
            <a:tbl>
              <a:tblPr firstRow="1" firstCol="1" bandRow="1"/>
              <a:tblGrid>
                <a:gridCol w="2145176">
                  <a:extLst>
                    <a:ext uri="{9D8B030D-6E8A-4147-A177-3AD203B41FA5}">
                      <a16:colId xmlns:a16="http://schemas.microsoft.com/office/drawing/2014/main" val="854611780"/>
                    </a:ext>
                  </a:extLst>
                </a:gridCol>
                <a:gridCol w="9284824">
                  <a:extLst>
                    <a:ext uri="{9D8B030D-6E8A-4147-A177-3AD203B41FA5}">
                      <a16:colId xmlns:a16="http://schemas.microsoft.com/office/drawing/2014/main" val="4220423358"/>
                    </a:ext>
                  </a:extLst>
                </a:gridCol>
              </a:tblGrid>
              <a:tr h="205105">
                <a:tc>
                  <a:txBody>
                    <a:bodyPr/>
                    <a:lstStyle/>
                    <a:p>
                      <a:pPr 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Activity</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English speech competition</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5515279"/>
                  </a:ext>
                </a:extLst>
              </a:tr>
              <a:tr h="405130">
                <a:tc>
                  <a:txBody>
                    <a:bodyPr/>
                    <a:lstStyle/>
                    <a:p>
                      <a:pPr 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Topic</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our home town</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blue sky</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green land and clear water</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808257"/>
                  </a:ext>
                </a:extLst>
              </a:tr>
              <a:tr h="205105">
                <a:tc>
                  <a:txBody>
                    <a:bodyPr/>
                    <a:lstStyle/>
                    <a:p>
                      <a:pPr 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Time</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next Tuesday</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476705"/>
                  </a:ext>
                </a:extLst>
              </a:tr>
              <a:tr h="205105">
                <a:tc>
                  <a:txBody>
                    <a:bodyPr/>
                    <a:lstStyle/>
                    <a:p>
                      <a:pPr 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Place</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school hall</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6766131"/>
                  </a:ext>
                </a:extLst>
              </a:tr>
            </a:tbl>
          </a:graphicData>
        </a:graphic>
      </p:graphicFrame>
    </p:spTree>
    <p:extLst>
      <p:ext uri="{BB962C8B-B14F-4D97-AF65-F5344CB8AC3E}">
        <p14:creationId xmlns:p14="http://schemas.microsoft.com/office/powerpoint/2010/main" val="29679176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65913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参考词汇：</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hold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give speeches</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share stories</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make progress</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environment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注意：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词数为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80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左右；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可适当增加细节，以使行文连贯；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文中不能出现真实姓名及学校名称；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邮件的开头和结尾已给出，不计入总词数。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2670174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34966"/>
            <a:ext cx="11430000" cy="569386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Dear Oliver</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gn="just">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I’m writing to invite you to the English speech competition in my school. </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a:t>
            </a:r>
          </a:p>
          <a:p>
            <a:pPr algn="just">
              <a:lnSpc>
                <a:spcPct val="130000"/>
              </a:lnSpc>
              <a:spcAft>
                <a:spcPts val="0"/>
              </a:spcAft>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921166"/>
            <a:ext cx="11430000" cy="4521302"/>
          </a:xfrm>
          <a:prstGeom prst="rect">
            <a:avLst/>
          </a:prstGeom>
        </p:spPr>
        <p:txBody>
          <a:bodyPr>
            <a:spAutoFit/>
          </a:bodyPr>
          <a:lstStyle/>
          <a:p>
            <a:pPr indent="659130" algn="just">
              <a:lnSpc>
                <a:spcPct val="130000"/>
              </a:lnSpc>
              <a:spcAft>
                <a:spcPts val="0"/>
              </a:spcAft>
            </a:pPr>
            <a:r>
              <a:rPr lang="en-US" altLang="zh-CN" sz="28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Our</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school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going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hold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exciting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activity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themed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home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town</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blue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sky</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green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clear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water</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next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Tuesday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school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hall.</a:t>
            </a:r>
            <a:r>
              <a:rPr lang="en-US" altLang="zh-CN" sz="28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gn="just">
              <a:lnSpc>
                <a:spcPct val="130000"/>
              </a:lnSpc>
              <a:spcAft>
                <a:spcPts val="0"/>
              </a:spcAft>
            </a:pP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During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competition</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many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talented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students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give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speeches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share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their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stories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about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environmental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protection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Inner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Mongolia.</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You’ll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have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chance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see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how</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make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progress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creating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beautiful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environment.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great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opportunity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for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you</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learn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about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charm</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home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town.</a:t>
            </a:r>
            <a:r>
              <a:rPr lang="en-US" altLang="zh-CN" sz="28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47841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09752"/>
            <a:ext cx="11430000" cy="1725216"/>
          </a:xfrm>
          <a:prstGeom prst="rect">
            <a:avLst/>
          </a:prstGeom>
        </p:spPr>
        <p:txBody>
          <a:bodyPr>
            <a:spAutoFit/>
          </a:bodyPr>
          <a:lstStyle/>
          <a:p>
            <a:pPr indent="659130" algn="just">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I do hope you can join us and know more about Inner Mongolia.</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Yours</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Li Ming</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1761565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48785"/>
            <a:ext cx="11430000" cy="3961149"/>
          </a:xfrm>
          <a:prstGeom prst="rect">
            <a:avLst/>
          </a:prstGeom>
        </p:spPr>
        <p:txBody>
          <a:bodyPr>
            <a:spAutoFit/>
          </a:bodyPr>
          <a:lstStyle/>
          <a:p>
            <a:pPr algn="ct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G</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广西</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你校英语报正在举办主题为“我爱校园”的征文活动。请你以“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My School Library</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”为题用英语写一篇短文投稿，介绍学校的图书馆或图书室</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(library)</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。内容包括：</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基本情况介绍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位置、环境、图书种类等</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对你的帮助；</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你想为它做的事</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5545177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66222"/>
            <a:ext cx="11430000" cy="3400996"/>
          </a:xfrm>
          <a:prstGeom prst="rect">
            <a:avLst/>
          </a:prstGeom>
        </p:spPr>
        <p:txBody>
          <a:bodyPr>
            <a:spAutoFit/>
          </a:bodyPr>
          <a:lstStyle/>
          <a:p>
            <a:pPr indent="65913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注意：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词数为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80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左右；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可适当增加细节，以使行文连贯；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文中不能出现真实姓名及学校名称；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开头已给出，不计入总词数。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参考词汇：</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floor(</a:t>
            </a:r>
            <a:r>
              <a:rPr lang="en-US" altLang="zh-CN" sz="2800" b="1" i="1" dirty="0">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楼层</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bright(</a:t>
            </a:r>
            <a:r>
              <a:rPr lang="en-US" altLang="zh-CN" sz="2800" b="1" i="1" dirty="0">
                <a:latin typeface="Times New Roman" panose="02020603050405020304" pitchFamily="18" charset="0"/>
                <a:ea typeface="宋体" panose="02010600030101010101" pitchFamily="2" charset="-122"/>
                <a:cs typeface="Times New Roman" panose="02020603050405020304" pitchFamily="18" charset="0"/>
              </a:rPr>
              <a:t>adj</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明亮的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kind(</a:t>
            </a:r>
            <a:r>
              <a:rPr lang="en-US" altLang="zh-CN" sz="2800" b="1" i="1" dirty="0">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种类</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900332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488899"/>
            <a:ext cx="11430000" cy="2893100"/>
          </a:xfrm>
          <a:prstGeom prst="rect">
            <a:avLst/>
          </a:prstGeom>
        </p:spPr>
        <p:txBody>
          <a:bodyPr>
            <a:spAutoFit/>
          </a:bodyPr>
          <a:lstStyle/>
          <a:p>
            <a:pPr algn="ct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My School Library</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gn="just">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My </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favourite</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place in my school is the library. </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a:t>
            </a:r>
          </a:p>
          <a:p>
            <a:pPr algn="just">
              <a:lnSpc>
                <a:spcPct val="130000"/>
              </a:lnSpc>
              <a:spcAft>
                <a:spcPts val="0"/>
              </a:spcAft>
            </a:pP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006849"/>
            <a:ext cx="11430000" cy="2332946"/>
          </a:xfrm>
          <a:prstGeom prst="rect">
            <a:avLst/>
          </a:prstGeom>
        </p:spPr>
        <p:txBody>
          <a:bodyPr>
            <a:spAutoFit/>
          </a:bodyPr>
          <a:lstStyle/>
          <a:p>
            <a:pPr indent="659130" algn="just">
              <a:lnSpc>
                <a:spcPct val="130000"/>
              </a:lnSpc>
              <a:spcAft>
                <a:spcPts val="0"/>
              </a:spcAft>
            </a:pPr>
            <a:r>
              <a:rPr lang="en-US" altLang="zh-CN" sz="28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Our</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school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library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second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floor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teaching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building.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bright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quiet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with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shelves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full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books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different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kinds</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such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storybooks</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science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books</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magazines.</a:t>
            </a:r>
            <a:r>
              <a:rPr lang="en-US" altLang="zh-CN" sz="28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52511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288780"/>
            <a:ext cx="11430000" cy="3406574"/>
          </a:xfrm>
          <a:prstGeom prst="rect">
            <a:avLst/>
          </a:prstGeom>
        </p:spPr>
        <p:txBody>
          <a:bodyPr>
            <a:spAutoFit/>
          </a:bodyPr>
          <a:lstStyle/>
          <a:p>
            <a:pPr>
              <a:lnSpc>
                <a:spcPct val="130000"/>
              </a:lnSpc>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2800" dirty="0"/>
          </a:p>
        </p:txBody>
      </p:sp>
      <p:sp>
        <p:nvSpPr>
          <p:cNvPr id="2" name="矩形 1"/>
          <p:cNvSpPr>
            <a:spLocks noChangeAspect="1"/>
          </p:cNvSpPr>
          <p:nvPr/>
        </p:nvSpPr>
        <p:spPr>
          <a:xfrm>
            <a:off x="381000" y="1266222"/>
            <a:ext cx="11430000" cy="3400996"/>
          </a:xfrm>
          <a:prstGeom prst="rect">
            <a:avLst/>
          </a:prstGeom>
        </p:spPr>
        <p:txBody>
          <a:bodyPr>
            <a:spAutoFit/>
          </a:bodyPr>
          <a:lstStyle/>
          <a:p>
            <a:pPr indent="659130" algn="just">
              <a:lnSpc>
                <a:spcPct val="130000"/>
              </a:lnSpc>
              <a:spcAft>
                <a:spcPts val="0"/>
              </a:spcAft>
            </a:pP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library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helped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lot.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often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read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after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class</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which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improves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reading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skills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broadens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knowledge.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also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perfect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place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study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homework.</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give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back</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want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volunteer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library</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helping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organize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books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keep</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clean.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also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plan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donate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some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interesting</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books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share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with</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others.</a:t>
            </a:r>
            <a:r>
              <a:rPr lang="en-US" altLang="zh-CN" sz="28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gn="just">
              <a:lnSpc>
                <a:spcPct val="130000"/>
              </a:lnSpc>
              <a:spcAft>
                <a:spcPts val="0"/>
              </a:spcAft>
            </a:pP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love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our</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school</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library</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hope</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becomes</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even</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better</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2800" b="1" dirty="0">
                <a:solidFill>
                  <a:srgbClr val="FF0000"/>
                </a:solidFill>
                <a:uFill>
                  <a:solidFill>
                    <a:srgbClr val="000000"/>
                  </a:solidFill>
                </a:uFill>
                <a:latin typeface="Calibri" panose="020F0502020204030204" pitchFamily="34" charset="0"/>
                <a:ea typeface="黑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05466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grpSp>
        <p:nvGrpSpPr>
          <p:cNvPr id="2" name="组合 1"/>
          <p:cNvGrpSpPr/>
          <p:nvPr/>
        </p:nvGrpSpPr>
        <p:grpSpPr>
          <a:xfrm>
            <a:off x="2632550" y="1071233"/>
            <a:ext cx="6926901" cy="4715534"/>
            <a:chOff x="2632550" y="1071233"/>
            <a:chExt cx="6926901" cy="4715534"/>
          </a:xfrm>
        </p:grpSpPr>
        <p:sp>
          <p:nvSpPr>
            <p:cNvPr id="3" name="文本框 2">
              <a:extLst>
                <a:ext uri="{FF2B5EF4-FFF2-40B4-BE49-F238E27FC236}">
                  <a16:creationId xmlns:a16="http://schemas.microsoft.com/office/drawing/2014/main" id="{3F627F94-A608-DC54-FF2F-50326F475F13}"/>
                </a:ext>
              </a:extLst>
            </p:cNvPr>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8" name="组合 7">
              <a:extLst>
                <a:ext uri="{FF2B5EF4-FFF2-40B4-BE49-F238E27FC236}">
                  <a16:creationId xmlns:a16="http://schemas.microsoft.com/office/drawing/2014/main" id="{5934FD1C-019A-7094-DDEE-771BBD893B58}"/>
                </a:ext>
              </a:extLst>
            </p:cNvPr>
            <p:cNvGrpSpPr/>
            <p:nvPr/>
          </p:nvGrpSpPr>
          <p:grpSpPr>
            <a:xfrm>
              <a:off x="2632550" y="1071233"/>
              <a:ext cx="6926901" cy="3805567"/>
              <a:chOff x="2632550" y="1071233"/>
              <a:chExt cx="6926901" cy="3805567"/>
            </a:xfrm>
          </p:grpSpPr>
          <p:pic>
            <p:nvPicPr>
              <p:cNvPr id="9" name="图片 8">
                <a:extLst>
                  <a:ext uri="{FF2B5EF4-FFF2-40B4-BE49-F238E27FC236}">
                    <a16:creationId xmlns:a16="http://schemas.microsoft.com/office/drawing/2014/main" id="{012A626E-3DED-4CDC-349D-5FED829E1D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10" name="图片 9">
                <a:extLst>
                  <a:ext uri="{FF2B5EF4-FFF2-40B4-BE49-F238E27FC236}">
                    <a16:creationId xmlns:a16="http://schemas.microsoft.com/office/drawing/2014/main" id="{C8B1F1C6-996E-3F2F-95C8-206F50FEA2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83025"/>
            <a:ext cx="11430000" cy="5693866"/>
          </a:xfrm>
          <a:prstGeom prst="rect">
            <a:avLst/>
          </a:prstGeom>
        </p:spPr>
        <p:txBody>
          <a:bodyPr>
            <a:spAutoFit/>
          </a:bodyPr>
          <a:lstStyle/>
          <a:p>
            <a:pPr>
              <a:lnSpc>
                <a:spcPct val="130000"/>
              </a:lnSpc>
              <a:spcAft>
                <a:spcPts val="0"/>
              </a:spcAft>
            </a:pPr>
            <a:r>
              <a:rPr lang="zh-CN" altLang="zh-CN" sz="28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精讲二：解题方法技巧</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书面表达是考查学生运用所学的语法知识及词汇知识遣词造句和运用英语进行思考和表达的能力，做此题时应注意以下几点：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写作前：认真审题，明确题意，将写作要点连贯起来，构成文章的整体框架，避免遗漏要点。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写作时：尽量用自己熟练掌握的短语、句型将理顺的要点表达出来，写作时应多用简单句，少用没有把握的复合句。若遇到表达障碍，可换一种说法，将一句变成若干句，只求大意相同。把想好的句子连贯地组织起来，注意上下句的逻辑关系，适当使用递进、让步、转折、因果等相关词语，使文章层次分明、过渡自然</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79444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08464"/>
            <a:ext cx="11430000" cy="1720536"/>
          </a:xfrm>
          <a:prstGeom prst="rect">
            <a:avLst/>
          </a:prstGeom>
        </p:spPr>
        <p:txBody>
          <a:bodyPr>
            <a:spAutoFit/>
          </a:bodyPr>
          <a:lstStyle/>
          <a:p>
            <a:pPr indent="65913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写作后：检查修改，默读一到两遍，看人称、大小写、标点、习惯用语、格式有没有错误；要点有没有错误或遗漏；句子有没有语病；语句是否连贯。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8399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641.jpeg"/>
          <p:cNvPicPr/>
          <p:nvPr/>
        </p:nvPicPr>
        <p:blipFill>
          <a:blip r:embed="rId2"/>
          <a:stretch>
            <a:fillRect/>
          </a:stretch>
        </p:blipFill>
        <p:spPr>
          <a:xfrm>
            <a:off x="380999" y="958998"/>
            <a:ext cx="2226991" cy="534352"/>
          </a:xfrm>
          <a:prstGeom prst="rect">
            <a:avLst/>
          </a:prstGeom>
        </p:spPr>
      </p:pic>
      <p:sp>
        <p:nvSpPr>
          <p:cNvPr id="3" name="矩形 2"/>
          <p:cNvSpPr>
            <a:spLocks noChangeAspect="1"/>
          </p:cNvSpPr>
          <p:nvPr/>
        </p:nvSpPr>
        <p:spPr>
          <a:xfrm>
            <a:off x="381000" y="1493350"/>
            <a:ext cx="11430000" cy="1721433"/>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安徽</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假定你是李辉。校英文报“</a:t>
            </a:r>
            <a:r>
              <a:rPr lang="en-US" altLang="zh-CN" sz="2800" b="1" dirty="0">
                <a:latin typeface="Times New Roman" panose="02020603050405020304" pitchFamily="18" charset="0"/>
                <a:ea typeface="宋体" panose="02010600030101010101" pitchFamily="2" charset="-122"/>
              </a:rPr>
              <a:t>STORY</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”专栏正在征集稿件，请你根据下面表格中的信息，以第一人称，用英语写一个故事投稿。</a:t>
            </a:r>
            <a:endParaRPr lang="zh-CN" altLang="en-US" sz="2800" dirty="0"/>
          </a:p>
        </p:txBody>
      </p:sp>
      <p:graphicFrame>
        <p:nvGraphicFramePr>
          <p:cNvPr id="5" name="表格 4"/>
          <p:cNvGraphicFramePr>
            <a:graphicFrameLocks noGrp="1" noChangeAspect="1"/>
          </p:cNvGraphicFramePr>
          <p:nvPr>
            <p:extLst>
              <p:ext uri="{D42A27DB-BD31-4B8C-83A1-F6EECF244321}">
                <p14:modId xmlns:p14="http://schemas.microsoft.com/office/powerpoint/2010/main" val="1957991712"/>
              </p:ext>
            </p:extLst>
          </p:nvPr>
        </p:nvGraphicFramePr>
        <p:xfrm>
          <a:off x="381000" y="3260503"/>
          <a:ext cx="11430000" cy="1823720"/>
        </p:xfrm>
        <a:graphic>
          <a:graphicData uri="http://schemas.openxmlformats.org/drawingml/2006/table">
            <a:tbl>
              <a:tblPr firstRow="1" firstCol="1" bandRow="1"/>
              <a:tblGrid>
                <a:gridCol w="2105526">
                  <a:extLst>
                    <a:ext uri="{9D8B030D-6E8A-4147-A177-3AD203B41FA5}">
                      <a16:colId xmlns:a16="http://schemas.microsoft.com/office/drawing/2014/main" val="3590241179"/>
                    </a:ext>
                  </a:extLst>
                </a:gridCol>
                <a:gridCol w="9324474">
                  <a:extLst>
                    <a:ext uri="{9D8B030D-6E8A-4147-A177-3AD203B41FA5}">
                      <a16:colId xmlns:a16="http://schemas.microsoft.com/office/drawing/2014/main" val="323736916"/>
                    </a:ext>
                  </a:extLst>
                </a:gridCol>
              </a:tblGrid>
              <a:tr h="205105">
                <a:tc>
                  <a:txBody>
                    <a:bodyPr/>
                    <a:lstStyle/>
                    <a:p>
                      <a:pPr 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When</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last Friday morning</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7601366"/>
                  </a:ext>
                </a:extLst>
              </a:tr>
              <a:tr h="205105">
                <a:tc>
                  <a:txBody>
                    <a:bodyPr/>
                    <a:lstStyle/>
                    <a:p>
                      <a:pPr 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Where</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school sports ground</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6572072"/>
                  </a:ext>
                </a:extLst>
              </a:tr>
              <a:tr h="205105">
                <a:tc>
                  <a:txBody>
                    <a:bodyPr/>
                    <a:lstStyle/>
                    <a:p>
                      <a:pPr 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Who</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I</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my classmate</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5192856"/>
                  </a:ext>
                </a:extLst>
              </a:tr>
              <a:tr h="205105">
                <a:tc>
                  <a:txBody>
                    <a:bodyPr/>
                    <a:lstStyle/>
                    <a:p>
                      <a:pPr 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What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take part in</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help</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feel proud</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5837094"/>
                  </a:ext>
                </a:extLst>
              </a:tr>
            </a:tbl>
          </a:graphicData>
        </a:graphic>
      </p:graphicFrame>
    </p:spTree>
    <p:extLst>
      <p:ext uri="{BB962C8B-B14F-4D97-AF65-F5344CB8AC3E}">
        <p14:creationId xmlns:p14="http://schemas.microsoft.com/office/powerpoint/2010/main" val="4673109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280689"/>
          </a:xfrm>
          <a:prstGeom prst="rect">
            <a:avLst/>
          </a:prstGeom>
        </p:spPr>
        <p:txBody>
          <a:bodyPr>
            <a:spAutoFit/>
          </a:bodyPr>
          <a:lstStyle/>
          <a:p>
            <a:pPr indent="72000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注意：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短文须包含表格中的关键词，请增加细节，以使故事完整；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文中不能出现真实姓名和学校名称；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词数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80~100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628896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00295"/>
            <a:ext cx="11430000" cy="5641609"/>
          </a:xfrm>
          <a:prstGeom prst="rect">
            <a:avLst/>
          </a:prstGeom>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【解析】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［总体分析］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题材：本文是一篇记叙文，为材料作文；</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时态：时态为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一般现在时和一般过去时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提示：写作要点已给出，考生应注意不要遗漏，适当增加细节完整表述内容。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［写作步骤］</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第一步，开头引出本文主题；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第二步，讲述故事发生的地点、时间和经过；</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第三步，从这个故事中得到的哲理感悟。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05910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14892"/>
            <a:ext cx="11430000" cy="5641609"/>
          </a:xfrm>
          <a:prstGeom prst="rect">
            <a:avLst/>
          </a:prstGeom>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【参考范文】</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memorable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story</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gn="just">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Life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is</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full</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of</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unforgettable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moments</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whether</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they’re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about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success</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challenges</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or</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kindness.</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One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story</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that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happened</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last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Friday</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left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deep</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impression</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on</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me.</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59130" algn="just">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It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was</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bright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morning</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on</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school</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sports</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ground</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filled</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with</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cheers.</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During</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100</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meter</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race</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classmate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suddenly</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fell.</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As</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was</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responsible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for</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first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aid</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coordination</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quickly</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rushed</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get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help</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brought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water.</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Other</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classmates</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comforted</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him</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while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we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waited</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for</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staff</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arrive.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Fortunately</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he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was</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fine</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after</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receiving</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treatment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22934492"/>
      </p:ext>
    </p:extLst>
  </p:cSld>
  <p:clrMapOvr>
    <a:masterClrMapping/>
  </p:clrMapOvr>
  <p:timing>
    <p:tnLst>
      <p:par>
        <p:cTn id="1" dur="indefinite" restart="never" nodeType="tmRoot"/>
      </p:par>
    </p:tn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 - 副本" id="{99C1383A-8F95-458E-988F-64FC44469891}" vid="{14C2AA16-DC74-403D-BEB7-23D0FE05F569}"/>
    </a:ext>
  </a:extLst>
</a:theme>
</file>

<file path=docProps/app.xml><?xml version="1.0" encoding="utf-8"?>
<Properties xmlns="http://schemas.openxmlformats.org/officeDocument/2006/extended-properties" xmlns:vt="http://schemas.openxmlformats.org/officeDocument/2006/docPropsVTypes">
  <Template>模板 - 副本</Template>
  <TotalTime>22</TotalTime>
  <Words>2731</Words>
  <Application>Microsoft Office PowerPoint</Application>
  <PresentationFormat>宽屏</PresentationFormat>
  <Paragraphs>177</Paragraphs>
  <Slides>38</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38</vt:i4>
      </vt:variant>
    </vt:vector>
  </HeadingPairs>
  <TitlesOfParts>
    <vt:vector size="50" baseType="lpstr">
      <vt:lpstr>MS Mincho</vt:lpstr>
      <vt:lpstr>等线</vt:lpstr>
      <vt:lpstr>等线 Light</vt:lpstr>
      <vt:lpstr>仿宋</vt:lpstr>
      <vt:lpstr>黑体</vt:lpstr>
      <vt:lpstr>楷体</vt:lpstr>
      <vt:lpstr>宋体</vt:lpstr>
      <vt:lpstr>微软雅黑</vt:lpstr>
      <vt:lpstr>Arial</vt:lpstr>
      <vt:lpstr>Calibri</vt:lpstr>
      <vt:lpstr>Times New Roman</vt:lpstr>
      <vt:lpstr>决胜中考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10</cp:revision>
  <dcterms:created xsi:type="dcterms:W3CDTF">2025-12-06T05:36:48Z</dcterms:created>
  <dcterms:modified xsi:type="dcterms:W3CDTF">2025-12-06T06:17:03Z</dcterms:modified>
</cp:coreProperties>
</file>