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89" r:id="rId5"/>
    <p:sldId id="259" r:id="rId6"/>
    <p:sldId id="890" r:id="rId7"/>
    <p:sldId id="891" r:id="rId8"/>
    <p:sldId id="892" r:id="rId9"/>
    <p:sldId id="886" r:id="rId10"/>
    <p:sldId id="883" r:id="rId11"/>
    <p:sldId id="893" r:id="rId12"/>
    <p:sldId id="894" r:id="rId13"/>
    <p:sldId id="895" r:id="rId14"/>
    <p:sldId id="887" r:id="rId15"/>
    <p:sldId id="896" r:id="rId16"/>
    <p:sldId id="884" r:id="rId17"/>
    <p:sldId id="897" r:id="rId18"/>
    <p:sldId id="898" r:id="rId19"/>
    <p:sldId id="899" r:id="rId20"/>
    <p:sldId id="900" r:id="rId21"/>
    <p:sldId id="901" r:id="rId22"/>
    <p:sldId id="885" r:id="rId23"/>
    <p:sldId id="875" r:id="rId24"/>
    <p:sldId id="902" r:id="rId25"/>
    <p:sldId id="903" r:id="rId26"/>
    <p:sldId id="904" r:id="rId27"/>
    <p:sldId id="905" r:id="rId28"/>
    <p:sldId id="906" r:id="rId29"/>
    <p:sldId id="907" r:id="rId30"/>
    <p:sldId id="908" r:id="rId31"/>
    <p:sldId id="873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42" d="100"/>
          <a:sy n="42" d="100"/>
        </p:scale>
        <p:origin x="66" y="6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317144"/>
            <a:ext cx="7524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语法导图</a:t>
            </a: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核心考点精讲</a:t>
            </a: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针对性练习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4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3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.bin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903719"/>
            <a:chOff x="0" y="0"/>
            <a:chExt cx="12192000" cy="6903719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B3022A57-0463-419A-8BC9-DEC85FFC3F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57212"/>
              <a:ext cx="12192000" cy="6300787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99729D0-B120-BAF8-E820-8680D05E2E90}"/>
                </a:ext>
              </a:extLst>
            </p:cNvPr>
            <p:cNvSpPr txBox="1"/>
            <p:nvPr/>
          </p:nvSpPr>
          <p:spPr>
            <a:xfrm>
              <a:off x="9992132" y="5274805"/>
              <a:ext cx="1261884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4200" b="1">
                  <a:ea typeface="微软雅黑" panose="020B0503020204020204" pitchFamily="34" charset="-122"/>
                  <a:sym typeface="Times New Roman" panose="02020603050405020304" pitchFamily="18" charset="0"/>
                </a:rPr>
                <a:t>英语</a:t>
              </a:r>
              <a:endPara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AD9B5777-12C3-03AC-B269-FFC33CE02FDD}"/>
                </a:ext>
              </a:extLst>
            </p:cNvPr>
            <p:cNvSpPr/>
            <p:nvPr/>
          </p:nvSpPr>
          <p:spPr>
            <a:xfrm>
              <a:off x="0" y="0"/>
              <a:ext cx="12192000" cy="3465513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7BFBDFC-9D95-43B2-5D43-C53220BB25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762165" y="597220"/>
              <a:ext cx="6667670" cy="4810248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9493215-871A-B466-7515-BB0E1C601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E60012"/>
                </a:clrFrom>
                <a:clrTo>
                  <a:srgbClr val="E6001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418" y="273852"/>
              <a:ext cx="5357813" cy="738172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981388C-A92B-958B-5E11-EE1A4F8A329D}"/>
                </a:ext>
              </a:extLst>
            </p:cNvPr>
            <p:cNvSpPr/>
            <p:nvPr/>
          </p:nvSpPr>
          <p:spPr>
            <a:xfrm>
              <a:off x="0" y="6700838"/>
              <a:ext cx="12192000" cy="20288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A833EF15-15A1-CBB9-D88A-FF9404D30CC0}"/>
                </a:ext>
              </a:extLst>
            </p:cNvPr>
            <p:cNvSpPr/>
            <p:nvPr/>
          </p:nvSpPr>
          <p:spPr>
            <a:xfrm>
              <a:off x="0" y="6700838"/>
              <a:ext cx="12192000" cy="60006"/>
            </a:xfrm>
            <a:prstGeom prst="rect">
              <a:avLst/>
            </a:prstGeom>
            <a:solidFill>
              <a:srgbClr val="FFE3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A6F21AA0-8682-BD26-9C58-F59C2F952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2572" y="1732757"/>
              <a:ext cx="1406717" cy="413036"/>
            </a:xfrm>
            <a:prstGeom prst="rect">
              <a:avLst/>
            </a:prstGeom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BD06CBA7-995D-A448-635C-53C63DB07573}"/>
                </a:ext>
              </a:extLst>
            </p:cNvPr>
            <p:cNvSpPr txBox="1"/>
            <p:nvPr/>
          </p:nvSpPr>
          <p:spPr>
            <a:xfrm>
              <a:off x="9983040" y="5960567"/>
              <a:ext cx="1313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外研版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072079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should brush our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twice a day to keep them healthy.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tooth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tooths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teeth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teeths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句意：我们应该每天刷牙两次，以保持牙齿健康。牙齿不止一个，故此处须用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tooth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的复数形式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teeth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1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818837"/>
            <a:ext cx="4782078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下列名词常用作不可数名词</a:t>
            </a:r>
            <a:endParaRPr lang="zh-CN" altLang="en-US" sz="2800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2197896"/>
              </p:ext>
            </p:extLst>
          </p:nvPr>
        </p:nvGraphicFramePr>
        <p:xfrm>
          <a:off x="381000" y="959923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文档" r:id="rId3" imgW="5274753" imgH="396374" progId="Word.Document.12">
                  <p:embed/>
                </p:oleObj>
              </mc:Choice>
              <mc:Fallback>
                <p:oleObj name="文档" r:id="rId3" imgW="5274753" imgH="3963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959923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478828518"/>
              </p:ext>
            </p:extLst>
          </p:nvPr>
        </p:nvGraphicFramePr>
        <p:xfrm>
          <a:off x="381000" y="2508208"/>
          <a:ext cx="11430000" cy="2677160"/>
        </p:xfrm>
        <a:graphic>
          <a:graphicData uri="http://schemas.openxmlformats.org/drawingml/2006/table">
            <a:tbl>
              <a:tblPr firstRow="1" firstCol="1" bandRow="1"/>
              <a:tblGrid>
                <a:gridCol w="2727960">
                  <a:extLst>
                    <a:ext uri="{9D8B030D-6E8A-4147-A177-3AD203B41FA5}">
                      <a16:colId xmlns:a16="http://schemas.microsoft.com/office/drawing/2014/main" val="3241736284"/>
                    </a:ext>
                  </a:extLst>
                </a:gridCol>
                <a:gridCol w="8702040">
                  <a:extLst>
                    <a:ext uri="{9D8B030D-6E8A-4147-A177-3AD203B41FA5}">
                      <a16:colId xmlns:a16="http://schemas.microsoft.com/office/drawing/2014/main" val="58420064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肉类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beef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chicken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mutton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pork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fish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meat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7135400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液体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water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milk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coffee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tea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honey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yogurt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orange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juice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5146964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颗粒、细微物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rice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salt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sand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hair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4064823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其余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bread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advice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weather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work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news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information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knowledge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money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music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health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fruit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fun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01090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756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44818"/>
            <a:ext cx="3339376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不可数名词的量化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329288559"/>
              </p:ext>
            </p:extLst>
          </p:nvPr>
        </p:nvGraphicFramePr>
        <p:xfrm>
          <a:off x="381000" y="1891665"/>
          <a:ext cx="11430000" cy="3074670"/>
        </p:xfrm>
        <a:graphic>
          <a:graphicData uri="http://schemas.openxmlformats.org/drawingml/2006/table">
            <a:tbl>
              <a:tblPr firstRow="1" firstCol="1" bandRow="1"/>
              <a:tblGrid>
                <a:gridCol w="1859280">
                  <a:extLst>
                    <a:ext uri="{9D8B030D-6E8A-4147-A177-3AD203B41FA5}">
                      <a16:colId xmlns:a16="http://schemas.microsoft.com/office/drawing/2014/main" val="1392898855"/>
                    </a:ext>
                  </a:extLst>
                </a:gridCol>
                <a:gridCol w="4663440">
                  <a:extLst>
                    <a:ext uri="{9D8B030D-6E8A-4147-A177-3AD203B41FA5}">
                      <a16:colId xmlns:a16="http://schemas.microsoft.com/office/drawing/2014/main" val="3339895604"/>
                    </a:ext>
                  </a:extLst>
                </a:gridCol>
                <a:gridCol w="4907280">
                  <a:extLst>
                    <a:ext uri="{9D8B030D-6E8A-4147-A177-3AD203B41FA5}">
                      <a16:colId xmlns:a16="http://schemas.microsoft.com/office/drawing/2014/main" val="786581191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情况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构成方式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1349036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具体的量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［单位词］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+of+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不可数名词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piece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news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一条消息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two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bottles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water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两瓶水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×an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advice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×a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furniture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870501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大概的量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［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much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little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little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lot of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等］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不可数名词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water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一些水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money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许多钱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50132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2054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97744"/>
            <a:ext cx="4060727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既可数又不可数的名词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031282867"/>
              </p:ext>
            </p:extLst>
          </p:nvPr>
        </p:nvGraphicFramePr>
        <p:xfrm>
          <a:off x="381000" y="1944591"/>
          <a:ext cx="11430000" cy="3191510"/>
        </p:xfrm>
        <a:graphic>
          <a:graphicData uri="http://schemas.openxmlformats.org/drawingml/2006/table">
            <a:tbl>
              <a:tblPr firstRow="1" firstCol="1" bandRow="1"/>
              <a:tblGrid>
                <a:gridCol w="2813718">
                  <a:extLst>
                    <a:ext uri="{9D8B030D-6E8A-4147-A177-3AD203B41FA5}">
                      <a16:colId xmlns:a16="http://schemas.microsoft.com/office/drawing/2014/main" val="1204234828"/>
                    </a:ext>
                  </a:extLst>
                </a:gridCol>
                <a:gridCol w="2813718">
                  <a:extLst>
                    <a:ext uri="{9D8B030D-6E8A-4147-A177-3AD203B41FA5}">
                      <a16:colId xmlns:a16="http://schemas.microsoft.com/office/drawing/2014/main" val="406492299"/>
                    </a:ext>
                  </a:extLst>
                </a:gridCol>
                <a:gridCol w="175128">
                  <a:extLst>
                    <a:ext uri="{9D8B030D-6E8A-4147-A177-3AD203B41FA5}">
                      <a16:colId xmlns:a16="http://schemas.microsoft.com/office/drawing/2014/main" val="1203852914"/>
                    </a:ext>
                  </a:extLst>
                </a:gridCol>
                <a:gridCol w="3014613">
                  <a:extLst>
                    <a:ext uri="{9D8B030D-6E8A-4147-A177-3AD203B41FA5}">
                      <a16:colId xmlns:a16="http://schemas.microsoft.com/office/drawing/2014/main" val="1407880706"/>
                    </a:ext>
                  </a:extLst>
                </a:gridCol>
                <a:gridCol w="2612823">
                  <a:extLst>
                    <a:ext uri="{9D8B030D-6E8A-4147-A177-3AD203B41FA5}">
                      <a16:colId xmlns:a16="http://schemas.microsoft.com/office/drawing/2014/main" val="2963681733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不可数名词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可数名词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不可数名词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可数名词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468293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chicken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鸡肉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chickens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小鸡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wood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木头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woods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树林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124731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paper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纸张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papers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试卷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exercise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锻炼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exercises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练习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2618212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experience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经验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experiences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经历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work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工作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works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作品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6969274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room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空间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rooms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房间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fruit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泛指水果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fruits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强调种类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9930393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glass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玻璃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glasses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玻璃杯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food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泛指食物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foods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强调种类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7658729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orange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橙汁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oranges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橘子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fish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鱼肉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fishes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强调种类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589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0753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1514640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集体名词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既有复数形式又有单数形式的集体名词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police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group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team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视为这个群体的所有人时，看作复数。例：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watching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指代这个整体，看作单数。例：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big.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表示一个整体时，也有复数形式，表示多个这样的群体。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例：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families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village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1000" y="1076273"/>
            <a:ext cx="11430000" cy="5239465"/>
            <a:chOff x="381000" y="1756757"/>
            <a:chExt cx="11430000" cy="5239465"/>
          </a:xfrm>
        </p:grpSpPr>
        <p:sp>
          <p:nvSpPr>
            <p:cNvPr id="3" name="圆角矩形 2"/>
            <p:cNvSpPr>
              <a:spLocks noChangeAspect="1"/>
            </p:cNvSpPr>
            <p:nvPr/>
          </p:nvSpPr>
          <p:spPr>
            <a:xfrm>
              <a:off x="381000" y="1907315"/>
              <a:ext cx="11430000" cy="5088907"/>
            </a:xfrm>
            <a:prstGeom prst="roundRect">
              <a:avLst>
                <a:gd name="adj" fmla="val 2381"/>
              </a:avLst>
            </a:prstGeom>
            <a:noFill/>
            <a:ln w="19050">
              <a:solidFill>
                <a:srgbClr val="00B0F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image1.jpeg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522704" y="1756757"/>
              <a:ext cx="898133" cy="4983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17468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7608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只有复数形式的集体名词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clothes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pants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jeans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shorts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trousers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glasses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眼镜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【拓展】这类名词不能用具体的数字进行修饰，也不能加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a/an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，但可以用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pair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of/two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pairs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of/many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等修饰。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glasses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复数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pair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glasses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单数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pairs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glasses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复数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圆角矩形 2"/>
          <p:cNvSpPr>
            <a:spLocks noChangeAspect="1"/>
          </p:cNvSpPr>
          <p:nvPr/>
        </p:nvSpPr>
        <p:spPr>
          <a:xfrm>
            <a:off x="381000" y="1226831"/>
            <a:ext cx="11430000" cy="5088907"/>
          </a:xfrm>
          <a:prstGeom prst="roundRect">
            <a:avLst>
              <a:gd name="adj" fmla="val 2381"/>
            </a:avLst>
          </a:prstGeom>
          <a:noFill/>
          <a:ln w="19050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364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11926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 gives us many good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how to protect the environment.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advices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pieces of advices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pieces of advice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an advice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句意：李先生给了我们许多关于如何保护环境的好建议。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advice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是不可数名词，不能直接加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连用，表达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许多条建议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时需用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pieces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advice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54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773117"/>
            <a:ext cx="11430000" cy="11612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所有格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构成</a:t>
            </a:r>
            <a:endParaRPr lang="zh-CN" altLang="en-US" sz="2800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4198467"/>
              </p:ext>
            </p:extLst>
          </p:nvPr>
        </p:nvGraphicFramePr>
        <p:xfrm>
          <a:off x="381000" y="914203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文档" r:id="rId3" imgW="5274753" imgH="396374" progId="Word.Document.12">
                  <p:embed/>
                </p:oleObj>
              </mc:Choice>
              <mc:Fallback>
                <p:oleObj name="文档" r:id="rId3" imgW="5274753" imgH="3963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914203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824960077"/>
              </p:ext>
            </p:extLst>
          </p:nvPr>
        </p:nvGraphicFramePr>
        <p:xfrm>
          <a:off x="381000" y="3025837"/>
          <a:ext cx="11430000" cy="2647950"/>
        </p:xfrm>
        <a:graphic>
          <a:graphicData uri="http://schemas.openxmlformats.org/drawingml/2006/table">
            <a:tbl>
              <a:tblPr firstRow="1" firstCol="1" bandRow="1"/>
              <a:tblGrid>
                <a:gridCol w="5155952">
                  <a:extLst>
                    <a:ext uri="{9D8B030D-6E8A-4147-A177-3AD203B41FA5}">
                      <a16:colId xmlns:a16="http://schemas.microsoft.com/office/drawing/2014/main" val="2617345323"/>
                    </a:ext>
                  </a:extLst>
                </a:gridCol>
                <a:gridCol w="6274048">
                  <a:extLst>
                    <a:ext uri="{9D8B030D-6E8A-4147-A177-3AD203B41FA5}">
                      <a16:colId xmlns:a16="http://schemas.microsoft.com/office/drawing/2014/main" val="3009439068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一般情况直接加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’s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Kate’s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room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Kate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的房间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Father’s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父亲节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7714740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结尾的复数名词，在其后加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’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Teachers’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教师节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parents’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room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父母的房间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2398728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不以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结尾的复数名词，在其后加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’s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Children’s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儿童节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Women’s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妇女节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12100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2027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01678"/>
            <a:ext cx="1326004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用法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71004576"/>
              </p:ext>
            </p:extLst>
          </p:nvPr>
        </p:nvGraphicFramePr>
        <p:xfrm>
          <a:off x="381000" y="1502805"/>
          <a:ext cx="11429999" cy="4413250"/>
        </p:xfrm>
        <a:graphic>
          <a:graphicData uri="http://schemas.openxmlformats.org/drawingml/2006/table">
            <a:tbl>
              <a:tblPr firstRow="1" firstCol="1" bandRow="1"/>
              <a:tblGrid>
                <a:gridCol w="4785360">
                  <a:extLst>
                    <a:ext uri="{9D8B030D-6E8A-4147-A177-3AD203B41FA5}">
                      <a16:colId xmlns:a16="http://schemas.microsoft.com/office/drawing/2014/main" val="1841623996"/>
                    </a:ext>
                  </a:extLst>
                </a:gridCol>
                <a:gridCol w="6644639">
                  <a:extLst>
                    <a:ext uri="{9D8B030D-6E8A-4147-A177-3AD203B41FA5}">
                      <a16:colId xmlns:a16="http://schemas.microsoft.com/office/drawing/2014/main" val="4138044665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类型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5386695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表示人或者其他有生命的事物的名词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Lucy’s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office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Lucy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的办公室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2500767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表示时间、距离、价格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today’s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news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今日新闻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minutes’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ride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十分钟车程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dollars’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worth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一百美元的价值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7497441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人性化的名词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China’s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development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中国的不断发展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city’s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park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城市的公园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3894916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构成不同的节日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New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Year’s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新年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April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Fool’s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愚人节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51711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5458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184958188"/>
              </p:ext>
            </p:extLst>
          </p:nvPr>
        </p:nvGraphicFramePr>
        <p:xfrm>
          <a:off x="381000" y="1285875"/>
          <a:ext cx="11429999" cy="4413250"/>
        </p:xfrm>
        <a:graphic>
          <a:graphicData uri="http://schemas.openxmlformats.org/drawingml/2006/table">
            <a:tbl>
              <a:tblPr firstRow="1" firstCol="1" bandRow="1"/>
              <a:tblGrid>
                <a:gridCol w="2339340">
                  <a:extLst>
                    <a:ext uri="{9D8B030D-6E8A-4147-A177-3AD203B41FA5}">
                      <a16:colId xmlns:a16="http://schemas.microsoft.com/office/drawing/2014/main" val="761056887"/>
                    </a:ext>
                  </a:extLst>
                </a:gridCol>
                <a:gridCol w="4160520">
                  <a:extLst>
                    <a:ext uri="{9D8B030D-6E8A-4147-A177-3AD203B41FA5}">
                      <a16:colId xmlns:a16="http://schemas.microsoft.com/office/drawing/2014/main" val="1789040698"/>
                    </a:ext>
                  </a:extLst>
                </a:gridCol>
                <a:gridCol w="4930139">
                  <a:extLst>
                    <a:ext uri="{9D8B030D-6E8A-4147-A177-3AD203B41FA5}">
                      <a16:colId xmlns:a16="http://schemas.microsoft.com/office/drawing/2014/main" val="3640064769"/>
                    </a:ext>
                  </a:extLst>
                </a:gridCol>
              </a:tblGrid>
              <a:tr h="405130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表示店铺、医院、学校、住宅等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doctor’s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在医生那里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Green’s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Green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家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649479"/>
                  </a:ext>
                </a:extLst>
              </a:tr>
              <a:tr h="40513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由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连接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的两个名词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如果共同拥有时，只将最后一个名词变为所有格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Jim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Kate’s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room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Jim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Kate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的房间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4715112"/>
                  </a:ext>
                </a:extLst>
              </a:tr>
              <a:tr h="4051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如果是各自所有，则每个名词都变为所有格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Jim’s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Kate’s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rooms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Jim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的房间和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Kate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的房间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0375287"/>
                  </a:ext>
                </a:extLst>
              </a:tr>
              <a:tr h="205105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不定代词后接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else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，所有格放在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else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somebody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else’s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别人的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8693098"/>
                  </a:ext>
                </a:extLst>
              </a:tr>
              <a:tr h="405130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有时为了避免重复，可以单独使用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’s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所有格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book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isn’t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mine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but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Jenny’s.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这本书不是我的，但属于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Jenny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46165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539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1698759"/>
            <a:ext cx="12192000" cy="1730241"/>
            <a:chOff x="0" y="1698759"/>
            <a:chExt cx="12192000" cy="173024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194547"/>
              <a:ext cx="11647357" cy="738664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200" b="1" spc="6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专题一　名词 </a:t>
              </a:r>
              <a:endPara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963895" y="3759518"/>
            <a:ext cx="3437021" cy="640508"/>
            <a:chOff x="1145233" y="1930184"/>
            <a:chExt cx="3437021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7169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语法导图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524355" y="3759518"/>
            <a:ext cx="3159807" cy="640508"/>
            <a:chOff x="1145233" y="1930184"/>
            <a:chExt cx="3159807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24397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核心考点精讲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1F3398A-557F-DC43-B636-3A0962A6C8E5}"/>
              </a:ext>
            </a:extLst>
          </p:cNvPr>
          <p:cNvGrpSpPr/>
          <p:nvPr/>
        </p:nvGrpSpPr>
        <p:grpSpPr>
          <a:xfrm>
            <a:off x="8102529" y="3759518"/>
            <a:ext cx="3242230" cy="640508"/>
            <a:chOff x="1145233" y="1930184"/>
            <a:chExt cx="3242230" cy="64050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659F772-D4CB-B286-D0A3-15061481019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0A0B326E-05B2-6BF8-52C4-2E266B2EEC8E}"/>
                </a:ext>
              </a:extLst>
            </p:cNvPr>
            <p:cNvSpPr txBox="1"/>
            <p:nvPr/>
          </p:nvSpPr>
          <p:spPr>
            <a:xfrm>
              <a:off x="1865313" y="1986394"/>
              <a:ext cx="25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针对性练习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32653EE9-64A5-8A77-4760-BBB5F94BC911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23919"/>
            <a:ext cx="1835759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of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所有格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12126324"/>
              </p:ext>
            </p:extLst>
          </p:nvPr>
        </p:nvGraphicFramePr>
        <p:xfrm>
          <a:off x="381000" y="1925046"/>
          <a:ext cx="11430000" cy="3530600"/>
        </p:xfrm>
        <a:graphic>
          <a:graphicData uri="http://schemas.openxmlformats.org/drawingml/2006/table">
            <a:tbl>
              <a:tblPr firstRow="1" firstCol="1" bandRow="1"/>
              <a:tblGrid>
                <a:gridCol w="5379720">
                  <a:extLst>
                    <a:ext uri="{9D8B030D-6E8A-4147-A177-3AD203B41FA5}">
                      <a16:colId xmlns:a16="http://schemas.microsoft.com/office/drawing/2014/main" val="3077404149"/>
                    </a:ext>
                  </a:extLst>
                </a:gridCol>
                <a:gridCol w="6050280">
                  <a:extLst>
                    <a:ext uri="{9D8B030D-6E8A-4147-A177-3AD203B41FA5}">
                      <a16:colId xmlns:a16="http://schemas.microsoft.com/office/drawing/2014/main" val="1392742271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5941751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一般说来，无生命的名词用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结构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gate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school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学校的大门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1802775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有时也表示人和其他有生命的名词的所有格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advice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parents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我父母的建议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9228797"/>
                  </a:ext>
                </a:extLst>
              </a:tr>
              <a:tr h="8051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地名、交通工具名以及与人的活动有关的无生命的名词可用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，也可用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’s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future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China/China’s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future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中国的未来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girl’s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name/the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name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girl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女孩的名字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80777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399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70608"/>
            <a:ext cx="2257349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双重所有格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916905856"/>
              </p:ext>
            </p:extLst>
          </p:nvPr>
        </p:nvGraphicFramePr>
        <p:xfrm>
          <a:off x="381000" y="2571735"/>
          <a:ext cx="11430000" cy="1367790"/>
        </p:xfrm>
        <a:graphic>
          <a:graphicData uri="http://schemas.openxmlformats.org/drawingml/2006/table">
            <a:tbl>
              <a:tblPr firstRow="1" firstCol="1" bandRow="1"/>
              <a:tblGrid>
                <a:gridCol w="3531800">
                  <a:extLst>
                    <a:ext uri="{9D8B030D-6E8A-4147-A177-3AD203B41FA5}">
                      <a16:colId xmlns:a16="http://schemas.microsoft.com/office/drawing/2014/main" val="809197569"/>
                    </a:ext>
                  </a:extLst>
                </a:gridCol>
                <a:gridCol w="7898200">
                  <a:extLst>
                    <a:ext uri="{9D8B030D-6E8A-4147-A177-3AD203B41FA5}">
                      <a16:colId xmlns:a16="http://schemas.microsoft.com/office/drawing/2014/main" val="3744692328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构成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4385845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of+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’s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students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Li’s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李老师的学生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1968267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名词性物主代词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report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yours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你的那篇报告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82062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275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11926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theme park is about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ride from the museum.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two hour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two hour’s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two hours’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two hours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句意：主题公园离博物馆大约有两个小时的车程。此处需要填入一个表示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两小时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的所有格形式来修饰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ride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，即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两小时的骑行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hours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为可数名词复数，其所有格形式为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hours’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5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9526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David left the school pop group. Then I took over his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as lead singer.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farm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part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role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sale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云南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Alice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must wear a uniform because it builds school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spirit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chance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peace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knowledge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4ef03"/>
          <p:cNvSpPr/>
          <p:nvPr/>
        </p:nvSpPr>
        <p:spPr>
          <a:xfrm>
            <a:off x="728028" y="4465468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3" name="image6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128990" y="915331"/>
            <a:ext cx="5993599" cy="504456"/>
          </a:xfrm>
          <a:prstGeom prst="rect">
            <a:avLst/>
          </a:prstGeom>
        </p:spPr>
      </p:pic>
      <p:sp>
        <p:nvSpPr>
          <p:cNvPr id="4" name="A_00f10"/>
          <p:cNvSpPr/>
          <p:nvPr/>
        </p:nvSpPr>
        <p:spPr>
          <a:xfrm>
            <a:off x="728028" y="2246524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95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9432"/>
            <a:ext cx="11430000" cy="50861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遂宁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Alan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could you pass me the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over there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want to look up a word.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Sure. Here you are.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pen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dictionary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ruler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pencil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Daming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often asks his teacher for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about how to improve his English.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noise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shape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advice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life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8bb24"/>
          <p:cNvSpPr/>
          <p:nvPr/>
        </p:nvSpPr>
        <p:spPr>
          <a:xfrm>
            <a:off x="7941501" y="3819632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72f2e"/>
          <p:cNvSpPr/>
          <p:nvPr/>
        </p:nvSpPr>
        <p:spPr>
          <a:xfrm>
            <a:off x="7720965" y="1045952"/>
            <a:ext cx="119068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61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65873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福建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art classroom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cut out a thin wood board in the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Tian’anmen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place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size</a:t>
            </a:r>
            <a:r>
              <a:rPr lang="en-US" altLang="zh-CN" sz="28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shape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江西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gets up early every morning. It’s a good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book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habit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tool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day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fce36"/>
          <p:cNvSpPr/>
          <p:nvPr/>
        </p:nvSpPr>
        <p:spPr>
          <a:xfrm>
            <a:off x="9520682" y="3526601"/>
            <a:ext cx="110178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bf91a"/>
          <p:cNvSpPr/>
          <p:nvPr/>
        </p:nvSpPr>
        <p:spPr>
          <a:xfrm>
            <a:off x="1291590" y="2417129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863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11792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武汉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friend and I have a lot in common. 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Lucky you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good friend is like a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scarf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clock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dictionary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mirror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达州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 left a notebook in the English club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not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Maybe it’s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Jack’s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mine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Jack’s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mine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Jack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ee06"/>
          <p:cNvSpPr/>
          <p:nvPr/>
        </p:nvSpPr>
        <p:spPr>
          <a:xfrm>
            <a:off x="2257870" y="3981992"/>
            <a:ext cx="11017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24dcb"/>
          <p:cNvSpPr/>
          <p:nvPr/>
        </p:nvSpPr>
        <p:spPr>
          <a:xfrm>
            <a:off x="6519672" y="1763048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98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17399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Mike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difficult to learn in high school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I have made great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 the help of my teacher.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progress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praise</a:t>
            </a:r>
            <a:r>
              <a:rPr lang="en-US" altLang="zh-CN" sz="28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influence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promise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are you so happy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met two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four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when I was in Harbin. And I had a conversation with them.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German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Japanese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Germen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Japanese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Germans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Japanese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German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Japaneses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03f9"/>
          <p:cNvSpPr/>
          <p:nvPr/>
        </p:nvSpPr>
        <p:spPr>
          <a:xfrm>
            <a:off x="2615565" y="3232863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c75d7"/>
          <p:cNvSpPr/>
          <p:nvPr/>
        </p:nvSpPr>
        <p:spPr>
          <a:xfrm>
            <a:off x="5695188" y="1568655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998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9432"/>
            <a:ext cx="11430000" cy="50861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11.There are many famous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Chinese history.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woman hero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women heroes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women hero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woman heroes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12.The farmer raised many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sold them at the market to make a living.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sheep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horse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rabbit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cow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d000e"/>
          <p:cNvSpPr/>
          <p:nvPr/>
        </p:nvSpPr>
        <p:spPr>
          <a:xfrm>
            <a:off x="4957064" y="3819632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b717c"/>
          <p:cNvSpPr/>
          <p:nvPr/>
        </p:nvSpPr>
        <p:spPr>
          <a:xfrm>
            <a:off x="4853242" y="1045952"/>
            <a:ext cx="11906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837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950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13.I live a healthy life. I often have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lunch.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fish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eggs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fishes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egg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chickens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carrots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chicken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carrot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14.She is a friend of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mine sister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 sister’s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my sister’s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me sister’s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1e020"/>
          <p:cNvSpPr/>
          <p:nvPr/>
        </p:nvSpPr>
        <p:spPr>
          <a:xfrm>
            <a:off x="3810953" y="4099708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717db"/>
          <p:cNvSpPr/>
          <p:nvPr/>
        </p:nvSpPr>
        <p:spPr>
          <a:xfrm>
            <a:off x="6041390" y="1326028"/>
            <a:ext cx="1211325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940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637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774742" y="920890"/>
            <a:ext cx="4642516" cy="501325"/>
          </a:xfrm>
          <a:prstGeom prst="rect">
            <a:avLst/>
          </a:prstGeom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1578124"/>
              </p:ext>
            </p:extLst>
          </p:nvPr>
        </p:nvGraphicFramePr>
        <p:xfrm>
          <a:off x="374650" y="1781175"/>
          <a:ext cx="11418888" cy="3846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4" imgW="5274753" imgH="1783144" progId="Word.Document.12">
                  <p:embed/>
                </p:oleObj>
              </mc:Choice>
              <mc:Fallback>
                <p:oleObj name="文档" r:id="rId4" imgW="5274753" imgH="17831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4650" y="1781175"/>
                        <a:ext cx="11418888" cy="3846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71630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15.The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boy spends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walk to school every day.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ten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two hour’s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ten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two hours’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ten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two hour’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 ten years old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two</a:t>
            </a:r>
            <a:r>
              <a:rPr lang="zh-CN" altLang="zh-CN" sz="2800" b="1" dirty="0"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hours</a:t>
            </a:r>
            <a:endParaRPr lang="zh-CN" altLang="en-US" sz="2800" dirty="0"/>
          </a:p>
        </p:txBody>
      </p:sp>
      <p:sp>
        <p:nvSpPr>
          <p:cNvPr id="3" name="A_7bd85"/>
          <p:cNvSpPr/>
          <p:nvPr/>
        </p:nvSpPr>
        <p:spPr>
          <a:xfrm>
            <a:off x="1853565" y="2168150"/>
            <a:ext cx="119068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871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32550" y="1071233"/>
            <a:ext cx="6926901" cy="4715534"/>
            <a:chOff x="2632550" y="1071233"/>
            <a:chExt cx="6926901" cy="4715534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F627F94-A608-DC54-FF2F-50326F475F13}"/>
                </a:ext>
              </a:extLst>
            </p:cNvPr>
            <p:cNvSpPr txBox="1"/>
            <p:nvPr/>
          </p:nvSpPr>
          <p:spPr>
            <a:xfrm>
              <a:off x="4823857" y="4986548"/>
              <a:ext cx="2544286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谢谢观看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5934FD1C-019A-7094-DDEE-771BBD893B58}"/>
                </a:ext>
              </a:extLst>
            </p:cNvPr>
            <p:cNvGrpSpPr/>
            <p:nvPr/>
          </p:nvGrpSpPr>
          <p:grpSpPr>
            <a:xfrm>
              <a:off x="2632550" y="1071233"/>
              <a:ext cx="6926901" cy="3805567"/>
              <a:chOff x="2632550" y="1071233"/>
              <a:chExt cx="6926901" cy="3805567"/>
            </a:xfrm>
          </p:grpSpPr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012A626E-3DED-4CDC-349D-5FED829E1D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32550" y="1071233"/>
                <a:ext cx="6926901" cy="3805567"/>
              </a:xfrm>
              <a:prstGeom prst="rect">
                <a:avLst/>
              </a:pr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C8B1F1C6-996E-3F2F-95C8-206F50FEA2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00114" y="2403231"/>
                <a:ext cx="991772" cy="291201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7474528"/>
              </p:ext>
            </p:extLst>
          </p:nvPr>
        </p:nvGraphicFramePr>
        <p:xfrm>
          <a:off x="381000" y="1000959"/>
          <a:ext cx="11430000" cy="5394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文档" r:id="rId3" imgW="6481924" imgH="3066230" progId="Word.Document.12">
                  <p:embed/>
                </p:oleObj>
              </mc:Choice>
              <mc:Fallback>
                <p:oleObj name="文档" r:id="rId3" imgW="6481924" imgH="30662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000959"/>
                        <a:ext cx="11430000" cy="5394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5286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632232"/>
            <a:ext cx="11430000" cy="1720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名词是表示人、事物、地点或抽象概念等名称的词。按意义分，名词分为专有名词和普通名词；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按其是否可数，名词分为可数名词和不可数名词。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638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096140" y="906206"/>
            <a:ext cx="5999720" cy="504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818837"/>
            <a:ext cx="3700052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复数形式的规则变化</a:t>
            </a:r>
            <a:endParaRPr lang="zh-CN" altLang="en-US" sz="2800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1393484"/>
              </p:ext>
            </p:extLst>
          </p:nvPr>
        </p:nvGraphicFramePr>
        <p:xfrm>
          <a:off x="381000" y="959923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文档" r:id="rId3" imgW="5274753" imgH="396374" progId="Word.Document.12">
                  <p:embed/>
                </p:oleObj>
              </mc:Choice>
              <mc:Fallback>
                <p:oleObj name="文档" r:id="rId3" imgW="5274753" imgH="3963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959923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327125324"/>
              </p:ext>
            </p:extLst>
          </p:nvPr>
        </p:nvGraphicFramePr>
        <p:xfrm>
          <a:off x="381000" y="2465684"/>
          <a:ext cx="11430000" cy="3501390"/>
        </p:xfrm>
        <a:graphic>
          <a:graphicData uri="http://schemas.openxmlformats.org/drawingml/2006/table">
            <a:tbl>
              <a:tblPr firstRow="1" firstCol="1" bandRow="1"/>
              <a:tblGrid>
                <a:gridCol w="5155952">
                  <a:extLst>
                    <a:ext uri="{9D8B030D-6E8A-4147-A177-3AD203B41FA5}">
                      <a16:colId xmlns:a16="http://schemas.microsoft.com/office/drawing/2014/main" val="1487994420"/>
                    </a:ext>
                  </a:extLst>
                </a:gridCol>
                <a:gridCol w="6274048">
                  <a:extLst>
                    <a:ext uri="{9D8B030D-6E8A-4147-A177-3AD203B41FA5}">
                      <a16:colId xmlns:a16="http://schemas.microsoft.com/office/drawing/2014/main" val="4218999959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一般在词尾加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book→books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toy→toys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day→days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boy→boys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1862106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结尾的加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class→classes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bus→buses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box→boxes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fox→foxes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dish→dishes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watch→watches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8960059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以“辅音字母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”结尾的词，把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变为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，再加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baby→babies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city→cities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factory→factories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dictionary→dictionaries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21144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5052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174791765"/>
              </p:ext>
            </p:extLst>
          </p:nvPr>
        </p:nvGraphicFramePr>
        <p:xfrm>
          <a:off x="381000" y="2396490"/>
          <a:ext cx="11430000" cy="2192020"/>
        </p:xfrm>
        <a:graphic>
          <a:graphicData uri="http://schemas.openxmlformats.org/drawingml/2006/table">
            <a:tbl>
              <a:tblPr firstRow="1" firstCol="1" bandRow="1"/>
              <a:tblGrid>
                <a:gridCol w="5155952">
                  <a:extLst>
                    <a:ext uri="{9D8B030D-6E8A-4147-A177-3AD203B41FA5}">
                      <a16:colId xmlns:a16="http://schemas.microsoft.com/office/drawing/2014/main" val="1979546944"/>
                    </a:ext>
                  </a:extLst>
                </a:gridCol>
                <a:gridCol w="6274048">
                  <a:extLst>
                    <a:ext uri="{9D8B030D-6E8A-4147-A177-3AD203B41FA5}">
                      <a16:colId xmlns:a16="http://schemas.microsoft.com/office/drawing/2014/main" val="3054851576"/>
                    </a:ext>
                  </a:extLst>
                </a:gridCol>
              </a:tblGrid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或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结尾的词，一般把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或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改为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，再加</a:t>
                      </a: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es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leaf→leaves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knife→knives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half→halves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wife→wives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thief→thieves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life→lives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4657320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以辅音字母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+o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结尾且表示有生命的词，加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potato→potatoes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tomato→tomatoes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hero→heroes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81952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858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4844"/>
            <a:ext cx="4060727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复数形式的不规则变化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349786339"/>
              </p:ext>
            </p:extLst>
          </p:nvPr>
        </p:nvGraphicFramePr>
        <p:xfrm>
          <a:off x="381000" y="1624551"/>
          <a:ext cx="11430000" cy="3957320"/>
        </p:xfrm>
        <a:graphic>
          <a:graphicData uri="http://schemas.openxmlformats.org/drawingml/2006/table">
            <a:tbl>
              <a:tblPr firstRow="1" firstCol="1" bandRow="1"/>
              <a:tblGrid>
                <a:gridCol w="3985260">
                  <a:extLst>
                    <a:ext uri="{9D8B030D-6E8A-4147-A177-3AD203B41FA5}">
                      <a16:colId xmlns:a16="http://schemas.microsoft.com/office/drawing/2014/main" val="3148369851"/>
                    </a:ext>
                  </a:extLst>
                </a:gridCol>
                <a:gridCol w="7444740">
                  <a:extLst>
                    <a:ext uri="{9D8B030D-6E8A-4147-A177-3AD203B41FA5}">
                      <a16:colId xmlns:a16="http://schemas.microsoft.com/office/drawing/2014/main" val="699888495"/>
                    </a:ext>
                  </a:extLst>
                </a:gridCol>
              </a:tblGrid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男女少，鼠脚牙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数脚丫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man→men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woman→women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child→children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mouse→mice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foot→feet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tooth→teeth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538299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中日鱼鹿羊，单复是同形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Chinese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Japanese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fish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deer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sheep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0804416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复合名词，主体名词变为复数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bedroom→bedrooms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policeman→policemen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woman teacher→three women teachers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6110159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中日不变英法变，其他后面加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Chinese→Chinese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Japanese→Japanese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Englishman→Englishmen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Frenchman→Frenchmen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German→Germans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37149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8421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1694738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复合名词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前面的名词是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woman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，变复数时，复合名词的两个名词全都要变成复数形式；如果是其他词，变复数时，只需把后面的名词变成复数形式。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teacher→men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teachers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woman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doctor→women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doctors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student→boy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apple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tree→apple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trees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有些只有复数形式或者习惯上常用复数的名词，常用复数作定语。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clothes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shop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sports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1000" y="1076273"/>
            <a:ext cx="11430000" cy="5239465"/>
            <a:chOff x="381000" y="1756757"/>
            <a:chExt cx="11430000" cy="5239465"/>
          </a:xfrm>
        </p:grpSpPr>
        <p:sp>
          <p:nvSpPr>
            <p:cNvPr id="3" name="圆角矩形 2"/>
            <p:cNvSpPr>
              <a:spLocks noChangeAspect="1"/>
            </p:cNvSpPr>
            <p:nvPr/>
          </p:nvSpPr>
          <p:spPr>
            <a:xfrm>
              <a:off x="381000" y="1907315"/>
              <a:ext cx="11430000" cy="5088907"/>
            </a:xfrm>
            <a:prstGeom prst="roundRect">
              <a:avLst>
                <a:gd name="adj" fmla="val 2381"/>
              </a:avLst>
            </a:prstGeom>
            <a:noFill/>
            <a:ln w="19050">
              <a:solidFill>
                <a:srgbClr val="00B0F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image1.jpeg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522704" y="1756757"/>
              <a:ext cx="898133" cy="4983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93114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" id="{A45849AF-D6A8-41C2-A717-85A3D64DCBD9}" vid="{F2B2281B-1FEB-4FF1-9E28-19834E9F02F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77</TotalTime>
  <Words>2147</Words>
  <Application>Microsoft Office PowerPoint</Application>
  <PresentationFormat>宽屏</PresentationFormat>
  <Paragraphs>250</Paragraphs>
  <Slides>31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8" baseType="lpstr">
      <vt:lpstr>MS Mincho</vt:lpstr>
      <vt:lpstr>NEU-BZ</vt:lpstr>
      <vt:lpstr>等线</vt:lpstr>
      <vt:lpstr>等线 Light</vt:lpstr>
      <vt:lpstr>方正仿宋_GBK</vt:lpstr>
      <vt:lpstr>方正书宋_GBK</vt:lpstr>
      <vt:lpstr>仿宋</vt:lpstr>
      <vt:lpstr>黑体</vt:lpstr>
      <vt:lpstr>楷体</vt:lpstr>
      <vt:lpstr>宋体</vt:lpstr>
      <vt:lpstr>微软雅黑</vt:lpstr>
      <vt:lpstr>Arial</vt:lpstr>
      <vt:lpstr>Calibri</vt:lpstr>
      <vt:lpstr>Cambria Math</vt:lpstr>
      <vt:lpstr>Times New Roman</vt:lpstr>
      <vt:lpstr>决胜中考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</cp:revision>
  <dcterms:created xsi:type="dcterms:W3CDTF">2025-12-05T10:38:10Z</dcterms:created>
  <dcterms:modified xsi:type="dcterms:W3CDTF">2025-12-05T11:55:31Z</dcterms:modified>
</cp:coreProperties>
</file>