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6" r:id="rId5"/>
    <p:sldId id="877" r:id="rId6"/>
    <p:sldId id="878" r:id="rId7"/>
    <p:sldId id="879" r:id="rId8"/>
    <p:sldId id="880" r:id="rId9"/>
    <p:sldId id="881" r:id="rId10"/>
    <p:sldId id="882" r:id="rId11"/>
    <p:sldId id="259" r:id="rId12"/>
    <p:sldId id="883" r:id="rId13"/>
    <p:sldId id="884" r:id="rId14"/>
    <p:sldId id="885" r:id="rId15"/>
    <p:sldId id="886" r:id="rId16"/>
    <p:sldId id="887" r:id="rId17"/>
    <p:sldId id="888" r:id="rId18"/>
    <p:sldId id="889" r:id="rId19"/>
    <p:sldId id="890" r:id="rId20"/>
    <p:sldId id="891" r:id="rId21"/>
    <p:sldId id="875" r:id="rId22"/>
    <p:sldId id="892" r:id="rId23"/>
    <p:sldId id="893" r:id="rId24"/>
    <p:sldId id="894" r:id="rId25"/>
    <p:sldId id="895" r:id="rId26"/>
    <p:sldId id="896" r:id="rId27"/>
    <p:sldId id="897" r:id="rId28"/>
    <p:sldId id="898" r:id="rId29"/>
    <p:sldId id="873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2" d="100"/>
          <a:sy n="42" d="100"/>
        </p:scale>
        <p:origin x="30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考点清单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熟词生义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352155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(1)As we know pen and pencils are used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(write) on paper.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 used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(ride) a bike to school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now I take the bus.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(3)My mum is used to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(get) up early to make breakfast.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dcbe7"/>
          <p:cNvSpPr/>
          <p:nvPr/>
        </p:nvSpPr>
        <p:spPr>
          <a:xfrm>
            <a:off x="4118928" y="4112883"/>
            <a:ext cx="191300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getting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17872"/>
          <p:cNvSpPr/>
          <p:nvPr/>
        </p:nvSpPr>
        <p:spPr>
          <a:xfrm>
            <a:off x="2152015" y="3558147"/>
            <a:ext cx="18717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f7f57"/>
          <p:cNvSpPr/>
          <p:nvPr/>
        </p:nvSpPr>
        <p:spPr>
          <a:xfrm>
            <a:off x="6849364" y="3003411"/>
            <a:ext cx="20495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6535"/>
            <a:ext cx="1343573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1.direct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961444"/>
            <a:ext cx="11430000" cy="227267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指导；导演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某人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指路；为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某人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领路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直接的；直率的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径直地；直接地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234117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(1)We flew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direct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Hong Kong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the plane left a bit late too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White avoided giving a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direct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answer.(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(3)I went to see a wonderful movie called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directed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Jiaozi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(4)Can you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direct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 to the nearest bus stop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A_edbb0"/>
          <p:cNvSpPr/>
          <p:nvPr/>
        </p:nvSpPr>
        <p:spPr>
          <a:xfrm>
            <a:off x="7535101" y="5994845"/>
            <a:ext cx="1278001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12" name="A_d0700"/>
          <p:cNvSpPr/>
          <p:nvPr/>
        </p:nvSpPr>
        <p:spPr>
          <a:xfrm>
            <a:off x="10948948" y="5440109"/>
            <a:ext cx="10815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 dirty="0"/>
          </a:p>
        </p:txBody>
      </p:sp>
      <p:sp>
        <p:nvSpPr>
          <p:cNvPr id="11" name="A_c6e6a"/>
          <p:cNvSpPr/>
          <p:nvPr/>
        </p:nvSpPr>
        <p:spPr>
          <a:xfrm>
            <a:off x="7162673" y="4885373"/>
            <a:ext cx="1298639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10" name="A_9990e"/>
          <p:cNvSpPr/>
          <p:nvPr/>
        </p:nvSpPr>
        <p:spPr>
          <a:xfrm>
            <a:off x="10642918" y="4330637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pic>
        <p:nvPicPr>
          <p:cNvPr id="3" name="image6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20287" y="895974"/>
            <a:ext cx="4351425" cy="55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54304"/>
            <a:ext cx="10454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2.row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659213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划船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争吵；吵架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常用于口语中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一排；一列；一行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429000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(1)They had a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row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the broken cup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(2)He can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row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boat very fast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(3)Tom and Mike were sitting in the back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row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c2412"/>
          <p:cNvSpPr/>
          <p:nvPr/>
        </p:nvSpPr>
        <p:spPr>
          <a:xfrm>
            <a:off x="7489190" y="4634992"/>
            <a:ext cx="1298639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6" name="A_c6c72"/>
          <p:cNvSpPr/>
          <p:nvPr/>
        </p:nvSpPr>
        <p:spPr>
          <a:xfrm>
            <a:off x="5155502" y="4080256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5" name="A_c5ca5"/>
          <p:cNvSpPr/>
          <p:nvPr/>
        </p:nvSpPr>
        <p:spPr>
          <a:xfrm>
            <a:off x="6706426" y="3525520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81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12661"/>
            <a:ext cx="145264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3.absent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17570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心不在焉的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缺席；不参加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缺席的；不在的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466460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(1)He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absented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himself from the meeting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(2)He looked at me with an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absent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expression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(3)He has been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absent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his desk for two weeks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da9ea"/>
          <p:cNvSpPr/>
          <p:nvPr/>
        </p:nvSpPr>
        <p:spPr>
          <a:xfrm>
            <a:off x="8224076" y="4672452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6" name="A_db691"/>
          <p:cNvSpPr/>
          <p:nvPr/>
        </p:nvSpPr>
        <p:spPr>
          <a:xfrm>
            <a:off x="7439914" y="4117716"/>
            <a:ext cx="1259396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5" name="A_9374b"/>
          <p:cNvSpPr/>
          <p:nvPr/>
        </p:nvSpPr>
        <p:spPr>
          <a:xfrm>
            <a:off x="6747764" y="3562980"/>
            <a:ext cx="1278001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61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6530"/>
            <a:ext cx="1492716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4.double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621439"/>
            <a:ext cx="11430000" cy="227267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双重地；加倍地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两倍；双倍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使加倍；把</a:t>
            </a:r>
            <a:r>
              <a:rPr lang="zh-CN" altLang="zh-CN" sz="2800" b="1" dirty="0">
                <a:solidFill>
                  <a:srgbClr val="000000"/>
                </a:solidFill>
                <a:latin typeface="方正书宋_GBK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增加一倍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成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双的；两个</a:t>
            </a:r>
            <a:r>
              <a:rPr lang="zh-CN" altLang="zh-CN" sz="2800" b="1" dirty="0">
                <a:solidFill>
                  <a:srgbClr val="000000"/>
                </a:solidFill>
                <a:latin typeface="方正书宋_GBK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925900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(1)He must work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double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finish the task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(2)My phone number is two four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double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three four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(3)When you work overtime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get paid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double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(4)The club has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doubled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its membership in the past five years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9cdbb"/>
          <p:cNvSpPr/>
          <p:nvPr/>
        </p:nvSpPr>
        <p:spPr>
          <a:xfrm>
            <a:off x="9887903" y="5686628"/>
            <a:ext cx="1298637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7" name="A_656df"/>
          <p:cNvSpPr/>
          <p:nvPr/>
        </p:nvSpPr>
        <p:spPr>
          <a:xfrm>
            <a:off x="8279765" y="5131892"/>
            <a:ext cx="1278000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6" name="A_a51d5"/>
          <p:cNvSpPr/>
          <p:nvPr/>
        </p:nvSpPr>
        <p:spPr>
          <a:xfrm>
            <a:off x="8160512" y="4577156"/>
            <a:ext cx="1298639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5" name="A_f839d"/>
          <p:cNvSpPr/>
          <p:nvPr/>
        </p:nvSpPr>
        <p:spPr>
          <a:xfrm>
            <a:off x="6878003" y="4022420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26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11571"/>
            <a:ext cx="128426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5.spare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16480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使幸免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抽出；留出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空余的；备用的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474720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(1)I’d like to have a break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 can’t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spare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time just now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(2)We have lost everything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luckily our lives have been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spared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(3)If possible keep a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spare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pair of glasses accessible in case your main pair is broken or lost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fc725"/>
          <p:cNvSpPr/>
          <p:nvPr/>
        </p:nvSpPr>
        <p:spPr>
          <a:xfrm>
            <a:off x="3025013" y="5235448"/>
            <a:ext cx="1298639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6" name="A_820e0"/>
          <p:cNvSpPr/>
          <p:nvPr/>
        </p:nvSpPr>
        <p:spPr>
          <a:xfrm>
            <a:off x="10780967" y="4125976"/>
            <a:ext cx="1259395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5" name="A_9aa87"/>
          <p:cNvSpPr/>
          <p:nvPr/>
        </p:nvSpPr>
        <p:spPr>
          <a:xfrm>
            <a:off x="10166604" y="3571240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9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81166"/>
            <a:ext cx="11430000" cy="283282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炎热的天气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使变激烈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情绪等的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激动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</a:t>
            </a:r>
            <a:r>
              <a:rPr lang="zh-CN" altLang="zh-CN" sz="2800" b="1" dirty="0">
                <a:solidFill>
                  <a:srgbClr val="000000"/>
                </a:solidFill>
                <a:latin typeface="方正书宋_GBK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加热；使变热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高温；热度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407677"/>
            <a:ext cx="1112805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6.heat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53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69738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(1)Their discussion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heated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into an argument.(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(2)He said those words in the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anger.(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(3)People often stay indoors during the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day.(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(4)When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heated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ice can turn into water.(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(5)The fire doesn’t give out much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fc7c8"/>
          <p:cNvSpPr/>
          <p:nvPr/>
        </p:nvSpPr>
        <p:spPr>
          <a:xfrm>
            <a:off x="6363589" y="4385202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 </a:t>
            </a:r>
            <a:endParaRPr lang="zh-CN" altLang="en-US"/>
          </a:p>
        </p:txBody>
      </p:sp>
      <p:sp>
        <p:nvSpPr>
          <p:cNvPr id="6" name="A_2b369"/>
          <p:cNvSpPr/>
          <p:nvPr/>
        </p:nvSpPr>
        <p:spPr>
          <a:xfrm>
            <a:off x="6851714" y="3830466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5" name="A_b636a"/>
          <p:cNvSpPr/>
          <p:nvPr/>
        </p:nvSpPr>
        <p:spPr>
          <a:xfrm>
            <a:off x="8793544" y="3275730"/>
            <a:ext cx="1259395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4" name="A_7fddc"/>
          <p:cNvSpPr/>
          <p:nvPr/>
        </p:nvSpPr>
        <p:spPr>
          <a:xfrm>
            <a:off x="7027926" y="2720994"/>
            <a:ext cx="1298639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3" name="A_aff03"/>
          <p:cNvSpPr/>
          <p:nvPr/>
        </p:nvSpPr>
        <p:spPr>
          <a:xfrm>
            <a:off x="7282752" y="2166258"/>
            <a:ext cx="1278001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04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76086"/>
            <a:ext cx="11430000" cy="283282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平稳的；顺利的；无困难的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柔和的；悦耳的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使变光滑；弄平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光滑的；平坦的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圆滑的；精明的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94567"/>
            <a:ext cx="1572866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7.smooth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69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(1)My mum helped me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smooth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paper before I pasted it in the notebook.(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(2)Her voice was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smooth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soft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making the story pleasant to listen to.(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plane made a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smooth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landing.(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(4)The metal felt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smooth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cold.(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(5)I don’t like him. He’s far too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smooth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me.(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46d0f"/>
          <p:cNvSpPr/>
          <p:nvPr/>
        </p:nvSpPr>
        <p:spPr>
          <a:xfrm>
            <a:off x="7590155" y="4934522"/>
            <a:ext cx="1278001" cy="45685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 </a:t>
            </a:r>
            <a:endParaRPr lang="zh-CN" altLang="en-US"/>
          </a:p>
        </p:txBody>
      </p:sp>
      <p:sp>
        <p:nvSpPr>
          <p:cNvPr id="6" name="A_1d24d"/>
          <p:cNvSpPr/>
          <p:nvPr/>
        </p:nvSpPr>
        <p:spPr>
          <a:xfrm>
            <a:off x="5688965" y="4379786"/>
            <a:ext cx="1298639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5" name="A_7701f"/>
          <p:cNvSpPr/>
          <p:nvPr/>
        </p:nvSpPr>
        <p:spPr>
          <a:xfrm>
            <a:off x="6125528" y="3825050"/>
            <a:ext cx="1259395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4" name="A_d1217"/>
          <p:cNvSpPr/>
          <p:nvPr/>
        </p:nvSpPr>
        <p:spPr>
          <a:xfrm>
            <a:off x="875665" y="3270314"/>
            <a:ext cx="1278001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3" name="A_5ea45"/>
          <p:cNvSpPr/>
          <p:nvPr/>
        </p:nvSpPr>
        <p:spPr>
          <a:xfrm>
            <a:off x="1983740" y="2160842"/>
            <a:ext cx="1298639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九年级下　</a:t>
              </a:r>
              <a:r>
                <a:rPr lang="en-US" altLang="zh-CN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Modules 1—4 </a:t>
              </a:r>
              <a:endPara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考点清单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熟词生义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55840"/>
            <a:ext cx="121379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8.hang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660749"/>
            <a:ext cx="11430000" cy="227267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绞死；吊死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取决于；依赖于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闲逛；逗留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悬挂；吊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979142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success of the project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hangs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everyone’s effort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(2)He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hangs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 the park every afternoon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young people was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his crimes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coat on the hook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4a0b0"/>
          <p:cNvSpPr/>
          <p:nvPr/>
        </p:nvSpPr>
        <p:spPr>
          <a:xfrm>
            <a:off x="5209477" y="5739870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7" name="A_eca63"/>
          <p:cNvSpPr/>
          <p:nvPr/>
        </p:nvSpPr>
        <p:spPr>
          <a:xfrm>
            <a:off x="7360539" y="5185134"/>
            <a:ext cx="1259396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6" name="A_594e8"/>
          <p:cNvSpPr/>
          <p:nvPr/>
        </p:nvSpPr>
        <p:spPr>
          <a:xfrm>
            <a:off x="7470077" y="4630398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5" name="A_030ea"/>
          <p:cNvSpPr/>
          <p:nvPr/>
        </p:nvSpPr>
        <p:spPr>
          <a:xfrm>
            <a:off x="8953881" y="4075662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491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5941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1.Mike was ill in bed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he was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the meeting this morning.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far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different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absent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free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亳州三模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Success is not a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road. Sometimes you have to make different turns and choices along the way.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wide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round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long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straight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f219d"/>
          <p:cNvSpPr/>
          <p:nvPr/>
        </p:nvSpPr>
        <p:spPr>
          <a:xfrm>
            <a:off x="5901690" y="3874878"/>
            <a:ext cx="121132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4" name="A_c24e4"/>
          <p:cNvSpPr/>
          <p:nvPr/>
        </p:nvSpPr>
        <p:spPr>
          <a:xfrm>
            <a:off x="5815965" y="2210670"/>
            <a:ext cx="121132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3.You may ask for help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need it. I will try my best to help you.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whatever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whenever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however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wherever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 didn’t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hard enough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I can’t win the match tomorrow.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compare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fear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wish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accept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24e1"/>
          <p:cNvSpPr/>
          <p:nvPr/>
        </p:nvSpPr>
        <p:spPr>
          <a:xfrm>
            <a:off x="6800215" y="3270314"/>
            <a:ext cx="11906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584aa"/>
          <p:cNvSpPr/>
          <p:nvPr/>
        </p:nvSpPr>
        <p:spPr>
          <a:xfrm>
            <a:off x="4300093" y="1606106"/>
            <a:ext cx="11906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56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5.In order to make our club stronger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plan to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20 new members this year.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in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cut down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find out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wait for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6.Believe in yourself and keep working hard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then you will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one day.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succeed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drop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realise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reply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189d"/>
          <p:cNvSpPr/>
          <p:nvPr/>
        </p:nvSpPr>
        <p:spPr>
          <a:xfrm>
            <a:off x="9906953" y="354497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73010"/>
          <p:cNvSpPr/>
          <p:nvPr/>
        </p:nvSpPr>
        <p:spPr>
          <a:xfrm>
            <a:off x="8385937" y="132602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82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was tired after climbing mountains all day.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too. I was so tired that I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quickly after I lied down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fell asleep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took down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died down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brought out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2025·C20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教育联盟二模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Mr. White is really a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salesman. He can deal with all kinds of people easily.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 wonder he does excellent business.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strict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spare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smooth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serious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2ec7"/>
          <p:cNvSpPr/>
          <p:nvPr/>
        </p:nvSpPr>
        <p:spPr>
          <a:xfrm>
            <a:off x="8364474" y="3264896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828c3"/>
          <p:cNvSpPr/>
          <p:nvPr/>
        </p:nvSpPr>
        <p:spPr>
          <a:xfrm>
            <a:off x="5353939" y="1600688"/>
            <a:ext cx="12033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3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97955"/>
            <a:ext cx="114300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合肥包河区一模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 technology is developing quickly and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jobs.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certainly is. Some workers have been replaced because of the new technology.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keeping away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putting off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taking over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giving up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 your cousin drop by your home this morning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soon he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see my grandparents in the countryside.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turned off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set off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tried out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brought out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38a67"/>
          <p:cNvSpPr/>
          <p:nvPr/>
        </p:nvSpPr>
        <p:spPr>
          <a:xfrm>
            <a:off x="10798542" y="994475"/>
            <a:ext cx="85413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C </a:t>
            </a:r>
            <a:endParaRPr lang="zh-CN" altLang="en-US" dirty="0"/>
          </a:p>
        </p:txBody>
      </p:sp>
      <p:sp>
        <p:nvSpPr>
          <p:cNvPr id="4" name="A_75b62"/>
          <p:cNvSpPr/>
          <p:nvPr/>
        </p:nvSpPr>
        <p:spPr>
          <a:xfrm>
            <a:off x="3873119" y="4877627"/>
            <a:ext cx="11906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09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49815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11.Judy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 don’t make a mess in your room. You’d better put the things in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places.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proper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typical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clear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strange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e9f8"/>
          <p:cNvSpPr/>
          <p:nvPr/>
        </p:nvSpPr>
        <p:spPr>
          <a:xfrm>
            <a:off x="2132965" y="3001071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6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6590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单词拼写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1.He knew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确切地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what to say to make his patients feel better.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2.We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see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Black give up easily.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3.Organizing for a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顺利的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journey takes a lot of planning.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4.Bruce Lee often wears a white shirt with a blue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领带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when he goes to the party.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5.Ann is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缺席的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today and Jack will give us the lesson instead of her.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6.We need to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our efforts to finish the work on time.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a41d2"/>
          <p:cNvSpPr/>
          <p:nvPr/>
        </p:nvSpPr>
        <p:spPr>
          <a:xfrm>
            <a:off x="2603881" y="5600313"/>
            <a:ext cx="169551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ouble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093ad"/>
          <p:cNvSpPr/>
          <p:nvPr/>
        </p:nvSpPr>
        <p:spPr>
          <a:xfrm>
            <a:off x="1883728" y="4490841"/>
            <a:ext cx="167646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bsent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be365"/>
          <p:cNvSpPr/>
          <p:nvPr/>
        </p:nvSpPr>
        <p:spPr>
          <a:xfrm>
            <a:off x="7984490" y="3381369"/>
            <a:ext cx="112083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07ffa"/>
          <p:cNvSpPr/>
          <p:nvPr/>
        </p:nvSpPr>
        <p:spPr>
          <a:xfrm>
            <a:off x="3385439" y="2826633"/>
            <a:ext cx="183521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mooth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0d761"/>
          <p:cNvSpPr/>
          <p:nvPr/>
        </p:nvSpPr>
        <p:spPr>
          <a:xfrm>
            <a:off x="1357694" y="2271897"/>
            <a:ext cx="179393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eldom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da36b"/>
          <p:cNvSpPr/>
          <p:nvPr/>
        </p:nvSpPr>
        <p:spPr>
          <a:xfrm>
            <a:off x="2217103" y="1717161"/>
            <a:ext cx="177330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xactly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32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52155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7.It’s known that health is more important than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财富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8.Let’s buy this sweater. It feels quite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柔软的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and it is cheap.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9.Some children are throwing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into the river happily.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10.The poor boy is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聋的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and can hear nothing.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26fe"/>
          <p:cNvSpPr/>
          <p:nvPr/>
        </p:nvSpPr>
        <p:spPr>
          <a:xfrm>
            <a:off x="3456877" y="4112883"/>
            <a:ext cx="13192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eaf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e1c2b"/>
          <p:cNvSpPr/>
          <p:nvPr/>
        </p:nvSpPr>
        <p:spPr>
          <a:xfrm>
            <a:off x="5082350" y="3558147"/>
            <a:ext cx="16558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tones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3d292"/>
          <p:cNvSpPr/>
          <p:nvPr/>
        </p:nvSpPr>
        <p:spPr>
          <a:xfrm>
            <a:off x="6201918" y="3003411"/>
            <a:ext cx="12811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1f1bc"/>
          <p:cNvSpPr/>
          <p:nvPr/>
        </p:nvSpPr>
        <p:spPr>
          <a:xfrm>
            <a:off x="7956931" y="2448675"/>
            <a:ext cx="161613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ealth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022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80879"/>
            <a:ext cx="6110455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succeed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成功；做成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74742" y="920890"/>
            <a:ext cx="4642516" cy="506735"/>
          </a:xfrm>
          <a:prstGeom prst="rect">
            <a:avLst/>
          </a:prstGeom>
        </p:spPr>
      </p:pic>
      <p:pic>
        <p:nvPicPr>
          <p:cNvPr id="5" name="image480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81000" y="2082006"/>
            <a:ext cx="2226991" cy="534352"/>
          </a:xfrm>
          <a:prstGeom prst="rect">
            <a:avLst/>
          </a:prstGeom>
        </p:spPr>
      </p:pic>
      <p:pic>
        <p:nvPicPr>
          <p:cNvPr id="6" name="image59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274093" y="2683133"/>
            <a:ext cx="7643813" cy="346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7207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(1)She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(succeed) in passing the exam after months of hard work.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concert was so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(success) that they added another show.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d87be"/>
          <p:cNvSpPr/>
          <p:nvPr/>
        </p:nvSpPr>
        <p:spPr>
          <a:xfrm>
            <a:off x="4104640" y="3832807"/>
            <a:ext cx="236543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successful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6bab7"/>
          <p:cNvSpPr/>
          <p:nvPr/>
        </p:nvSpPr>
        <p:spPr>
          <a:xfrm>
            <a:off x="1786890" y="2723335"/>
            <a:ext cx="23844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succeeded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2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929104"/>
            <a:ext cx="3007555" cy="5364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take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相关的短语</a:t>
            </a:r>
            <a:endParaRPr lang="zh-CN" altLang="en-US" sz="28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912343"/>
            <a:ext cx="4886274" cy="5364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take off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脱去</a:t>
            </a:r>
            <a:r>
              <a:rPr lang="zh-CN" altLang="zh-CN" sz="2800" b="1" dirty="0">
                <a:ea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3" name="image48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420701"/>
            <a:ext cx="2226991" cy="534352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074788"/>
              </p:ext>
            </p:extLst>
          </p:nvPr>
        </p:nvGraphicFramePr>
        <p:xfrm>
          <a:off x="1795212" y="2435320"/>
          <a:ext cx="8601576" cy="4103370"/>
        </p:xfrm>
        <a:graphic>
          <a:graphicData uri="http://schemas.openxmlformats.org/drawingml/2006/table">
            <a:tbl>
              <a:tblPr firstRow="1" firstCol="1" bandRow="1"/>
              <a:tblGrid>
                <a:gridCol w="2691198">
                  <a:extLst>
                    <a:ext uri="{9D8B030D-6E8A-4147-A177-3AD203B41FA5}">
                      <a16:colId xmlns:a16="http://schemas.microsoft.com/office/drawing/2014/main" val="638839543"/>
                    </a:ext>
                  </a:extLst>
                </a:gridCol>
                <a:gridCol w="5910378">
                  <a:extLst>
                    <a:ext uri="{9D8B030D-6E8A-4147-A177-3AD203B41FA5}">
                      <a16:colId xmlns:a16="http://schemas.microsoft.com/office/drawing/2014/main" val="1829744087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away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拿走；带走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7872356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care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小心，当心，注意，照顾好自己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016348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down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写下，记下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256960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in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接纳；吸收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300105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notes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记笔记，做记录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6368455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off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脱去；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飞机等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起飞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7547477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out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拿出来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435125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place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举行；进行；产生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1670308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up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开始从事；占据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12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847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39621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龙东地区改编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stewardess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空中乘务员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announced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Welcome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flight.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ten minutes. Please fasten(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系紧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your seat belts.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turn off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put off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take off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cut off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3.On the coming summer vacation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will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swimming to spend my free time.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 up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take up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put up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set up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8237a"/>
          <p:cNvSpPr/>
          <p:nvPr/>
        </p:nvSpPr>
        <p:spPr>
          <a:xfrm>
            <a:off x="7243064" y="4309821"/>
            <a:ext cx="11906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b9d68"/>
          <p:cNvSpPr/>
          <p:nvPr/>
        </p:nvSpPr>
        <p:spPr>
          <a:xfrm>
            <a:off x="6780467" y="2090877"/>
            <a:ext cx="121132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23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0817"/>
            <a:ext cx="8117415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afford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有财力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买得起，付得起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P20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3" name="image48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11944"/>
            <a:ext cx="2226991" cy="534352"/>
          </a:xfrm>
          <a:prstGeom prst="rect">
            <a:avLst/>
          </a:prstGeom>
        </p:spPr>
      </p:pic>
      <p:pic>
        <p:nvPicPr>
          <p:cNvPr id="4" name="image599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2382043" y="2213071"/>
            <a:ext cx="7427913" cy="3713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69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7207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买不起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buy such an expensive car.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you think of the mobile phone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really like it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 can’t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stand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afford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spend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refuse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314e2"/>
          <p:cNvSpPr/>
          <p:nvPr/>
        </p:nvSpPr>
        <p:spPr>
          <a:xfrm>
            <a:off x="5257102" y="3278071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15088"/>
          <p:cNvSpPr/>
          <p:nvPr/>
        </p:nvSpPr>
        <p:spPr>
          <a:xfrm>
            <a:off x="1902778" y="2168599"/>
            <a:ext cx="16367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fford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72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641532"/>
            <a:ext cx="9523761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used to do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be/get used to doing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be used to do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8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945900"/>
            <a:ext cx="11430000" cy="11612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used to 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v.aux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用于表示过去真实或经常性的行为，特别强调现在不那样了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过去　　　</a:t>
            </a:r>
            <a:r>
              <a:rPr lang="zh-CN" altLang="zh-CN" sz="2800" b="1" dirty="0"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P18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50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2107180"/>
            <a:ext cx="2226991" cy="534352"/>
          </a:xfrm>
          <a:prstGeom prst="rect">
            <a:avLst/>
          </a:prstGeom>
        </p:spPr>
      </p:pic>
      <p:graphicFrame>
        <p:nvGraphicFramePr>
          <p:cNvPr id="7" name="表格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599796320"/>
              </p:ext>
            </p:extLst>
          </p:nvPr>
        </p:nvGraphicFramePr>
        <p:xfrm>
          <a:off x="381000" y="3314700"/>
          <a:ext cx="11430000" cy="2677160"/>
        </p:xfrm>
        <a:graphic>
          <a:graphicData uri="http://schemas.openxmlformats.org/drawingml/2006/table">
            <a:tbl>
              <a:tblPr firstRow="1" firstCol="1" bandRow="1"/>
              <a:tblGrid>
                <a:gridCol w="3208020">
                  <a:extLst>
                    <a:ext uri="{9D8B030D-6E8A-4147-A177-3AD203B41FA5}">
                      <a16:colId xmlns:a16="http://schemas.microsoft.com/office/drawing/2014/main" val="2128373102"/>
                    </a:ext>
                  </a:extLst>
                </a:gridCol>
                <a:gridCol w="8221980">
                  <a:extLst>
                    <a:ext uri="{9D8B030D-6E8A-4147-A177-3AD203B41FA5}">
                      <a16:colId xmlns:a16="http://schemas.microsoft.com/office/drawing/2014/main" val="2536328356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522308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used to do sth.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意为“过去常常做某事”，表示过去习惯性、经常性的动作或状态，暗指现在已经不存在的情况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654590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be/get used to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doing sth.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意为“习惯做某事”，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为介词，后接名词、代词或动名词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5144714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used to do sth.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主语为物，是被动语态结构，意为“被用来做某事”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47806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435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" id="{9F78299D-29A4-478E-AD9B-23F9BFDE0196}" vid="{F7CC1BBC-C9B7-4036-8883-F591F18A173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10</TotalTime>
  <Words>2037</Words>
  <Application>Microsoft Office PowerPoint</Application>
  <PresentationFormat>宽屏</PresentationFormat>
  <Paragraphs>241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NEU-BZ</vt:lpstr>
      <vt:lpstr>等线</vt:lpstr>
      <vt:lpstr>等线 Light</vt:lpstr>
      <vt:lpstr>方正楷体_GBK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</cp:revision>
  <dcterms:created xsi:type="dcterms:W3CDTF">2025-12-05T09:02:55Z</dcterms:created>
  <dcterms:modified xsi:type="dcterms:W3CDTF">2025-12-05T09:12:58Z</dcterms:modified>
</cp:coreProperties>
</file>