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2" r:id="rId21"/>
    <p:sldId id="259" r:id="rId22"/>
    <p:sldId id="893" r:id="rId23"/>
    <p:sldId id="894" r:id="rId24"/>
    <p:sldId id="895" r:id="rId25"/>
    <p:sldId id="896" r:id="rId26"/>
    <p:sldId id="897" r:id="rId27"/>
    <p:sldId id="898" r:id="rId28"/>
    <p:sldId id="899" r:id="rId29"/>
    <p:sldId id="900" r:id="rId30"/>
    <p:sldId id="875" r:id="rId31"/>
    <p:sldId id="901" r:id="rId32"/>
    <p:sldId id="902" r:id="rId33"/>
    <p:sldId id="903" r:id="rId34"/>
    <p:sldId id="904" r:id="rId35"/>
    <p:sldId id="905" r:id="rId36"/>
    <p:sldId id="906" r:id="rId37"/>
    <p:sldId id="873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134658-8EC8-6FA4-B38B-3B684F77892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68349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go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Can you go together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 I am free now.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              B. nearly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lonely             D. quick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11.Though 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doesn’t feel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he has many things to do.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                	B. lonely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                	D. lonely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bace">
            <a:extLst>
              <a:ext uri="{FF2B5EF4-FFF2-40B4-BE49-F238E27FC236}">
                <a16:creationId xmlns:a16="http://schemas.microsoft.com/office/drawing/2014/main" id="{9979F804-EFDD-EDFB-3F07-A8A2FBA843B5}"/>
              </a:ext>
            </a:extLst>
          </p:cNvPr>
          <p:cNvSpPr/>
          <p:nvPr/>
        </p:nvSpPr>
        <p:spPr>
          <a:xfrm>
            <a:off x="3199194" y="292907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237ce">
            <a:extLst>
              <a:ext uri="{FF2B5EF4-FFF2-40B4-BE49-F238E27FC236}">
                <a16:creationId xmlns:a16="http://schemas.microsoft.com/office/drawing/2014/main" id="{681D4EA8-C4C4-832D-7795-80B93D85A2FA}"/>
              </a:ext>
            </a:extLst>
          </p:cNvPr>
          <p:cNvSpPr/>
          <p:nvPr/>
        </p:nvSpPr>
        <p:spPr>
          <a:xfrm>
            <a:off x="5217478" y="126486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5310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2CB933-11C9-EFB0-FD72-CF1F2AA03BB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337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regret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懊悔；遗憾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276E700-E743-3F0D-CC40-5E07795C1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56.jpeg">
            <a:extLst>
              <a:ext uri="{FF2B5EF4-FFF2-40B4-BE49-F238E27FC236}">
                <a16:creationId xmlns:a16="http://schemas.microsoft.com/office/drawing/2014/main" id="{862C93C5-2184-45C1-222C-D09F84E81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247" y="1976026"/>
            <a:ext cx="5579037" cy="437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67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02E3813-9F29-C1BA-301B-13FDCAF809C2}"/>
              </a:ext>
            </a:extLst>
          </p:cNvPr>
          <p:cNvSpPr txBox="1">
            <a:spLocks noChangeAspect="1"/>
          </p:cNvSpPr>
          <p:nvPr/>
        </p:nvSpPr>
        <p:spPr>
          <a:xfrm>
            <a:off x="342462" y="1619252"/>
            <a:ext cx="11849538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regret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(tell) you that you didn’t pass the exam.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always regrets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(sell) the car. Now he has to go to work by bus.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(3)Please accept my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(regret) for missing your birthday party.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13.I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mistakes until I failed the exams.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thought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 knew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regretted                D. promised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77e7">
            <a:extLst>
              <a:ext uri="{FF2B5EF4-FFF2-40B4-BE49-F238E27FC236}">
                <a16:creationId xmlns:a16="http://schemas.microsoft.com/office/drawing/2014/main" id="{03863ADF-5C42-BED4-90CB-9E11BB364D17}"/>
              </a:ext>
            </a:extLst>
          </p:cNvPr>
          <p:cNvSpPr/>
          <p:nvPr/>
        </p:nvSpPr>
        <p:spPr>
          <a:xfrm>
            <a:off x="1361002" y="448945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9d8ca">
            <a:extLst>
              <a:ext uri="{FF2B5EF4-FFF2-40B4-BE49-F238E27FC236}">
                <a16:creationId xmlns:a16="http://schemas.microsoft.com/office/drawing/2014/main" id="{FD1A2751-92D1-E1DD-74C7-12CF64A15962}"/>
              </a:ext>
            </a:extLst>
          </p:cNvPr>
          <p:cNvSpPr/>
          <p:nvPr/>
        </p:nvSpPr>
        <p:spPr>
          <a:xfrm>
            <a:off x="3759715" y="3934716"/>
            <a:ext cx="191604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regrets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2dcf">
            <a:extLst>
              <a:ext uri="{FF2B5EF4-FFF2-40B4-BE49-F238E27FC236}">
                <a16:creationId xmlns:a16="http://schemas.microsoft.com/office/drawing/2014/main" id="{955BEE39-D51C-B278-FBF4-C207B15813E4}"/>
              </a:ext>
            </a:extLst>
          </p:cNvPr>
          <p:cNvSpPr/>
          <p:nvPr/>
        </p:nvSpPr>
        <p:spPr>
          <a:xfrm>
            <a:off x="3883413" y="2825244"/>
            <a:ext cx="18320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selling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F7B010E-518E-3020-6C30-30A7C2824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fdf26">
            <a:extLst>
              <a:ext uri="{FF2B5EF4-FFF2-40B4-BE49-F238E27FC236}">
                <a16:creationId xmlns:a16="http://schemas.microsoft.com/office/drawing/2014/main" id="{14E46ABD-C3EC-2B63-A18F-F492C394C131}"/>
              </a:ext>
            </a:extLst>
          </p:cNvPr>
          <p:cNvSpPr/>
          <p:nvPr/>
        </p:nvSpPr>
        <p:spPr>
          <a:xfrm>
            <a:off x="2334013" y="2270508"/>
            <a:ext cx="17336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tell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71761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6031BA-9131-2174-9EE5-D4602914725B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patient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有耐心的；能忍耐的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29.jpeg">
            <a:extLst>
              <a:ext uri="{FF2B5EF4-FFF2-40B4-BE49-F238E27FC236}">
                <a16:creationId xmlns:a16="http://schemas.microsoft.com/office/drawing/2014/main" id="{C995ECA8-BE7E-AF02-0AF6-58850630F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4" name="image460.jpeg">
            <a:extLst>
              <a:ext uri="{FF2B5EF4-FFF2-40B4-BE49-F238E27FC236}">
                <a16:creationId xmlns:a16="http://schemas.microsoft.com/office/drawing/2014/main" id="{735AED46-B4F0-58EC-7326-B54FBAEB1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63" y="2448180"/>
            <a:ext cx="6843176" cy="359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37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55CE2BA-33EF-070F-6F7A-9E026C57DCD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14.You need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有耐心的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wait for the bus quietly.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you finish the school project in such a short time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 always encouraged me and offered me much help. He is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polite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private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peaceful               D. patient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248c">
            <a:extLst>
              <a:ext uri="{FF2B5EF4-FFF2-40B4-BE49-F238E27FC236}">
                <a16:creationId xmlns:a16="http://schemas.microsoft.com/office/drawing/2014/main" id="{16C80A64-43ED-E336-F57E-83C4A87E805B}"/>
              </a:ext>
            </a:extLst>
          </p:cNvPr>
          <p:cNvSpPr/>
          <p:nvPr/>
        </p:nvSpPr>
        <p:spPr>
          <a:xfrm>
            <a:off x="1739202" y="34868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04D609F-E060-A3E0-C52E-B228446D2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2c9e5">
            <a:extLst>
              <a:ext uri="{FF2B5EF4-FFF2-40B4-BE49-F238E27FC236}">
                <a16:creationId xmlns:a16="http://schemas.microsoft.com/office/drawing/2014/main" id="{92303FF2-7F02-81AE-4747-BA023B1A3A98}"/>
              </a:ext>
            </a:extLst>
          </p:cNvPr>
          <p:cNvSpPr/>
          <p:nvPr/>
        </p:nvSpPr>
        <p:spPr>
          <a:xfrm>
            <a:off x="3327019" y="1822682"/>
            <a:ext cx="1735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atient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029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FBA56A-F23C-1E18-E6A1-912DB5B84EA6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introduce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介绍；引见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22C5EF66-F95C-8FE9-69F7-E66E057D0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64.jpeg">
            <a:extLst>
              <a:ext uri="{FF2B5EF4-FFF2-40B4-BE49-F238E27FC236}">
                <a16:creationId xmlns:a16="http://schemas.microsoft.com/office/drawing/2014/main" id="{04302F32-337E-5CC6-CB06-C8DEB7DCE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978" y="2401566"/>
            <a:ext cx="6880043" cy="348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08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293C5A-15F2-F8A4-9606-626F8D4BD38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让我给你介绍这本书。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我年轻时初次接触古典音乐。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classical music at a young age.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18.Whom was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Western countries by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introduced                B. invented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discovered                D. marked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9957">
            <a:extLst>
              <a:ext uri="{FF2B5EF4-FFF2-40B4-BE49-F238E27FC236}">
                <a16:creationId xmlns:a16="http://schemas.microsoft.com/office/drawing/2014/main" id="{7929626B-9D3B-EAD6-5B9D-3D477CDB6905}"/>
              </a:ext>
            </a:extLst>
          </p:cNvPr>
          <p:cNvSpPr/>
          <p:nvPr/>
        </p:nvSpPr>
        <p:spPr>
          <a:xfrm>
            <a:off x="3495040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3ff05">
            <a:extLst>
              <a:ext uri="{FF2B5EF4-FFF2-40B4-BE49-F238E27FC236}">
                <a16:creationId xmlns:a16="http://schemas.microsoft.com/office/drawing/2014/main" id="{29B2DCFD-4110-CDF4-6166-6BE712E7B7EE}"/>
              </a:ext>
            </a:extLst>
          </p:cNvPr>
          <p:cNvSpPr/>
          <p:nvPr/>
        </p:nvSpPr>
        <p:spPr>
          <a:xfrm>
            <a:off x="955040" y="3270314"/>
            <a:ext cx="5265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introduced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0fcb">
            <a:extLst>
              <a:ext uri="{FF2B5EF4-FFF2-40B4-BE49-F238E27FC236}">
                <a16:creationId xmlns:a16="http://schemas.microsoft.com/office/drawing/2014/main" id="{795A4356-F29C-5CD2-3B44-E3D4B55B0C2C}"/>
              </a:ext>
            </a:extLst>
          </p:cNvPr>
          <p:cNvSpPr/>
          <p:nvPr/>
        </p:nvSpPr>
        <p:spPr>
          <a:xfrm>
            <a:off x="5615877" y="2160842"/>
            <a:ext cx="12510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EECF8C7-0207-68A0-8857-943F03FD0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b9e57">
            <a:extLst>
              <a:ext uri="{FF2B5EF4-FFF2-40B4-BE49-F238E27FC236}">
                <a16:creationId xmlns:a16="http://schemas.microsoft.com/office/drawing/2014/main" id="{FF685143-D5AC-A73B-4D76-F4F81254BE74}"/>
              </a:ext>
            </a:extLst>
          </p:cNvPr>
          <p:cNvSpPr/>
          <p:nvPr/>
        </p:nvSpPr>
        <p:spPr>
          <a:xfrm>
            <a:off x="1872615" y="2160842"/>
            <a:ext cx="24098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introduce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333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DCD000-A977-EB34-7A74-021E3A44DD84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avoid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避免；防止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7" name="image29.jpeg">
            <a:extLst>
              <a:ext uri="{FF2B5EF4-FFF2-40B4-BE49-F238E27FC236}">
                <a16:creationId xmlns:a16="http://schemas.microsoft.com/office/drawing/2014/main" id="{E28B849D-BBD1-2EB8-DB9F-1877BA5C5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4" name="image468.jpeg">
            <a:extLst>
              <a:ext uri="{FF2B5EF4-FFF2-40B4-BE49-F238E27FC236}">
                <a16:creationId xmlns:a16="http://schemas.microsoft.com/office/drawing/2014/main" id="{A5214A1B-2570-26CB-639E-DBC549B9B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832" y="2377532"/>
            <a:ext cx="6424566" cy="256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73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5788525-AA6F-73D8-CFD2-F2ECEEA7ED2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71827"/>
            <a:ext cx="11430000" cy="284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making mistakes by checking homework twice.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20.My father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 shopping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he doesn’t care about his clothing.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promises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plans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expects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D. avoids</a:t>
            </a:r>
            <a:endParaRPr lang="zh-CN" altLang="en-US" sz="2800" dirty="0"/>
          </a:p>
        </p:txBody>
      </p:sp>
      <p:sp>
        <p:nvSpPr>
          <p:cNvPr id="5" name="A_834ff">
            <a:extLst>
              <a:ext uri="{FF2B5EF4-FFF2-40B4-BE49-F238E27FC236}">
                <a16:creationId xmlns:a16="http://schemas.microsoft.com/office/drawing/2014/main" id="{01A4CEC8-3DB5-9F39-0980-EEB30BA8128C}"/>
              </a:ext>
            </a:extLst>
          </p:cNvPr>
          <p:cNvSpPr/>
          <p:nvPr/>
        </p:nvSpPr>
        <p:spPr>
          <a:xfrm>
            <a:off x="3901377" y="242308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64AD9FD-0C53-93E4-1EB0-71AFF3634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87d24">
            <a:extLst>
              <a:ext uri="{FF2B5EF4-FFF2-40B4-BE49-F238E27FC236}">
                <a16:creationId xmlns:a16="http://schemas.microsoft.com/office/drawing/2014/main" id="{2A012458-C133-A3F5-1683-58E9A676AB7C}"/>
              </a:ext>
            </a:extLst>
          </p:cNvPr>
          <p:cNvSpPr/>
          <p:nvPr/>
        </p:nvSpPr>
        <p:spPr>
          <a:xfrm>
            <a:off x="1515428" y="1868347"/>
            <a:ext cx="16558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voids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488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FDFBEB-A12C-A158-2E88-E8ACAF2F9014}"/>
              </a:ext>
            </a:extLst>
          </p:cNvPr>
          <p:cNvSpPr txBox="1">
            <a:spLocks noChangeAspect="1"/>
          </p:cNvSpPr>
          <p:nvPr/>
        </p:nvSpPr>
        <p:spPr>
          <a:xfrm>
            <a:off x="27606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seem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看来；似乎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1A035175-B6A5-242E-DA37-C9F1D4936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72.jpeg">
            <a:extLst>
              <a:ext uri="{FF2B5EF4-FFF2-40B4-BE49-F238E27FC236}">
                <a16:creationId xmlns:a16="http://schemas.microsoft.com/office/drawing/2014/main" id="{7504B160-7318-8275-DDC1-DDDF28508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81" y="2029592"/>
            <a:ext cx="5214132" cy="433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2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八年级下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8—10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F1723AD-74D2-6A8B-5460-4BD3AECF58B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find the way to cinema just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very tired after a long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work.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dark clouds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wind is blowing strongly.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a storm is coming.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seems               B. sounds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looks                D. feels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bfb0">
            <a:extLst>
              <a:ext uri="{FF2B5EF4-FFF2-40B4-BE49-F238E27FC236}">
                <a16:creationId xmlns:a16="http://schemas.microsoft.com/office/drawing/2014/main" id="{9330971B-1024-34D3-C64E-15D48410CEBD}"/>
              </a:ext>
            </a:extLst>
          </p:cNvPr>
          <p:cNvSpPr/>
          <p:nvPr/>
        </p:nvSpPr>
        <p:spPr>
          <a:xfrm>
            <a:off x="1429703" y="34868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7b172">
            <a:extLst>
              <a:ext uri="{FF2B5EF4-FFF2-40B4-BE49-F238E27FC236}">
                <a16:creationId xmlns:a16="http://schemas.microsoft.com/office/drawing/2014/main" id="{9CE59D28-0D34-E4BA-D414-41EC347DE394}"/>
              </a:ext>
            </a:extLst>
          </p:cNvPr>
          <p:cNvSpPr/>
          <p:nvPr/>
        </p:nvSpPr>
        <p:spPr>
          <a:xfrm>
            <a:off x="1475740" y="2377418"/>
            <a:ext cx="16145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eems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504A5CE-C7D7-0F5E-7B64-749A320CB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86524">
            <a:extLst>
              <a:ext uri="{FF2B5EF4-FFF2-40B4-BE49-F238E27FC236}">
                <a16:creationId xmlns:a16="http://schemas.microsoft.com/office/drawing/2014/main" id="{1A6BA4CE-C90B-DB4F-BBA0-34B817FF34A2}"/>
              </a:ext>
            </a:extLst>
          </p:cNvPr>
          <p:cNvSpPr/>
          <p:nvPr/>
        </p:nvSpPr>
        <p:spPr>
          <a:xfrm>
            <a:off x="1812290" y="1822682"/>
            <a:ext cx="18320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eemed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7502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01821A06-F914-68F7-604A-EEC1C391B8BB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391437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(1)Don’t leave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ground in the park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saw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 by the side of the road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hate unnecessary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1af2">
            <a:extLst>
              <a:ext uri="{FF2B5EF4-FFF2-40B4-BE49-F238E27FC236}">
                <a16:creationId xmlns:a16="http://schemas.microsoft.com/office/drawing/2014/main" id="{527AC5BD-67A0-51BF-72A4-96A1613BD9E6}"/>
              </a:ext>
            </a:extLst>
          </p:cNvPr>
          <p:cNvSpPr/>
          <p:nvPr/>
        </p:nvSpPr>
        <p:spPr>
          <a:xfrm>
            <a:off x="4714990" y="5120365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6ba3">
            <a:extLst>
              <a:ext uri="{FF2B5EF4-FFF2-40B4-BE49-F238E27FC236}">
                <a16:creationId xmlns:a16="http://schemas.microsoft.com/office/drawing/2014/main" id="{695FA1F3-21EC-9A3B-BA73-88A73F8F6471}"/>
              </a:ext>
            </a:extLst>
          </p:cNvPr>
          <p:cNvSpPr/>
          <p:nvPr/>
        </p:nvSpPr>
        <p:spPr>
          <a:xfrm>
            <a:off x="7340016" y="456562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2F4DE0-DEFF-BF8C-9309-079228D81A90}"/>
              </a:ext>
            </a:extLst>
          </p:cNvPr>
          <p:cNvSpPr txBox="1">
            <a:spLocks noChangeAspect="1"/>
          </p:cNvSpPr>
          <p:nvPr/>
        </p:nvSpPr>
        <p:spPr>
          <a:xfrm>
            <a:off x="680803" y="2081020"/>
            <a:ext cx="595983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）废弃的；丢弃的；无用的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）垃圾；废料；废弃物；废品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）浪费；滥用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3916b">
            <a:extLst>
              <a:ext uri="{FF2B5EF4-FFF2-40B4-BE49-F238E27FC236}">
                <a16:creationId xmlns:a16="http://schemas.microsoft.com/office/drawing/2014/main" id="{733834E6-9218-54E1-7B2A-4FDB469196EE}"/>
              </a:ext>
            </a:extLst>
          </p:cNvPr>
          <p:cNvSpPr/>
          <p:nvPr/>
        </p:nvSpPr>
        <p:spPr>
          <a:xfrm>
            <a:off x="7608939" y="401089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5A0631-324F-2AC0-3CAC-45DB938C0602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1.waste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AF0BCD-C4D5-BEEE-46ED-8F5C01112388}"/>
              </a:ext>
            </a:extLst>
          </p:cNvPr>
          <p:cNvSpPr txBox="1">
            <a:spLocks noChangeAspect="1"/>
          </p:cNvSpPr>
          <p:nvPr/>
        </p:nvSpPr>
        <p:spPr>
          <a:xfrm>
            <a:off x="485931" y="113639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2.shape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8D2790-A6C9-9C75-ADAF-E5030194FE89}"/>
              </a:ext>
            </a:extLst>
          </p:cNvPr>
          <p:cNvSpPr txBox="1">
            <a:spLocks noChangeAspect="1"/>
          </p:cNvSpPr>
          <p:nvPr/>
        </p:nvSpPr>
        <p:spPr>
          <a:xfrm>
            <a:off x="785734" y="1741302"/>
            <a:ext cx="366634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）状态；状况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）使成形；塑造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）形状；外形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F44143-BFD7-CF96-E523-6F0EFF8E105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63423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(1)Parents should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children’s values.(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(2)You need to get into better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exercising.(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bent the wire into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a square.(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893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5AD2DE4-9DCF-D27F-FFEE-E0907538395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concert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young people last night.(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used his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get the job last month.(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train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the station.(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coin from his pocket.(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rope to make sure that it was secure.(   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001cb">
            <a:extLst>
              <a:ext uri="{FF2B5EF4-FFF2-40B4-BE49-F238E27FC236}">
                <a16:creationId xmlns:a16="http://schemas.microsoft.com/office/drawing/2014/main" id="{CB8B8B5A-34C0-FAF5-2D23-82F6C6C423EB}"/>
              </a:ext>
            </a:extLst>
          </p:cNvPr>
          <p:cNvSpPr/>
          <p:nvPr/>
        </p:nvSpPr>
        <p:spPr>
          <a:xfrm>
            <a:off x="8997125" y="5774444"/>
            <a:ext cx="10113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725ae">
            <a:extLst>
              <a:ext uri="{FF2B5EF4-FFF2-40B4-BE49-F238E27FC236}">
                <a16:creationId xmlns:a16="http://schemas.microsoft.com/office/drawing/2014/main" id="{48E5DB4C-DE9F-3308-A4C5-5DBD54AABC15}"/>
              </a:ext>
            </a:extLst>
          </p:cNvPr>
          <p:cNvSpPr/>
          <p:nvPr/>
        </p:nvSpPr>
        <p:spPr>
          <a:xfrm>
            <a:off x="5907977" y="518972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1d92">
            <a:extLst>
              <a:ext uri="{FF2B5EF4-FFF2-40B4-BE49-F238E27FC236}">
                <a16:creationId xmlns:a16="http://schemas.microsoft.com/office/drawing/2014/main" id="{E9651024-D166-9D61-E374-874B07FD7E4D}"/>
              </a:ext>
            </a:extLst>
          </p:cNvPr>
          <p:cNvSpPr/>
          <p:nvPr/>
        </p:nvSpPr>
        <p:spPr>
          <a:xfrm>
            <a:off x="5828665" y="4634992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f795">
            <a:extLst>
              <a:ext uri="{FF2B5EF4-FFF2-40B4-BE49-F238E27FC236}">
                <a16:creationId xmlns:a16="http://schemas.microsoft.com/office/drawing/2014/main" id="{248E0523-4E40-DC27-B050-4C66D57A9ECB}"/>
              </a:ext>
            </a:extLst>
          </p:cNvPr>
          <p:cNvSpPr/>
          <p:nvPr/>
        </p:nvSpPr>
        <p:spPr>
          <a:xfrm>
            <a:off x="7193915" y="408025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86F34A-679D-29F9-19CD-867487240355}"/>
              </a:ext>
            </a:extLst>
          </p:cNvPr>
          <p:cNvSpPr txBox="1">
            <a:spLocks noChangeAspect="1"/>
          </p:cNvSpPr>
          <p:nvPr/>
        </p:nvSpPr>
        <p:spPr>
          <a:xfrm>
            <a:off x="710783" y="1636371"/>
            <a:ext cx="9137755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）抽出；取出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）停靠；进站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）吸引；招揽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）吸引力；影响力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用手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）拉，牵，扯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741a">
            <a:extLst>
              <a:ext uri="{FF2B5EF4-FFF2-40B4-BE49-F238E27FC236}">
                <a16:creationId xmlns:a16="http://schemas.microsoft.com/office/drawing/2014/main" id="{D7F1AD24-EA3B-A068-FE7F-632CC2DCB73B}"/>
              </a:ext>
            </a:extLst>
          </p:cNvPr>
          <p:cNvSpPr/>
          <p:nvPr/>
        </p:nvSpPr>
        <p:spPr>
          <a:xfrm>
            <a:off x="8573453" y="3525520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68DC1C-5E0C-248D-34B9-39BFD7B30E1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3146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3.pull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1BAE659-AE97-FCC4-FBA7-F44A0669E18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(1)Abel always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difficulties as valuable experience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(2)Bill lent me his notes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to a drink to show my thanks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boy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burns at the hospital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ac2a">
            <a:extLst>
              <a:ext uri="{FF2B5EF4-FFF2-40B4-BE49-F238E27FC236}">
                <a16:creationId xmlns:a16="http://schemas.microsoft.com/office/drawing/2014/main" id="{92EB6714-6FA4-C63C-B134-17B7E4D8262D}"/>
              </a:ext>
            </a:extLst>
          </p:cNvPr>
          <p:cNvSpPr/>
          <p:nvPr/>
        </p:nvSpPr>
        <p:spPr>
          <a:xfrm>
            <a:off x="7820851" y="5189728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520a">
            <a:extLst>
              <a:ext uri="{FF2B5EF4-FFF2-40B4-BE49-F238E27FC236}">
                <a16:creationId xmlns:a16="http://schemas.microsoft.com/office/drawing/2014/main" id="{F1E9B68E-A002-E621-D77D-977891F228A6}"/>
              </a:ext>
            </a:extLst>
          </p:cNvPr>
          <p:cNvSpPr/>
          <p:nvPr/>
        </p:nvSpPr>
        <p:spPr>
          <a:xfrm>
            <a:off x="1609090" y="46349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EB863C-1860-CE59-272F-039C72E2AA04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31440"/>
            <a:ext cx="4835577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）对待；看待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）医治；治疗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）招待；请（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客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7b58">
            <a:extLst>
              <a:ext uri="{FF2B5EF4-FFF2-40B4-BE49-F238E27FC236}">
                <a16:creationId xmlns:a16="http://schemas.microsoft.com/office/drawing/2014/main" id="{618C7D30-5EE5-01A6-9E89-FD087F9C5CC5}"/>
              </a:ext>
            </a:extLst>
          </p:cNvPr>
          <p:cNvSpPr/>
          <p:nvPr/>
        </p:nvSpPr>
        <p:spPr>
          <a:xfrm>
            <a:off x="9508427" y="352552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2BD6C9-EF91-5EEB-0282-D65615316BA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653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4.treat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C24829B-D68B-6A72-5330-6D8BB0E721D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singer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voice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(2)She’s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 and always gets good grades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was not feeling very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morning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0b92">
            <a:extLst>
              <a:ext uri="{FF2B5EF4-FFF2-40B4-BE49-F238E27FC236}">
                <a16:creationId xmlns:a16="http://schemas.microsoft.com/office/drawing/2014/main" id="{AAB1E96A-21F0-9895-4FCD-B418B44A265C}"/>
              </a:ext>
            </a:extLst>
          </p:cNvPr>
          <p:cNvSpPr/>
          <p:nvPr/>
        </p:nvSpPr>
        <p:spPr>
          <a:xfrm>
            <a:off x="7368540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0901">
            <a:extLst>
              <a:ext uri="{FF2B5EF4-FFF2-40B4-BE49-F238E27FC236}">
                <a16:creationId xmlns:a16="http://schemas.microsoft.com/office/drawing/2014/main" id="{01C9361B-E73F-77F7-54F1-30B19E0F1CF8}"/>
              </a:ext>
            </a:extLst>
          </p:cNvPr>
          <p:cNvSpPr/>
          <p:nvPr/>
        </p:nvSpPr>
        <p:spPr>
          <a:xfrm>
            <a:off x="8692007" y="408025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B94694-7CFE-9F3E-FB92-601C8C0E9252}"/>
              </a:ext>
            </a:extLst>
          </p:cNvPr>
          <p:cNvSpPr txBox="1">
            <a:spLocks noChangeAspect="1"/>
          </p:cNvSpPr>
          <p:nvPr/>
        </p:nvSpPr>
        <p:spPr>
          <a:xfrm>
            <a:off x="665813" y="1591401"/>
            <a:ext cx="456575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）聪明的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）声音清晰响亮的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）欢快的；明亮的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3c07">
            <a:extLst>
              <a:ext uri="{FF2B5EF4-FFF2-40B4-BE49-F238E27FC236}">
                <a16:creationId xmlns:a16="http://schemas.microsoft.com/office/drawing/2014/main" id="{0246B818-2285-EA6B-74F1-821548C36054}"/>
              </a:ext>
            </a:extLst>
          </p:cNvPr>
          <p:cNvSpPr/>
          <p:nvPr/>
        </p:nvSpPr>
        <p:spPr>
          <a:xfrm>
            <a:off x="5361877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257AB2-2395-2306-3A30-F6742BF3085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649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5.bright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3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8E9071F-68D8-5B85-2624-E1AA165E82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86102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treasures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letters her father wrote to 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treasure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memories of our time together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(3)Tom and Hack would try to get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treasure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451e">
            <a:extLst>
              <a:ext uri="{FF2B5EF4-FFF2-40B4-BE49-F238E27FC236}">
                <a16:creationId xmlns:a16="http://schemas.microsoft.com/office/drawing/2014/main" id="{616B783A-7C09-03C3-6CDF-43F195354B60}"/>
              </a:ext>
            </a:extLst>
          </p:cNvPr>
          <p:cNvSpPr/>
          <p:nvPr/>
        </p:nvSpPr>
        <p:spPr>
          <a:xfrm>
            <a:off x="7612884" y="4737064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5ee1">
            <a:extLst>
              <a:ext uri="{FF2B5EF4-FFF2-40B4-BE49-F238E27FC236}">
                <a16:creationId xmlns:a16="http://schemas.microsoft.com/office/drawing/2014/main" id="{7B09E83B-02FD-8DE7-4ACA-79DE2AECC445}"/>
              </a:ext>
            </a:extLst>
          </p:cNvPr>
          <p:cNvSpPr/>
          <p:nvPr/>
        </p:nvSpPr>
        <p:spPr>
          <a:xfrm>
            <a:off x="7669971" y="418232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5CF1C0-CB86-6A42-64A7-1D578DB18A66}"/>
              </a:ext>
            </a:extLst>
          </p:cNvPr>
          <p:cNvSpPr txBox="1">
            <a:spLocks noChangeAspect="1"/>
          </p:cNvSpPr>
          <p:nvPr/>
        </p:nvSpPr>
        <p:spPr>
          <a:xfrm>
            <a:off x="755755" y="1708464"/>
            <a:ext cx="4835577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）珍视；珍爱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）珍藏；储存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）珍宝；珍贵之物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b914">
            <a:extLst>
              <a:ext uri="{FF2B5EF4-FFF2-40B4-BE49-F238E27FC236}">
                <a16:creationId xmlns:a16="http://schemas.microsoft.com/office/drawing/2014/main" id="{E355A186-6065-5C78-947E-82650D61DE0B}"/>
              </a:ext>
            </a:extLst>
          </p:cNvPr>
          <p:cNvSpPr/>
          <p:nvPr/>
        </p:nvSpPr>
        <p:spPr>
          <a:xfrm>
            <a:off x="8135684" y="361260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49D538-33BF-0FCE-6C19-66B5326CD90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4645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6.treasure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6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C1AE7DA-5ABC-A2EB-EC4B-AD7BC66BD6C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3205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(1)Being a leader means taking on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keys to me while he was away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teacher’s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gives me more confidence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couldn’t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anymore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6a07">
            <a:extLst>
              <a:ext uri="{FF2B5EF4-FFF2-40B4-BE49-F238E27FC236}">
                <a16:creationId xmlns:a16="http://schemas.microsoft.com/office/drawing/2014/main" id="{24B05879-B376-F9DD-99F9-BC062E870939}"/>
              </a:ext>
            </a:extLst>
          </p:cNvPr>
          <p:cNvSpPr/>
          <p:nvPr/>
        </p:nvSpPr>
        <p:spPr>
          <a:xfrm>
            <a:off x="5417439" y="5692778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ce0c2">
            <a:extLst>
              <a:ext uri="{FF2B5EF4-FFF2-40B4-BE49-F238E27FC236}">
                <a16:creationId xmlns:a16="http://schemas.microsoft.com/office/drawing/2014/main" id="{EBC1A76E-4897-11F0-C115-126C73369FE3}"/>
              </a:ext>
            </a:extLst>
          </p:cNvPr>
          <p:cNvSpPr/>
          <p:nvPr/>
        </p:nvSpPr>
        <p:spPr>
          <a:xfrm>
            <a:off x="7831582" y="513804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eeb9">
            <a:extLst>
              <a:ext uri="{FF2B5EF4-FFF2-40B4-BE49-F238E27FC236}">
                <a16:creationId xmlns:a16="http://schemas.microsoft.com/office/drawing/2014/main" id="{1F31DED2-A176-7748-1C00-B15B342392C0}"/>
              </a:ext>
            </a:extLst>
          </p:cNvPr>
          <p:cNvSpPr/>
          <p:nvPr/>
        </p:nvSpPr>
        <p:spPr>
          <a:xfrm>
            <a:off x="7682294" y="458330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7A3A9C-D9AB-494C-3EB8-F2FE2C50101B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651361"/>
            <a:ext cx="3741295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）委托；托付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）职责；责任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）信任；信赖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）信任；信赖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29d38">
            <a:extLst>
              <a:ext uri="{FF2B5EF4-FFF2-40B4-BE49-F238E27FC236}">
                <a16:creationId xmlns:a16="http://schemas.microsoft.com/office/drawing/2014/main" id="{0915881A-AD18-EF19-F965-E141CDA8166F}"/>
              </a:ext>
            </a:extLst>
          </p:cNvPr>
          <p:cNvSpPr/>
          <p:nvPr/>
        </p:nvSpPr>
        <p:spPr>
          <a:xfrm>
            <a:off x="6560439" y="402857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9EBF59-8F1A-DCA4-7AD5-AFD46E67442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4645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7.trust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1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B1012A1-1C0F-25A1-981C-C49070E9016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88479"/>
            <a:ext cx="11811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 flock of birds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above the lake before landing on the water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words on this list that you recognize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teacher asked us to draw a perfect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a ruler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has a large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friends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59a4">
            <a:extLst>
              <a:ext uri="{FF2B5EF4-FFF2-40B4-BE49-F238E27FC236}">
                <a16:creationId xmlns:a16="http://schemas.microsoft.com/office/drawing/2014/main" id="{F8E8ACBF-450D-B11B-C27A-823028356197}"/>
              </a:ext>
            </a:extLst>
          </p:cNvPr>
          <p:cNvSpPr/>
          <p:nvPr/>
        </p:nvSpPr>
        <p:spPr>
          <a:xfrm>
            <a:off x="5604764" y="5749207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48e16">
            <a:extLst>
              <a:ext uri="{FF2B5EF4-FFF2-40B4-BE49-F238E27FC236}">
                <a16:creationId xmlns:a16="http://schemas.microsoft.com/office/drawing/2014/main" id="{C543470C-8445-E783-E7AB-5623B47C38E5}"/>
              </a:ext>
            </a:extLst>
          </p:cNvPr>
          <p:cNvSpPr/>
          <p:nvPr/>
        </p:nvSpPr>
        <p:spPr>
          <a:xfrm>
            <a:off x="9624949" y="519447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d1a2">
            <a:extLst>
              <a:ext uri="{FF2B5EF4-FFF2-40B4-BE49-F238E27FC236}">
                <a16:creationId xmlns:a16="http://schemas.microsoft.com/office/drawing/2014/main" id="{B212BFA3-D4E2-4A56-73A4-68C621E20BFD}"/>
              </a:ext>
            </a:extLst>
          </p:cNvPr>
          <p:cNvSpPr/>
          <p:nvPr/>
        </p:nvSpPr>
        <p:spPr>
          <a:xfrm>
            <a:off x="8012938" y="4639735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9B1CAE-044C-664C-FD54-BE5CCE6C7BE1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91401"/>
            <a:ext cx="7368915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）盘旋；环行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）圆；圆形；圆周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）圈出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熟悉的、相关的人形成的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）圈子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3a66">
            <a:extLst>
              <a:ext uri="{FF2B5EF4-FFF2-40B4-BE49-F238E27FC236}">
                <a16:creationId xmlns:a16="http://schemas.microsoft.com/office/drawing/2014/main" id="{8FEF8E45-CA0A-E06E-9745-E8AE07845693}"/>
              </a:ext>
            </a:extLst>
          </p:cNvPr>
          <p:cNvSpPr/>
          <p:nvPr/>
        </p:nvSpPr>
        <p:spPr>
          <a:xfrm>
            <a:off x="10945178" y="408499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98B8A7-BAD8-C2A4-A90B-D5C0C4E8B0F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649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8.circle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76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A12EDF9-6FCD-0A10-B5ED-867B720FD3D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4021991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boys played with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yard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your dream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succeed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door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couldn’t open 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stamp on an envelope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c2a9">
            <a:extLst>
              <a:ext uri="{FF2B5EF4-FFF2-40B4-BE49-F238E27FC236}">
                <a16:creationId xmlns:a16="http://schemas.microsoft.com/office/drawing/2014/main" id="{48F98317-3740-89CF-FFCE-876D55ECB7BB}"/>
              </a:ext>
            </a:extLst>
          </p:cNvPr>
          <p:cNvSpPr/>
          <p:nvPr/>
        </p:nvSpPr>
        <p:spPr>
          <a:xfrm>
            <a:off x="5660390" y="5782719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f07a7">
            <a:extLst>
              <a:ext uri="{FF2B5EF4-FFF2-40B4-BE49-F238E27FC236}">
                <a16:creationId xmlns:a16="http://schemas.microsoft.com/office/drawing/2014/main" id="{49BC57BE-2971-C8B5-D34C-270756F97AF4}"/>
              </a:ext>
            </a:extLst>
          </p:cNvPr>
          <p:cNvSpPr/>
          <p:nvPr/>
        </p:nvSpPr>
        <p:spPr>
          <a:xfrm>
            <a:off x="6654102" y="522798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3d573">
            <a:extLst>
              <a:ext uri="{FF2B5EF4-FFF2-40B4-BE49-F238E27FC236}">
                <a16:creationId xmlns:a16="http://schemas.microsoft.com/office/drawing/2014/main" id="{1DB20576-E0D3-DDE1-B298-66475242FF7A}"/>
              </a:ext>
            </a:extLst>
          </p:cNvPr>
          <p:cNvSpPr/>
          <p:nvPr/>
        </p:nvSpPr>
        <p:spPr>
          <a:xfrm>
            <a:off x="7247763" y="467324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ADD515-6DC0-3160-4416-E94C354FC470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741302"/>
            <a:ext cx="363636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）卡住；陷住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）坚持；遵守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）棍；棒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）粘；粘贴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3a34">
            <a:extLst>
              <a:ext uri="{FF2B5EF4-FFF2-40B4-BE49-F238E27FC236}">
                <a16:creationId xmlns:a16="http://schemas.microsoft.com/office/drawing/2014/main" id="{0165ABAE-547C-0F09-5B6F-412D850FA1D2}"/>
              </a:ext>
            </a:extLst>
          </p:cNvPr>
          <p:cNvSpPr/>
          <p:nvPr/>
        </p:nvSpPr>
        <p:spPr>
          <a:xfrm>
            <a:off x="6914515" y="4118511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EF1792-F730-CB91-43C2-F66B5DA0D2F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3639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9.stick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98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2A2E173-8D78-F385-2F20-51CD05B2CD1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separate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使分开；分隔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分开的；单独的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446.jpeg">
            <a:extLst>
              <a:ext uri="{FF2B5EF4-FFF2-40B4-BE49-F238E27FC236}">
                <a16:creationId xmlns:a16="http://schemas.microsoft.com/office/drawing/2014/main" id="{FBDD757C-8DE7-A68E-3361-1F788A017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298" y="2149533"/>
            <a:ext cx="5574315" cy="1950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943689-05AE-FD84-6973-B0EA1E729927}"/>
              </a:ext>
            </a:extLst>
          </p:cNvPr>
          <p:cNvSpPr txBox="1">
            <a:spLocks noChangeAspect="1"/>
          </p:cNvSpPr>
          <p:nvPr/>
        </p:nvSpPr>
        <p:spPr>
          <a:xfrm>
            <a:off x="345216" y="3541447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separate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divide</a:t>
            </a:r>
            <a:endParaRPr lang="zh-CN" altLang="en-US" sz="28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5C5AA59E-A173-84EA-E34B-8CEEB8DE92D9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53205954"/>
              </p:ext>
            </p:extLst>
          </p:nvPr>
        </p:nvGraphicFramePr>
        <p:xfrm>
          <a:off x="345216" y="4702727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1537741">
                  <a:extLst>
                    <a:ext uri="{9D8B030D-6E8A-4147-A177-3AD203B41FA5}">
                      <a16:colId xmlns:a16="http://schemas.microsoft.com/office/drawing/2014/main" val="3131599379"/>
                    </a:ext>
                  </a:extLst>
                </a:gridCol>
                <a:gridCol w="9892259">
                  <a:extLst>
                    <a:ext uri="{9D8B030D-6E8A-4147-A177-3AD203B41FA5}">
                      <a16:colId xmlns:a16="http://schemas.microsoft.com/office/drawing/2014/main" val="15169850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38819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separate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侧重于把原来在一起或靠近的事物分隔开来。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separate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分隔开来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56474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divide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指把一个整体分开。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divide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分成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858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7D62461-47AB-3B76-D907-3FB5177131D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69198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2.Mrs Li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kind.You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to look after the house.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treat                B. trust		C. stick                	D. explain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B47D7C-5CD4-73D3-A43C-F16E30591EB2}"/>
              </a:ext>
            </a:extLst>
          </p:cNvPr>
          <p:cNvSpPr txBox="1">
            <a:spLocks noChangeAspect="1"/>
          </p:cNvSpPr>
          <p:nvPr/>
        </p:nvSpPr>
        <p:spPr>
          <a:xfrm>
            <a:off x="410789" y="1405719"/>
            <a:ext cx="11430000" cy="2286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eat junk food.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can’t agree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bad for our health.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refuse             B. regret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manage             D. decide</a:t>
            </a:r>
            <a:endParaRPr lang="zh-CN" altLang="en-US" sz="2800" dirty="0"/>
          </a:p>
        </p:txBody>
      </p:sp>
      <p:sp>
        <p:nvSpPr>
          <p:cNvPr id="5" name="A_ab4fa">
            <a:extLst>
              <a:ext uri="{FF2B5EF4-FFF2-40B4-BE49-F238E27FC236}">
                <a16:creationId xmlns:a16="http://schemas.microsoft.com/office/drawing/2014/main" id="{72D478D4-044E-3922-31F1-E1CAF53C9403}"/>
              </a:ext>
            </a:extLst>
          </p:cNvPr>
          <p:cNvSpPr/>
          <p:nvPr/>
        </p:nvSpPr>
        <p:spPr>
          <a:xfrm>
            <a:off x="8291068" y="3788506"/>
            <a:ext cx="119069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1ce3b">
            <a:extLst>
              <a:ext uri="{FF2B5EF4-FFF2-40B4-BE49-F238E27FC236}">
                <a16:creationId xmlns:a16="http://schemas.microsoft.com/office/drawing/2014/main" id="{C253682A-FA1F-8403-429E-EC5367805EDD}"/>
              </a:ext>
            </a:extLst>
          </p:cNvPr>
          <p:cNvSpPr/>
          <p:nvPr/>
        </p:nvSpPr>
        <p:spPr>
          <a:xfrm>
            <a:off x="3060708" y="205697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A6DCBF-F5A8-2A5F-0179-585C9E35FCE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3.Welcome to my city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sights of my home town for 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out              B. look up		C. point out           D. pull off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Chen Tao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should get a tent first.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job                B. suggestion		C. dream                D. trade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writing the passage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tell people the importance of education.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influence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 ability		C. purpose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D. skill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b1c3">
            <a:extLst>
              <a:ext uri="{FF2B5EF4-FFF2-40B4-BE49-F238E27FC236}">
                <a16:creationId xmlns:a16="http://schemas.microsoft.com/office/drawing/2014/main" id="{5C91D650-C783-7F1A-668A-F97CCAC9CD5D}"/>
              </a:ext>
            </a:extLst>
          </p:cNvPr>
          <p:cNvSpPr/>
          <p:nvPr/>
        </p:nvSpPr>
        <p:spPr>
          <a:xfrm>
            <a:off x="4383088" y="410204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352d3">
            <a:extLst>
              <a:ext uri="{FF2B5EF4-FFF2-40B4-BE49-F238E27FC236}">
                <a16:creationId xmlns:a16="http://schemas.microsoft.com/office/drawing/2014/main" id="{2A736FEF-6CE1-2E2F-CA1A-F28EA350BEBA}"/>
              </a:ext>
            </a:extLst>
          </p:cNvPr>
          <p:cNvSpPr/>
          <p:nvPr/>
        </p:nvSpPr>
        <p:spPr>
          <a:xfrm>
            <a:off x="3327781" y="2437841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533d9">
            <a:extLst>
              <a:ext uri="{FF2B5EF4-FFF2-40B4-BE49-F238E27FC236}">
                <a16:creationId xmlns:a16="http://schemas.microsoft.com/office/drawing/2014/main" id="{B0A35409-2ECF-6FD2-80A4-5A1A98919697}"/>
              </a:ext>
            </a:extLst>
          </p:cNvPr>
          <p:cNvSpPr/>
          <p:nvPr/>
        </p:nvSpPr>
        <p:spPr>
          <a:xfrm>
            <a:off x="5261356" y="132836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6995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AAF6F3-25FD-CA86-0EEC-1A90180BF20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 photo taken in Xizang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You can see beautiful snow mountain in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form                B. background	C. shape                 D. instruction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gift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round.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shape                B. price		C. size               	 D. space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 the house and cooking lunch for my mother.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shows             B. means		C. includes             D. catches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1084">
            <a:extLst>
              <a:ext uri="{FF2B5EF4-FFF2-40B4-BE49-F238E27FC236}">
                <a16:creationId xmlns:a16="http://schemas.microsoft.com/office/drawing/2014/main" id="{8E49242C-5435-9C2A-678A-8D7C2EDC45EE}"/>
              </a:ext>
            </a:extLst>
          </p:cNvPr>
          <p:cNvSpPr/>
          <p:nvPr/>
        </p:nvSpPr>
        <p:spPr>
          <a:xfrm>
            <a:off x="2251964" y="465444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d13c3">
            <a:extLst>
              <a:ext uri="{FF2B5EF4-FFF2-40B4-BE49-F238E27FC236}">
                <a16:creationId xmlns:a16="http://schemas.microsoft.com/office/drawing/2014/main" id="{B7830A5A-5358-D6A8-485D-6A2454C65EFC}"/>
              </a:ext>
            </a:extLst>
          </p:cNvPr>
          <p:cNvSpPr/>
          <p:nvPr/>
        </p:nvSpPr>
        <p:spPr>
          <a:xfrm>
            <a:off x="3097657" y="299023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010de">
            <a:extLst>
              <a:ext uri="{FF2B5EF4-FFF2-40B4-BE49-F238E27FC236}">
                <a16:creationId xmlns:a16="http://schemas.microsoft.com/office/drawing/2014/main" id="{1CDB8A95-ECE1-5F61-593D-9CB5887D3362}"/>
              </a:ext>
            </a:extLst>
          </p:cNvPr>
          <p:cNvSpPr/>
          <p:nvPr/>
        </p:nvSpPr>
        <p:spPr>
          <a:xfrm>
            <a:off x="8425815" y="1880764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2443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1806A2-A593-9D9A-DE72-16465889FC5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63248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earth is the only home for us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green mountains and clean rivers are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environment        B. achievement		C. relation                D. treasure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10.Linda always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she doesn’t have any friends in the new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lonely                   B. glad			C. surprised             D. angry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bbf2">
            <a:extLst>
              <a:ext uri="{FF2B5EF4-FFF2-40B4-BE49-F238E27FC236}">
                <a16:creationId xmlns:a16="http://schemas.microsoft.com/office/drawing/2014/main" id="{5937EC05-03B9-AF85-66A2-0699A2B833D8}"/>
              </a:ext>
            </a:extLst>
          </p:cNvPr>
          <p:cNvSpPr/>
          <p:nvPr/>
        </p:nvSpPr>
        <p:spPr>
          <a:xfrm>
            <a:off x="4045903" y="332397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19a43">
            <a:extLst>
              <a:ext uri="{FF2B5EF4-FFF2-40B4-BE49-F238E27FC236}">
                <a16:creationId xmlns:a16="http://schemas.microsoft.com/office/drawing/2014/main" id="{A57FCBDC-8714-9D8C-236D-AFB6BA71E475}"/>
              </a:ext>
            </a:extLst>
          </p:cNvPr>
          <p:cNvSpPr/>
          <p:nvPr/>
        </p:nvSpPr>
        <p:spPr>
          <a:xfrm>
            <a:off x="2586927" y="221450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86604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47D6D7-A9E1-9537-AA9B-E32205E5DFC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boy is crazy about music and we always hear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music 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sing                B. sings		C. singing                D. sing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12.During the group discussion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is expected to share their ideas instead of just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person          B. in silence		C. in fact                D. in public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996d">
            <a:extLst>
              <a:ext uri="{FF2B5EF4-FFF2-40B4-BE49-F238E27FC236}">
                <a16:creationId xmlns:a16="http://schemas.microsoft.com/office/drawing/2014/main" id="{6744695F-D292-D3A3-D7AE-F9F16D4B97E5}"/>
              </a:ext>
            </a:extLst>
          </p:cNvPr>
          <p:cNvSpPr/>
          <p:nvPr/>
        </p:nvSpPr>
        <p:spPr>
          <a:xfrm>
            <a:off x="3991928" y="4105126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497dd">
            <a:extLst>
              <a:ext uri="{FF2B5EF4-FFF2-40B4-BE49-F238E27FC236}">
                <a16:creationId xmlns:a16="http://schemas.microsoft.com/office/drawing/2014/main" id="{6EFD68C8-2BD6-741C-10FD-948CED21740F}"/>
              </a:ext>
            </a:extLst>
          </p:cNvPr>
          <p:cNvSpPr/>
          <p:nvPr/>
        </p:nvSpPr>
        <p:spPr>
          <a:xfrm>
            <a:off x="9395143" y="1886182"/>
            <a:ext cx="12113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8499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3B76E5-F6C1-391A-B823-36B8E6C3AF31}"/>
              </a:ext>
            </a:extLst>
          </p:cNvPr>
          <p:cNvSpPr txBox="1">
            <a:spLocks noChangeAspect="1"/>
          </p:cNvSpPr>
          <p:nvPr/>
        </p:nvSpPr>
        <p:spPr>
          <a:xfrm>
            <a:off x="171137" y="1196351"/>
            <a:ext cx="12315669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1.Thanks to trees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sun damage greatly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especially in hot summer.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2.To reduce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recycle materials like glass and paper.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3.How many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did you send to the fashion magazine last week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4.Mr Wang asked me to </a:t>
            </a:r>
            <a:r>
              <a:rPr lang="en-US" altLang="zh-CN" sz="28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myself when I first came to the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5.Please help me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heavy box onto the truck.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2837">
            <a:extLst>
              <a:ext uri="{FF2B5EF4-FFF2-40B4-BE49-F238E27FC236}">
                <a16:creationId xmlns:a16="http://schemas.microsoft.com/office/drawing/2014/main" id="{605422F8-3713-D2F7-A5CF-CC26EFD272D4}"/>
              </a:ext>
            </a:extLst>
          </p:cNvPr>
          <p:cNvSpPr/>
          <p:nvPr/>
        </p:nvSpPr>
        <p:spPr>
          <a:xfrm>
            <a:off x="2945453" y="5730759"/>
            <a:ext cx="12605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d3835">
            <a:extLst>
              <a:ext uri="{FF2B5EF4-FFF2-40B4-BE49-F238E27FC236}">
                <a16:creationId xmlns:a16="http://schemas.microsoft.com/office/drawing/2014/main" id="{26BCC770-8A9F-9BE0-C3B5-B61E5EB417B9}"/>
              </a:ext>
            </a:extLst>
          </p:cNvPr>
          <p:cNvSpPr/>
          <p:nvPr/>
        </p:nvSpPr>
        <p:spPr>
          <a:xfrm>
            <a:off x="3960755" y="4621287"/>
            <a:ext cx="22225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ntroduce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50e22">
            <a:extLst>
              <a:ext uri="{FF2B5EF4-FFF2-40B4-BE49-F238E27FC236}">
                <a16:creationId xmlns:a16="http://schemas.microsoft.com/office/drawing/2014/main" id="{4E88D84F-88FD-FFDA-E00C-4863AC4A29B5}"/>
              </a:ext>
            </a:extLst>
          </p:cNvPr>
          <p:cNvSpPr/>
          <p:nvPr/>
        </p:nvSpPr>
        <p:spPr>
          <a:xfrm>
            <a:off x="2345378" y="3511815"/>
            <a:ext cx="17907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rticles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61fe">
            <a:extLst>
              <a:ext uri="{FF2B5EF4-FFF2-40B4-BE49-F238E27FC236}">
                <a16:creationId xmlns:a16="http://schemas.microsoft.com/office/drawing/2014/main" id="{285D0A09-9104-3863-479C-94D2CB3B6B40}"/>
              </a:ext>
            </a:extLst>
          </p:cNvPr>
          <p:cNvSpPr/>
          <p:nvPr/>
        </p:nvSpPr>
        <p:spPr>
          <a:xfrm>
            <a:off x="2263463" y="2957079"/>
            <a:ext cx="14573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aste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df364">
            <a:extLst>
              <a:ext uri="{FF2B5EF4-FFF2-40B4-BE49-F238E27FC236}">
                <a16:creationId xmlns:a16="http://schemas.microsoft.com/office/drawing/2014/main" id="{76A0FF48-83A4-415E-72AE-E9214E304B4A}"/>
              </a:ext>
            </a:extLst>
          </p:cNvPr>
          <p:cNvSpPr/>
          <p:nvPr/>
        </p:nvSpPr>
        <p:spPr>
          <a:xfrm>
            <a:off x="4521777" y="1847607"/>
            <a:ext cx="15177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void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3514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F03D62-FA71-78CE-1D64-CFA530B4F4B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Spring Festival is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holiday in China.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7.It’s known to all that Taiwan is part of China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can never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from our motherland.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8.As long as you don’t worry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even the world can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affect 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9.Jack was so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he drank one bottle of water.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10.Though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Wu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problem many times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still did not catch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b3a0">
            <a:extLst>
              <a:ext uri="{FF2B5EF4-FFF2-40B4-BE49-F238E27FC236}">
                <a16:creationId xmlns:a16="http://schemas.microsoft.com/office/drawing/2014/main" id="{EE276E88-2C93-BA51-5108-E5D8D8E37206}"/>
              </a:ext>
            </a:extLst>
          </p:cNvPr>
          <p:cNvSpPr/>
          <p:nvPr/>
        </p:nvSpPr>
        <p:spPr>
          <a:xfrm>
            <a:off x="3453575" y="4656785"/>
            <a:ext cx="21701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xplained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89865">
            <a:extLst>
              <a:ext uri="{FF2B5EF4-FFF2-40B4-BE49-F238E27FC236}">
                <a16:creationId xmlns:a16="http://schemas.microsoft.com/office/drawing/2014/main" id="{3CC843B0-E258-AD57-BB7C-F0FC44A70C8C}"/>
              </a:ext>
            </a:extLst>
          </p:cNvPr>
          <p:cNvSpPr/>
          <p:nvPr/>
        </p:nvSpPr>
        <p:spPr>
          <a:xfrm>
            <a:off x="2623503" y="4102049"/>
            <a:ext cx="1754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hirsty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07f1">
            <a:extLst>
              <a:ext uri="{FF2B5EF4-FFF2-40B4-BE49-F238E27FC236}">
                <a16:creationId xmlns:a16="http://schemas.microsoft.com/office/drawing/2014/main" id="{F67BBB56-DE89-D09C-F403-34A7DE496DE7}"/>
              </a:ext>
            </a:extLst>
          </p:cNvPr>
          <p:cNvSpPr/>
          <p:nvPr/>
        </p:nvSpPr>
        <p:spPr>
          <a:xfrm>
            <a:off x="8327390" y="2992577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ardly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20b1d">
            <a:extLst>
              <a:ext uri="{FF2B5EF4-FFF2-40B4-BE49-F238E27FC236}">
                <a16:creationId xmlns:a16="http://schemas.microsoft.com/office/drawing/2014/main" id="{D15064B2-54FC-1D50-0084-D3E868B6AFD5}"/>
              </a:ext>
            </a:extLst>
          </p:cNvPr>
          <p:cNvSpPr/>
          <p:nvPr/>
        </p:nvSpPr>
        <p:spPr>
          <a:xfrm>
            <a:off x="508953" y="2437841"/>
            <a:ext cx="2208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eparated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96700">
            <a:extLst>
              <a:ext uri="{FF2B5EF4-FFF2-40B4-BE49-F238E27FC236}">
                <a16:creationId xmlns:a16="http://schemas.microsoft.com/office/drawing/2014/main" id="{CD7AFDC2-498D-4DA8-ADA4-18C6C6B38256}"/>
              </a:ext>
            </a:extLst>
          </p:cNvPr>
          <p:cNvSpPr/>
          <p:nvPr/>
        </p:nvSpPr>
        <p:spPr>
          <a:xfrm>
            <a:off x="4499928" y="1328369"/>
            <a:ext cx="1913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ational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6703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010EAB6-75AC-8324-C8A9-3E42D7CF8D99}"/>
              </a:ext>
            </a:extLst>
          </p:cNvPr>
          <p:cNvSpPr txBox="1">
            <a:spLocks noChangeAspect="1"/>
          </p:cNvSpPr>
          <p:nvPr/>
        </p:nvSpPr>
        <p:spPr>
          <a:xfrm>
            <a:off x="342462" y="1640539"/>
            <a:ext cx="12009433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hard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two brothers because they are always together.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teacher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our class into four groups in English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had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Philip from John because they were talking all the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translate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 divide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D. separate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cake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 three pieces and the children began to eat happily.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separated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driven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divided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D. knocked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2e96">
            <a:extLst>
              <a:ext uri="{FF2B5EF4-FFF2-40B4-BE49-F238E27FC236}">
                <a16:creationId xmlns:a16="http://schemas.microsoft.com/office/drawing/2014/main" id="{53AD911E-9D42-F2E3-396F-72DEF3FB76F6}"/>
              </a:ext>
            </a:extLst>
          </p:cNvPr>
          <p:cNvSpPr/>
          <p:nvPr/>
        </p:nvSpPr>
        <p:spPr>
          <a:xfrm>
            <a:off x="3017049" y="505236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0e045">
            <a:extLst>
              <a:ext uri="{FF2B5EF4-FFF2-40B4-BE49-F238E27FC236}">
                <a16:creationId xmlns:a16="http://schemas.microsoft.com/office/drawing/2014/main" id="{72D4B7ED-41CC-F959-4B4A-E85B0C768AFB}"/>
              </a:ext>
            </a:extLst>
          </p:cNvPr>
          <p:cNvSpPr/>
          <p:nvPr/>
        </p:nvSpPr>
        <p:spPr>
          <a:xfrm>
            <a:off x="2581757" y="39494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a660d">
            <a:extLst>
              <a:ext uri="{FF2B5EF4-FFF2-40B4-BE49-F238E27FC236}">
                <a16:creationId xmlns:a16="http://schemas.microsoft.com/office/drawing/2014/main" id="{B8BC68C0-42D0-B9A0-46CE-BB8641881D3C}"/>
              </a:ext>
            </a:extLst>
          </p:cNvPr>
          <p:cNvSpPr/>
          <p:nvPr/>
        </p:nvSpPr>
        <p:spPr>
          <a:xfrm>
            <a:off x="3326264" y="2846531"/>
            <a:ext cx="1595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ivide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5" name="image38.jpeg">
            <a:extLst>
              <a:ext uri="{FF2B5EF4-FFF2-40B4-BE49-F238E27FC236}">
                <a16:creationId xmlns:a16="http://schemas.microsoft.com/office/drawing/2014/main" id="{584C84E0-E5A4-CCEB-0AAD-7C1D96EAA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2" name="A_44957">
            <a:extLst>
              <a:ext uri="{FF2B5EF4-FFF2-40B4-BE49-F238E27FC236}">
                <a16:creationId xmlns:a16="http://schemas.microsoft.com/office/drawing/2014/main" id="{B5A6F113-1E16-FFFA-94C9-2AF9D7CD3305}"/>
              </a:ext>
            </a:extLst>
          </p:cNvPr>
          <p:cNvSpPr/>
          <p:nvPr/>
        </p:nvSpPr>
        <p:spPr>
          <a:xfrm>
            <a:off x="2533657" y="1737059"/>
            <a:ext cx="20098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eparate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17483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453D46-D8AC-F724-EF3D-F818A54E6138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whether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51E23378-CF34-E2F5-415C-ADDA51397CD6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90" y="155953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411F1F-3BC6-F5D3-956F-6B6D8BF6789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9388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85CCF48-F659-4CB3-255E-2637B00F7B0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42901261"/>
              </p:ext>
            </p:extLst>
          </p:nvPr>
        </p:nvGraphicFramePr>
        <p:xfrm>
          <a:off x="395990" y="2695009"/>
          <a:ext cx="11430000" cy="3472180"/>
        </p:xfrm>
        <a:graphic>
          <a:graphicData uri="http://schemas.openxmlformats.org/drawingml/2006/table">
            <a:tbl>
              <a:tblPr firstRow="1" firstCol="1" bandRow="1"/>
              <a:tblGrid>
                <a:gridCol w="1792574">
                  <a:extLst>
                    <a:ext uri="{9D8B030D-6E8A-4147-A177-3AD203B41FA5}">
                      <a16:colId xmlns:a16="http://schemas.microsoft.com/office/drawing/2014/main" val="1842869076"/>
                    </a:ext>
                  </a:extLst>
                </a:gridCol>
                <a:gridCol w="3447738">
                  <a:extLst>
                    <a:ext uri="{9D8B030D-6E8A-4147-A177-3AD203B41FA5}">
                      <a16:colId xmlns:a16="http://schemas.microsoft.com/office/drawing/2014/main" val="3839644020"/>
                    </a:ext>
                  </a:extLst>
                </a:gridCol>
                <a:gridCol w="6189688">
                  <a:extLst>
                    <a:ext uri="{9D8B030D-6E8A-4147-A177-3AD203B41FA5}">
                      <a16:colId xmlns:a16="http://schemas.microsoft.com/office/drawing/2014/main" val="1663346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224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表示“是否”的意思时，可以引导宾语从句，在口语或间接引语中可以互换使用，常置于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doubt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1.whether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后可以直接接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 not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2.whether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引导的从句可以放在介词后，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引导的从句不可以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3.whether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后可以跟动词不定式结构，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4.whether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可以引导表语从句，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7168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57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5056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BEAFAB9-9374-B21C-D6C0-5DE5607308F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haven’t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join them in the party.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don’t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will come here next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(3)It depends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enough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don’t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friends will come to help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worry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hurt his leg because he looks strange while walking.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why                B. if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whether                D. how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e198">
            <a:extLst>
              <a:ext uri="{FF2B5EF4-FFF2-40B4-BE49-F238E27FC236}">
                <a16:creationId xmlns:a16="http://schemas.microsoft.com/office/drawing/2014/main" id="{D082E73F-518B-704F-EF0B-9198E5787D60}"/>
              </a:ext>
            </a:extLst>
          </p:cNvPr>
          <p:cNvSpPr/>
          <p:nvPr/>
        </p:nvSpPr>
        <p:spPr>
          <a:xfrm>
            <a:off x="3198178" y="435349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99b39">
            <a:extLst>
              <a:ext uri="{FF2B5EF4-FFF2-40B4-BE49-F238E27FC236}">
                <a16:creationId xmlns:a16="http://schemas.microsoft.com/office/drawing/2014/main" id="{F0441CBE-1DFA-04E4-5A70-0447F5992593}"/>
              </a:ext>
            </a:extLst>
          </p:cNvPr>
          <p:cNvSpPr/>
          <p:nvPr/>
        </p:nvSpPr>
        <p:spPr>
          <a:xfrm>
            <a:off x="3193415" y="3798762"/>
            <a:ext cx="1171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4de84">
            <a:extLst>
              <a:ext uri="{FF2B5EF4-FFF2-40B4-BE49-F238E27FC236}">
                <a16:creationId xmlns:a16="http://schemas.microsoft.com/office/drawing/2014/main" id="{4E5D9B32-21FB-A333-D33C-BF0E1425284E}"/>
              </a:ext>
            </a:extLst>
          </p:cNvPr>
          <p:cNvSpPr/>
          <p:nvPr/>
        </p:nvSpPr>
        <p:spPr>
          <a:xfrm>
            <a:off x="3290253" y="3244026"/>
            <a:ext cx="2198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whether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6f203">
            <a:extLst>
              <a:ext uri="{FF2B5EF4-FFF2-40B4-BE49-F238E27FC236}">
                <a16:creationId xmlns:a16="http://schemas.microsoft.com/office/drawing/2014/main" id="{C41322A8-AF9D-AF43-6A46-CC3FE9C9BA2F}"/>
              </a:ext>
            </a:extLst>
          </p:cNvPr>
          <p:cNvSpPr/>
          <p:nvPr/>
        </p:nvSpPr>
        <p:spPr>
          <a:xfrm>
            <a:off x="3193415" y="2689290"/>
            <a:ext cx="2514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whether/if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D170DC8-97B1-CD1C-E2D0-B27E05D11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e5207">
            <a:extLst>
              <a:ext uri="{FF2B5EF4-FFF2-40B4-BE49-F238E27FC236}">
                <a16:creationId xmlns:a16="http://schemas.microsoft.com/office/drawing/2014/main" id="{AF02E7C5-13D4-7E8E-675D-94726C708CD3}"/>
              </a:ext>
            </a:extLst>
          </p:cNvPr>
          <p:cNvSpPr/>
          <p:nvPr/>
        </p:nvSpPr>
        <p:spPr>
          <a:xfrm>
            <a:off x="3861753" y="2134554"/>
            <a:ext cx="2198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whether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432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AA3634-9F0B-1670-0802-A7BBE39A7443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13432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lonely </a:t>
            </a:r>
            <a:r>
              <a:rPr lang="en-US" altLang="zh-CN" sz="25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孤独的；寂寞的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5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500" dirty="0"/>
          </a:p>
        </p:txBody>
      </p:sp>
      <p:pic>
        <p:nvPicPr>
          <p:cNvPr id="6" name="image193.jpe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559379"/>
            <a:ext cx="1972457" cy="4732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F00A605-DF53-5140-FE0F-FC36617C96D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32657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lonely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alone</a:t>
            </a:r>
            <a:endParaRPr lang="zh-CN" altLang="en-US" sz="25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43D4AE2-0EC8-465B-F48D-AD2ED0AB488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08893787"/>
              </p:ext>
            </p:extLst>
          </p:nvPr>
        </p:nvGraphicFramePr>
        <p:xfrm>
          <a:off x="485932" y="2579282"/>
          <a:ext cx="11430000" cy="3575050"/>
        </p:xfrm>
        <a:graphic>
          <a:graphicData uri="http://schemas.openxmlformats.org/drawingml/2006/table">
            <a:tbl>
              <a:tblPr firstRow="1" firstCol="1" bandRow="1"/>
              <a:tblGrid>
                <a:gridCol w="1058055">
                  <a:extLst>
                    <a:ext uri="{9D8B030D-6E8A-4147-A177-3AD203B41FA5}">
                      <a16:colId xmlns:a16="http://schemas.microsoft.com/office/drawing/2014/main" val="1656912934"/>
                    </a:ext>
                  </a:extLst>
                </a:gridCol>
                <a:gridCol w="6550702">
                  <a:extLst>
                    <a:ext uri="{9D8B030D-6E8A-4147-A177-3AD203B41FA5}">
                      <a16:colId xmlns:a16="http://schemas.microsoft.com/office/drawing/2014/main" val="2483952504"/>
                    </a:ext>
                  </a:extLst>
                </a:gridCol>
                <a:gridCol w="3821243">
                  <a:extLst>
                    <a:ext uri="{9D8B030D-6E8A-4147-A177-3AD203B41FA5}">
                      <a16:colId xmlns:a16="http://schemas.microsoft.com/office/drawing/2014/main" val="25210625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常用搭配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15209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用作形容词，意为“孤独的；寂寞的”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 lonely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感到孤独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lonely night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孤独的夜晚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31911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用作形容词，意为“荒凉的；偏僻的”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lonely island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荒凉的岛屿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645493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用作形容词，意为“单独的；独自的”。在句中作表语或后置定语，强调别无他人，处于完全孤立的境地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alone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一个人待着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8108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用作副词，意为“单独地；独自地”。通常用于陈述客观事实，强调独自一人，没别的同伴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 alone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独居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369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205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314025-B81D-6069-E1F1-BA70CE8144F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17830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侧重于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身边有没有人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侧重于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心里难不难受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759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E7449C0-1497-716F-AB5A-7D9C38E49F0F}"/>
              </a:ext>
            </a:extLst>
          </p:cNvPr>
          <p:cNvSpPr txBox="1">
            <a:spLocks noChangeAspect="1"/>
          </p:cNvSpPr>
          <p:nvPr/>
        </p:nvSpPr>
        <p:spPr>
          <a:xfrm>
            <a:off x="342462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7.After everyone left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quiet 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8.After moving to a new city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felt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until she made some 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9.Joe was in a foreign country himself. You couldn’t imagine how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                B. lonely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kind                D. silly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f25a">
            <a:extLst>
              <a:ext uri="{FF2B5EF4-FFF2-40B4-BE49-F238E27FC236}">
                <a16:creationId xmlns:a16="http://schemas.microsoft.com/office/drawing/2014/main" id="{AC2AFE61-AD75-1236-FF7C-0389292151BF}"/>
              </a:ext>
            </a:extLst>
          </p:cNvPr>
          <p:cNvSpPr/>
          <p:nvPr/>
        </p:nvSpPr>
        <p:spPr>
          <a:xfrm>
            <a:off x="10581774" y="348896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2b938">
            <a:extLst>
              <a:ext uri="{FF2B5EF4-FFF2-40B4-BE49-F238E27FC236}">
                <a16:creationId xmlns:a16="http://schemas.microsoft.com/office/drawing/2014/main" id="{72DD6E97-244C-FA11-A5BE-67F2C54393F6}"/>
              </a:ext>
            </a:extLst>
          </p:cNvPr>
          <p:cNvSpPr/>
          <p:nvPr/>
        </p:nvSpPr>
        <p:spPr>
          <a:xfrm>
            <a:off x="6323464" y="2377418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onely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E3617DF-CAB2-6557-B44B-8B806259F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4d74e">
            <a:extLst>
              <a:ext uri="{FF2B5EF4-FFF2-40B4-BE49-F238E27FC236}">
                <a16:creationId xmlns:a16="http://schemas.microsoft.com/office/drawing/2014/main" id="{EE08C024-D7C7-3B95-30C6-242BC4020975}"/>
              </a:ext>
            </a:extLst>
          </p:cNvPr>
          <p:cNvSpPr/>
          <p:nvPr/>
        </p:nvSpPr>
        <p:spPr>
          <a:xfrm>
            <a:off x="5164589" y="1822682"/>
            <a:ext cx="1497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lone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8898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116</TotalTime>
  <Words>2606</Words>
  <Application>Microsoft Office PowerPoint</Application>
  <PresentationFormat>宽屏</PresentationFormat>
  <Paragraphs>299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12</cp:revision>
  <dcterms:created xsi:type="dcterms:W3CDTF">2025-12-04T23:02:12Z</dcterms:created>
  <dcterms:modified xsi:type="dcterms:W3CDTF">2025-12-05T06:01:48Z</dcterms:modified>
</cp:coreProperties>
</file>