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6" r:id="rId5"/>
    <p:sldId id="877" r:id="rId6"/>
    <p:sldId id="878" r:id="rId7"/>
    <p:sldId id="879" r:id="rId8"/>
    <p:sldId id="880" r:id="rId9"/>
    <p:sldId id="881" r:id="rId10"/>
    <p:sldId id="882" r:id="rId11"/>
    <p:sldId id="883" r:id="rId12"/>
    <p:sldId id="884" r:id="rId13"/>
    <p:sldId id="885" r:id="rId14"/>
    <p:sldId id="886" r:id="rId15"/>
    <p:sldId id="887" r:id="rId16"/>
    <p:sldId id="888" r:id="rId17"/>
    <p:sldId id="889" r:id="rId18"/>
    <p:sldId id="890" r:id="rId19"/>
    <p:sldId id="891" r:id="rId20"/>
    <p:sldId id="894" r:id="rId21"/>
    <p:sldId id="892" r:id="rId22"/>
    <p:sldId id="893" r:id="rId23"/>
    <p:sldId id="259" r:id="rId24"/>
    <p:sldId id="895" r:id="rId25"/>
    <p:sldId id="896" r:id="rId26"/>
    <p:sldId id="897" r:id="rId27"/>
    <p:sldId id="898" r:id="rId28"/>
    <p:sldId id="899" r:id="rId29"/>
    <p:sldId id="900" r:id="rId30"/>
    <p:sldId id="901" r:id="rId31"/>
    <p:sldId id="902" r:id="rId32"/>
    <p:sldId id="903" r:id="rId33"/>
    <p:sldId id="875" r:id="rId34"/>
    <p:sldId id="904" r:id="rId35"/>
    <p:sldId id="905" r:id="rId36"/>
    <p:sldId id="906" r:id="rId37"/>
    <p:sldId id="907" r:id="rId38"/>
    <p:sldId id="908" r:id="rId39"/>
    <p:sldId id="873" r:id="rId4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FFE300"/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8" autoAdjust="0"/>
    <p:restoredTop sz="94660"/>
  </p:normalViewPr>
  <p:slideViewPr>
    <p:cSldViewPr snapToGrid="0" showGuides="1">
      <p:cViewPr varScale="1">
        <p:scale>
          <a:sx n="64" d="100"/>
          <a:sy n="64" d="100"/>
        </p:scale>
        <p:origin x="73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9" y="317144"/>
            <a:ext cx="7524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考点清单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A20B988F-33D0-4BA5-9743-A327A4682CEC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熟词生义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2371894-B1D2-40A4-84FF-B9A534DFCE39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针对性练习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349626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839096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746009" y="6516479"/>
            <a:ext cx="208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baseline="0" dirty="0">
                <a:solidFill>
                  <a:schemeClr val="bg1"/>
                </a:solidFill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3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B3022A57-0463-419A-8BC9-DEC85FFC3F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7212"/>
            <a:ext cx="12192000" cy="6300787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99729D0-B120-BAF8-E820-8680D05E2E90}"/>
              </a:ext>
            </a:extLst>
          </p:cNvPr>
          <p:cNvSpPr txBox="1"/>
          <p:nvPr/>
        </p:nvSpPr>
        <p:spPr>
          <a:xfrm>
            <a:off x="9992132" y="5274805"/>
            <a:ext cx="126188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200" b="1">
                <a:ea typeface="微软雅黑" panose="020B0503020204020204" pitchFamily="34" charset="-122"/>
                <a:sym typeface="Times New Roman" panose="02020603050405020304" pitchFamily="18" charset="0"/>
              </a:rPr>
              <a:t>英语</a:t>
            </a:r>
            <a:endParaRPr lang="zh-CN" altLang="en-US" sz="4200" b="1" dirty="0"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D9B5777-12C3-03AC-B269-FFC33CE02FDD}"/>
              </a:ext>
            </a:extLst>
          </p:cNvPr>
          <p:cNvSpPr/>
          <p:nvPr/>
        </p:nvSpPr>
        <p:spPr>
          <a:xfrm>
            <a:off x="0" y="0"/>
            <a:ext cx="12192000" cy="3465513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7BFBDFC-9D95-43B2-5D43-C53220BB25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62165" y="597220"/>
            <a:ext cx="6667670" cy="481024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9493215-871A-B466-7515-BB0E1C60164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E60012"/>
              </a:clrFrom>
              <a:clrTo>
                <a:srgbClr val="E6001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18" y="273852"/>
            <a:ext cx="5357813" cy="738172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C981388C-A92B-958B-5E11-EE1A4F8A329D}"/>
              </a:ext>
            </a:extLst>
          </p:cNvPr>
          <p:cNvSpPr/>
          <p:nvPr/>
        </p:nvSpPr>
        <p:spPr>
          <a:xfrm>
            <a:off x="0" y="6700838"/>
            <a:ext cx="12192000" cy="20288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833EF15-15A1-CBB9-D88A-FF9404D30CC0}"/>
              </a:ext>
            </a:extLst>
          </p:cNvPr>
          <p:cNvSpPr/>
          <p:nvPr/>
        </p:nvSpPr>
        <p:spPr>
          <a:xfrm>
            <a:off x="0" y="6700838"/>
            <a:ext cx="12192000" cy="60006"/>
          </a:xfrm>
          <a:prstGeom prst="rect">
            <a:avLst/>
          </a:prstGeom>
          <a:solidFill>
            <a:srgbClr val="FFE3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A6F21AA0-8682-BD26-9C58-F59C2F9524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2572" y="1732757"/>
            <a:ext cx="1406717" cy="41303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D06CBA7-995D-A448-635C-53C63DB07573}"/>
              </a:ext>
            </a:extLst>
          </p:cNvPr>
          <p:cNvSpPr txBox="1"/>
          <p:nvPr/>
        </p:nvSpPr>
        <p:spPr>
          <a:xfrm>
            <a:off x="9983040" y="5960567"/>
            <a:ext cx="13131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外研版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80BE76B4-1929-F73B-DE80-045398779DC2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604263"/>
            <a:ext cx="11430000" cy="3965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根据句意，用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surprise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的正确形式填空。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(1)The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cat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everyone by climbing the tall tree.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quickly he learned to speak English.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(3)They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 the beautiful gift from their teacher.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9.When I entered the classroom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all my classmates looked at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surprise.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                B. to</a:t>
            </a:r>
            <a:r>
              <a:rPr lang="en-US" altLang="zh-CN" sz="28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of                D. at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cd261">
            <a:extLst>
              <a:ext uri="{FF2B5EF4-FFF2-40B4-BE49-F238E27FC236}">
                <a16:creationId xmlns:a16="http://schemas.microsoft.com/office/drawing/2014/main" id="{EF7E1463-39BC-4D12-93F5-942D83C3ABF0}"/>
              </a:ext>
            </a:extLst>
          </p:cNvPr>
          <p:cNvSpPr/>
          <p:nvPr/>
        </p:nvSpPr>
        <p:spPr>
          <a:xfrm>
            <a:off x="10710101" y="3919727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6" name="A_dc14c">
            <a:extLst>
              <a:ext uri="{FF2B5EF4-FFF2-40B4-BE49-F238E27FC236}">
                <a16:creationId xmlns:a16="http://schemas.microsoft.com/office/drawing/2014/main" id="{EA97C9AE-A824-77D7-5FA0-7A77D6F4199B}"/>
              </a:ext>
            </a:extLst>
          </p:cNvPr>
          <p:cNvSpPr/>
          <p:nvPr/>
        </p:nvSpPr>
        <p:spPr>
          <a:xfrm>
            <a:off x="2813939" y="3364991"/>
            <a:ext cx="23956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surprised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5" name="A_862cc">
            <a:extLst>
              <a:ext uri="{FF2B5EF4-FFF2-40B4-BE49-F238E27FC236}">
                <a16:creationId xmlns:a16="http://schemas.microsoft.com/office/drawing/2014/main" id="{C1F50A41-7790-341D-8686-6F9B2367ED66}"/>
              </a:ext>
            </a:extLst>
          </p:cNvPr>
          <p:cNvSpPr/>
          <p:nvPr/>
        </p:nvSpPr>
        <p:spPr>
          <a:xfrm>
            <a:off x="1733995" y="2810255"/>
            <a:ext cx="2514663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surprising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5C2FC0E1-F7ED-4F97-E91E-3EFB43136E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075" y="978390"/>
            <a:ext cx="2440837" cy="504796"/>
          </a:xfrm>
          <a:prstGeom prst="rect">
            <a:avLst/>
          </a:prstGeom>
        </p:spPr>
      </p:pic>
      <p:sp>
        <p:nvSpPr>
          <p:cNvPr id="3" name="A_003b3">
            <a:extLst>
              <a:ext uri="{FF2B5EF4-FFF2-40B4-BE49-F238E27FC236}">
                <a16:creationId xmlns:a16="http://schemas.microsoft.com/office/drawing/2014/main" id="{B5820A4C-87C8-8A76-17CC-F37C35C5D062}"/>
              </a:ext>
            </a:extLst>
          </p:cNvPr>
          <p:cNvSpPr/>
          <p:nvPr/>
        </p:nvSpPr>
        <p:spPr>
          <a:xfrm>
            <a:off x="2367915" y="2255519"/>
            <a:ext cx="23352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surprises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866112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292DA0F-DE35-378F-3B3B-91FB70EDF811}"/>
              </a:ext>
            </a:extLst>
          </p:cNvPr>
          <p:cNvSpPr txBox="1">
            <a:spLocks noChangeAspect="1"/>
          </p:cNvSpPr>
          <p:nvPr/>
        </p:nvSpPr>
        <p:spPr>
          <a:xfrm>
            <a:off x="231098" y="913432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for example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P88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193.jpeg">
            <a:extLst>
              <a:ext uri="{FF2B5EF4-FFF2-40B4-BE49-F238E27FC236}">
                <a16:creationId xmlns:a16="http://schemas.microsoft.com/office/drawing/2014/main" id="{9C089664-2B80-DB42-257F-D243FB06EBC5}"/>
              </a:ext>
            </a:extLst>
          </p:cNvPr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5990" y="1641144"/>
            <a:ext cx="2226991" cy="53435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1E996747-F100-E45E-D085-C8429570C4D4}"/>
              </a:ext>
            </a:extLst>
          </p:cNvPr>
          <p:cNvSpPr txBox="1">
            <a:spLocks noChangeAspect="1"/>
          </p:cNvSpPr>
          <p:nvPr/>
        </p:nvSpPr>
        <p:spPr>
          <a:xfrm>
            <a:off x="395990" y="2175496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for example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such as</a:t>
            </a:r>
            <a:endParaRPr lang="zh-CN" altLang="en-US" sz="2800" dirty="0"/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9011C31B-F678-2D54-FF1C-BB8042ED775A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908269275"/>
              </p:ext>
            </p:extLst>
          </p:nvPr>
        </p:nvGraphicFramePr>
        <p:xfrm>
          <a:off x="395990" y="2836433"/>
          <a:ext cx="11430000" cy="2221230"/>
        </p:xfrm>
        <a:graphic>
          <a:graphicData uri="http://schemas.openxmlformats.org/drawingml/2006/table">
            <a:tbl>
              <a:tblPr firstRow="1" firstCol="1" bandRow="1"/>
              <a:tblGrid>
                <a:gridCol w="2587053">
                  <a:extLst>
                    <a:ext uri="{9D8B030D-6E8A-4147-A177-3AD203B41FA5}">
                      <a16:colId xmlns:a16="http://schemas.microsoft.com/office/drawing/2014/main" val="3324989295"/>
                    </a:ext>
                  </a:extLst>
                </a:gridCol>
                <a:gridCol w="8842947">
                  <a:extLst>
                    <a:ext uri="{9D8B030D-6E8A-4147-A177-3AD203B41FA5}">
                      <a16:colId xmlns:a16="http://schemas.microsoft.com/office/drawing/2014/main" val="1772502574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5494633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 example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一般只列举人或事物中的一个为例，作插入语，用逗号隔开，可置于句首、句中或句末。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1663937"/>
                  </a:ext>
                </a:extLst>
              </a:tr>
              <a:tr h="8051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such as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列举同类人或事物中的几个例子，一般不用逗号隔开，通常紧跟在被列举的事物之前，可与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 so on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连用。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153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76021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179C325-A0C5-E15E-285F-1936B9042E3F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792002"/>
            <a:ext cx="11430000" cy="3400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一些动物，例如熊猫和老虎，正处于危险之中。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 animals</a:t>
            </a:r>
            <a:r>
              <a:rPr lang="zh-CN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pandas and tigers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in danger.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我喜欢很多运动，例如足球、篮球和排球。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enjoy many sports</a:t>
            </a:r>
            <a:r>
              <a:rPr lang="zh-CN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football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basketball and volleyball.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be444">
            <a:extLst>
              <a:ext uri="{FF2B5EF4-FFF2-40B4-BE49-F238E27FC236}">
                <a16:creationId xmlns:a16="http://schemas.microsoft.com/office/drawing/2014/main" id="{64C015B8-92E2-2D3C-DD03-F12B8C836B14}"/>
              </a:ext>
            </a:extLst>
          </p:cNvPr>
          <p:cNvSpPr/>
          <p:nvPr/>
        </p:nvSpPr>
        <p:spPr>
          <a:xfrm>
            <a:off x="4180840" y="4107466"/>
            <a:ext cx="285597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such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as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1EA43AC9-C7A9-DC96-58C7-1099D6A159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075" y="978390"/>
            <a:ext cx="2440837" cy="504796"/>
          </a:xfrm>
          <a:prstGeom prst="rect">
            <a:avLst/>
          </a:prstGeom>
        </p:spPr>
      </p:pic>
      <p:sp>
        <p:nvSpPr>
          <p:cNvPr id="3" name="A_00a96">
            <a:extLst>
              <a:ext uri="{FF2B5EF4-FFF2-40B4-BE49-F238E27FC236}">
                <a16:creationId xmlns:a16="http://schemas.microsoft.com/office/drawing/2014/main" id="{A654C8B0-C274-17E9-0393-F7A3A62E9E3B}"/>
              </a:ext>
            </a:extLst>
          </p:cNvPr>
          <p:cNvSpPr/>
          <p:nvPr/>
        </p:nvSpPr>
        <p:spPr>
          <a:xfrm>
            <a:off x="3271203" y="2443258"/>
            <a:ext cx="347668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for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example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149090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6A50D06-FA99-E072-CC18-C4254D85CA83}"/>
              </a:ext>
            </a:extLst>
          </p:cNvPr>
          <p:cNvSpPr txBox="1">
            <a:spLocks noChangeAspect="1"/>
          </p:cNvSpPr>
          <p:nvPr/>
        </p:nvSpPr>
        <p:spPr>
          <a:xfrm>
            <a:off x="231098" y="958402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experience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经历；经验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P90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29.jpeg">
            <a:extLst>
              <a:ext uri="{FF2B5EF4-FFF2-40B4-BE49-F238E27FC236}">
                <a16:creationId xmlns:a16="http://schemas.microsoft.com/office/drawing/2014/main" id="{D5D966CB-DF92-642B-E158-5BE7429C40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53820"/>
            <a:ext cx="2103813" cy="504796"/>
          </a:xfrm>
          <a:prstGeom prst="rect">
            <a:avLst/>
          </a:prstGeom>
        </p:spPr>
      </p:pic>
      <p:pic>
        <p:nvPicPr>
          <p:cNvPr id="5" name="image332.jpeg">
            <a:extLst>
              <a:ext uri="{FF2B5EF4-FFF2-40B4-BE49-F238E27FC236}">
                <a16:creationId xmlns:a16="http://schemas.microsoft.com/office/drawing/2014/main" id="{42EB4363-C740-C984-3354-4A2C2618E5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9321" y="2258616"/>
            <a:ext cx="6613358" cy="4101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5001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418A8DC6-2F0C-F1FD-79CC-B93520338B92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662159"/>
            <a:ext cx="11430000" cy="22815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她和我们分享了她在澳大利亚的精彩经历。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She shared her wonderful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Australia with us.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她在英语教学方面很有经验。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She has a lot of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in teaching English.</a:t>
            </a:r>
            <a:r>
              <a:rPr lang="en-US" altLang="zh-CN" sz="2800" b="1" dirty="0">
                <a:effectLst/>
                <a:latin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2800" dirty="0"/>
          </a:p>
        </p:txBody>
      </p:sp>
      <p:sp>
        <p:nvSpPr>
          <p:cNvPr id="5" name="A_ce289">
            <a:extLst>
              <a:ext uri="{FF2B5EF4-FFF2-40B4-BE49-F238E27FC236}">
                <a16:creationId xmlns:a16="http://schemas.microsoft.com/office/drawing/2014/main" id="{ED55AD93-0058-0E06-FECA-AC7443C6E559}"/>
              </a:ext>
            </a:extLst>
          </p:cNvPr>
          <p:cNvSpPr/>
          <p:nvPr/>
        </p:nvSpPr>
        <p:spPr>
          <a:xfrm>
            <a:off x="3110865" y="3425102"/>
            <a:ext cx="2570226" cy="41821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"/>
              </a:rPr>
              <a:t>experience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B656FC50-5DCC-C6C6-6AD4-AF653D3D6D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075" y="978390"/>
            <a:ext cx="2440837" cy="504796"/>
          </a:xfrm>
          <a:prstGeom prst="rect">
            <a:avLst/>
          </a:prstGeom>
        </p:spPr>
      </p:pic>
      <p:sp>
        <p:nvSpPr>
          <p:cNvPr id="3" name="A_ed9ae">
            <a:extLst>
              <a:ext uri="{FF2B5EF4-FFF2-40B4-BE49-F238E27FC236}">
                <a16:creationId xmlns:a16="http://schemas.microsoft.com/office/drawing/2014/main" id="{FB9F0E3A-499D-9DBA-32AE-FB15D7F65D6A}"/>
              </a:ext>
            </a:extLst>
          </p:cNvPr>
          <p:cNvSpPr/>
          <p:nvPr/>
        </p:nvSpPr>
        <p:spPr>
          <a:xfrm>
            <a:off x="4815713" y="2313415"/>
            <a:ext cx="27083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experiences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2266557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965B529-B537-DA0A-539D-868CD8DAB776}"/>
              </a:ext>
            </a:extLst>
          </p:cNvPr>
          <p:cNvSpPr txBox="1">
            <a:spLocks noChangeAspect="1"/>
          </p:cNvSpPr>
          <p:nvPr/>
        </p:nvSpPr>
        <p:spPr>
          <a:xfrm>
            <a:off x="216108" y="988383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imagine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想象，设想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P96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29.jpeg">
            <a:extLst>
              <a:ext uri="{FF2B5EF4-FFF2-40B4-BE49-F238E27FC236}">
                <a16:creationId xmlns:a16="http://schemas.microsoft.com/office/drawing/2014/main" id="{B58FA0AD-62D3-E650-304F-5AAFC1F40B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010" y="1708850"/>
            <a:ext cx="2103813" cy="504796"/>
          </a:xfrm>
          <a:prstGeom prst="rect">
            <a:avLst/>
          </a:prstGeom>
        </p:spPr>
      </p:pic>
      <p:pic>
        <p:nvPicPr>
          <p:cNvPr id="5" name="image336.jpeg">
            <a:extLst>
              <a:ext uri="{FF2B5EF4-FFF2-40B4-BE49-F238E27FC236}">
                <a16:creationId xmlns:a16="http://schemas.microsoft.com/office/drawing/2014/main" id="{616E00FE-90AC-80DD-ABDD-89E0811CF7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9823" y="2367471"/>
            <a:ext cx="7481194" cy="3178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5747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F8E3049-0D44-0A3A-A537-D2154B3DE30D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675258"/>
            <a:ext cx="11430000" cy="2285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14.The Internet is so clearly connected with our daily life. Can you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life without it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know                		B. expect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understand                D. imagine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A9B0C764-E93D-1182-D262-2943F4377D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075" y="978390"/>
            <a:ext cx="2440837" cy="504796"/>
          </a:xfrm>
          <a:prstGeom prst="rect">
            <a:avLst/>
          </a:prstGeom>
        </p:spPr>
      </p:pic>
      <p:sp>
        <p:nvSpPr>
          <p:cNvPr id="3" name="A_ea8a2">
            <a:extLst>
              <a:ext uri="{FF2B5EF4-FFF2-40B4-BE49-F238E27FC236}">
                <a16:creationId xmlns:a16="http://schemas.microsoft.com/office/drawing/2014/main" id="{7BB0CABF-FC69-8042-A65D-4D0521FE5BE9}"/>
              </a:ext>
            </a:extLst>
          </p:cNvPr>
          <p:cNvSpPr/>
          <p:nvPr/>
        </p:nvSpPr>
        <p:spPr>
          <a:xfrm>
            <a:off x="10599674" y="1804806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3824552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A4CD274-9290-88B6-80D2-6C94D9E2E970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43412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trouble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问题；烦恼；困难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P96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29.jpeg">
            <a:extLst>
              <a:ext uri="{FF2B5EF4-FFF2-40B4-BE49-F238E27FC236}">
                <a16:creationId xmlns:a16="http://schemas.microsoft.com/office/drawing/2014/main" id="{7A6AA1B9-F7CD-1EA4-CEAE-DD01C13BDC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010" y="1708850"/>
            <a:ext cx="2103813" cy="504796"/>
          </a:xfrm>
          <a:prstGeom prst="rect">
            <a:avLst/>
          </a:prstGeom>
        </p:spPr>
      </p:pic>
      <p:pic>
        <p:nvPicPr>
          <p:cNvPr id="5" name="image340.jpeg">
            <a:extLst>
              <a:ext uri="{FF2B5EF4-FFF2-40B4-BE49-F238E27FC236}">
                <a16:creationId xmlns:a16="http://schemas.microsoft.com/office/drawing/2014/main" id="{AA607429-B21D-7CF4-9DA6-5B0D995B4F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0463" y="2004320"/>
            <a:ext cx="6313555" cy="4396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8817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29AAFDF-3572-AF89-C50F-BC45C3644D3C}"/>
              </a:ext>
            </a:extLst>
          </p:cNvPr>
          <p:cNvSpPr txBox="1">
            <a:spLocks noChangeAspect="1"/>
          </p:cNvSpPr>
          <p:nvPr/>
        </p:nvSpPr>
        <p:spPr>
          <a:xfrm>
            <a:off x="287075" y="1483186"/>
            <a:ext cx="11430000" cy="4525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大多数学生在冬天早晨早起有困难。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Most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 early on winter mornings.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那个男孩因为和同学打架惹了麻烦。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boy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 fighting with his classmate.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What’s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 the young people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has a bad cold.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trouble                B. story</a:t>
            </a:r>
            <a:r>
              <a:rPr lang="en-US" altLang="zh-CN" sz="28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idea                D. way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08cbf">
            <a:extLst>
              <a:ext uri="{FF2B5EF4-FFF2-40B4-BE49-F238E27FC236}">
                <a16:creationId xmlns:a16="http://schemas.microsoft.com/office/drawing/2014/main" id="{8AF8FCBE-57C4-BCC3-4D4E-DC3DC65CBF0F}"/>
              </a:ext>
            </a:extLst>
          </p:cNvPr>
          <p:cNvSpPr/>
          <p:nvPr/>
        </p:nvSpPr>
        <p:spPr>
          <a:xfrm>
            <a:off x="3181532" y="4353386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5" name="A_d2f4c">
            <a:extLst>
              <a:ext uri="{FF2B5EF4-FFF2-40B4-BE49-F238E27FC236}">
                <a16:creationId xmlns:a16="http://schemas.microsoft.com/office/drawing/2014/main" id="{7A5F1F64-76B3-E80A-049C-A4CBC163B44B}"/>
              </a:ext>
            </a:extLst>
          </p:cNvPr>
          <p:cNvSpPr/>
          <p:nvPr/>
        </p:nvSpPr>
        <p:spPr>
          <a:xfrm>
            <a:off x="1958078" y="3798650"/>
            <a:ext cx="49101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got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into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trouble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F0BF414D-232C-4B58-AF68-77EA23C43F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075" y="978390"/>
            <a:ext cx="2440837" cy="504796"/>
          </a:xfrm>
          <a:prstGeom prst="rect">
            <a:avLst/>
          </a:prstGeom>
        </p:spPr>
      </p:pic>
      <p:sp>
        <p:nvSpPr>
          <p:cNvPr id="3" name="A_1deb0">
            <a:extLst>
              <a:ext uri="{FF2B5EF4-FFF2-40B4-BE49-F238E27FC236}">
                <a16:creationId xmlns:a16="http://schemas.microsoft.com/office/drawing/2014/main" id="{37128F06-995B-42EB-2297-B07518337530}"/>
              </a:ext>
            </a:extLst>
          </p:cNvPr>
          <p:cNvSpPr/>
          <p:nvPr/>
        </p:nvSpPr>
        <p:spPr>
          <a:xfrm>
            <a:off x="2848665" y="2134442"/>
            <a:ext cx="679132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have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trouble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in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getting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1909644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776AD4E-47C7-9507-F8F6-695BD568600C}"/>
              </a:ext>
            </a:extLst>
          </p:cNvPr>
          <p:cNvSpPr txBox="1">
            <a:spLocks noChangeAspect="1"/>
          </p:cNvSpPr>
          <p:nvPr/>
        </p:nvSpPr>
        <p:spPr>
          <a:xfrm>
            <a:off x="216108" y="943412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keep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保持；留在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P98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29.jpeg">
            <a:extLst>
              <a:ext uri="{FF2B5EF4-FFF2-40B4-BE49-F238E27FC236}">
                <a16:creationId xmlns:a16="http://schemas.microsoft.com/office/drawing/2014/main" id="{19220BE5-7079-213B-0B74-3F1935F2B7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010" y="1708850"/>
            <a:ext cx="2103813" cy="504796"/>
          </a:xfrm>
          <a:prstGeom prst="rect">
            <a:avLst/>
          </a:prstGeom>
        </p:spPr>
      </p:pic>
      <p:pic>
        <p:nvPicPr>
          <p:cNvPr id="5" name="image344.jpeg">
            <a:extLst>
              <a:ext uri="{FF2B5EF4-FFF2-40B4-BE49-F238E27FC236}">
                <a16:creationId xmlns:a16="http://schemas.microsoft.com/office/drawing/2014/main" id="{0BF2A93A-A539-7F0C-AB68-E937EFC075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6693" y="2213646"/>
            <a:ext cx="6046688" cy="4112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9851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194547"/>
            <a:ext cx="11647357" cy="738664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八年级上　</a:t>
            </a:r>
            <a:r>
              <a:rPr lang="en-US" altLang="zh-CN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Modules 10—12 </a:t>
            </a:r>
            <a:endParaRPr lang="zh-CN" altLang="en-US" sz="4200" b="1" spc="600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963895" y="3759518"/>
            <a:ext cx="3437021" cy="640508"/>
            <a:chOff x="1145233" y="1930184"/>
            <a:chExt cx="3437021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7169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考点清单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524355" y="3759518"/>
            <a:ext cx="3159807" cy="640508"/>
            <a:chOff x="1145233" y="1930184"/>
            <a:chExt cx="3159807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24397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熟词生义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41F3398A-557F-DC43-B636-3A0962A6C8E5}"/>
              </a:ext>
            </a:extLst>
          </p:cNvPr>
          <p:cNvGrpSpPr/>
          <p:nvPr/>
        </p:nvGrpSpPr>
        <p:grpSpPr>
          <a:xfrm>
            <a:off x="8102529" y="3759518"/>
            <a:ext cx="3242230" cy="640508"/>
            <a:chOff x="1145233" y="1930184"/>
            <a:chExt cx="3242230" cy="64050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A659F772-D4CB-B286-D0A3-15061481019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Box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0A0B326E-05B2-6BF8-52C4-2E266B2EEC8E}"/>
                </a:ext>
              </a:extLst>
            </p:cNvPr>
            <p:cNvSpPr txBox="1"/>
            <p:nvPr/>
          </p:nvSpPr>
          <p:spPr>
            <a:xfrm>
              <a:off x="1865313" y="1986394"/>
              <a:ext cx="2522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针对性练习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10">
              <a:extLst>
                <a:ext uri="{FF2B5EF4-FFF2-40B4-BE49-F238E27FC236}">
                  <a16:creationId xmlns:a16="http://schemas.microsoft.com/office/drawing/2014/main" id="{32653EE9-64A5-8A77-4760-BBB5F94BC911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951415B-A448-355E-0CF4-43C0F920112D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841324"/>
            <a:ext cx="11430000" cy="57653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6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【考点拓展】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keep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短语归纳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keep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away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避免接近；远离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keep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pet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饲养宠物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keep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back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阻止；留在后面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keep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healthy/fit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保持健康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keep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mind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en-US" altLang="zh-CN" sz="26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记在心里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keep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touch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6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保持联系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keep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继续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keep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one’s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promise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守诺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keep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oneself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保守秘密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keep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one’s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cool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沉住气；保持冷静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65509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35C97C3B-8863-FA6C-AD73-FFB479228056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483186"/>
            <a:ext cx="11430000" cy="45213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请远离那栋旧楼，它是危险的。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Please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 old building. It’s dangerous.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他们承诺暑假期间互相保持联系。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 promised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each other during the summer vacation.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尽管很累，她还是继续练习钢琴。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piano even though she was tired.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2653c">
            <a:extLst>
              <a:ext uri="{FF2B5EF4-FFF2-40B4-BE49-F238E27FC236}">
                <a16:creationId xmlns:a16="http://schemas.microsoft.com/office/drawing/2014/main" id="{63C4C478-F5AE-2CF8-D7CE-E54891B82A7B}"/>
              </a:ext>
            </a:extLst>
          </p:cNvPr>
          <p:cNvSpPr/>
          <p:nvPr/>
        </p:nvSpPr>
        <p:spPr>
          <a:xfrm>
            <a:off x="1370965" y="4908122"/>
            <a:ext cx="53118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kept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on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practising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5" name="A_bcb74">
            <a:extLst>
              <a:ext uri="{FF2B5EF4-FFF2-40B4-BE49-F238E27FC236}">
                <a16:creationId xmlns:a16="http://schemas.microsoft.com/office/drawing/2014/main" id="{DD8A3B9A-7F3D-7413-10A6-AF4885F855FA}"/>
              </a:ext>
            </a:extLst>
          </p:cNvPr>
          <p:cNvSpPr/>
          <p:nvPr/>
        </p:nvSpPr>
        <p:spPr>
          <a:xfrm>
            <a:off x="3477514" y="3243914"/>
            <a:ext cx="61675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keep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in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touch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with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11E0DA01-49E6-EFA6-F82E-AAE56902C7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075" y="978390"/>
            <a:ext cx="2440837" cy="504796"/>
          </a:xfrm>
          <a:prstGeom prst="rect">
            <a:avLst/>
          </a:prstGeom>
        </p:spPr>
      </p:pic>
      <p:sp>
        <p:nvSpPr>
          <p:cNvPr id="3" name="A_07615">
            <a:extLst>
              <a:ext uri="{FF2B5EF4-FFF2-40B4-BE49-F238E27FC236}">
                <a16:creationId xmlns:a16="http://schemas.microsoft.com/office/drawing/2014/main" id="{F18F709D-DF45-84D1-D32E-20F939A8CCE3}"/>
              </a:ext>
            </a:extLst>
          </p:cNvPr>
          <p:cNvSpPr/>
          <p:nvPr/>
        </p:nvSpPr>
        <p:spPr>
          <a:xfrm>
            <a:off x="1763078" y="2134442"/>
            <a:ext cx="498792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keep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away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from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4203069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39A4741-7641-B30B-6EF0-E06B27659AC6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514321"/>
            <a:ext cx="11430000" cy="34056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does your grandpa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healthy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eats well and exercise every day.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sound         B. keep		C. make                D. learn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22.Scissors and knives should be put in a high place to keep children ____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touching them.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                B. on		C. from                D. with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0d2b4">
            <a:extLst>
              <a:ext uri="{FF2B5EF4-FFF2-40B4-BE49-F238E27FC236}">
                <a16:creationId xmlns:a16="http://schemas.microsoft.com/office/drawing/2014/main" id="{AEA8C49F-1C0F-398E-77C6-F3E8A7792238}"/>
              </a:ext>
            </a:extLst>
          </p:cNvPr>
          <p:cNvSpPr/>
          <p:nvPr/>
        </p:nvSpPr>
        <p:spPr>
          <a:xfrm>
            <a:off x="10980674" y="3303352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2" name="A_ae023">
            <a:extLst>
              <a:ext uri="{FF2B5EF4-FFF2-40B4-BE49-F238E27FC236}">
                <a16:creationId xmlns:a16="http://schemas.microsoft.com/office/drawing/2014/main" id="{C6F505D3-DB02-CAC6-2968-5426179AD89F}"/>
              </a:ext>
            </a:extLst>
          </p:cNvPr>
          <p:cNvSpPr/>
          <p:nvPr/>
        </p:nvSpPr>
        <p:spPr>
          <a:xfrm>
            <a:off x="5257102" y="1610841"/>
            <a:ext cx="119068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798809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2F739AD6-47CE-C8F1-66BF-487383A96A34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914373"/>
            <a:ext cx="11430000" cy="1725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(1)He was too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thick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understand the joke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(2)There is a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thick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forest behind the mountain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(3)The mountains are covered with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thick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snow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4d18c">
            <a:extLst>
              <a:ext uri="{FF2B5EF4-FFF2-40B4-BE49-F238E27FC236}">
                <a16:creationId xmlns:a16="http://schemas.microsoft.com/office/drawing/2014/main" id="{2FE6962D-60F2-E98D-133D-B11DACDA1838}"/>
              </a:ext>
            </a:extLst>
          </p:cNvPr>
          <p:cNvSpPr/>
          <p:nvPr/>
        </p:nvSpPr>
        <p:spPr>
          <a:xfrm>
            <a:off x="7582154" y="5180325"/>
            <a:ext cx="1298640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d8d4d">
            <a:extLst>
              <a:ext uri="{FF2B5EF4-FFF2-40B4-BE49-F238E27FC236}">
                <a16:creationId xmlns:a16="http://schemas.microsoft.com/office/drawing/2014/main" id="{5046D4D7-C7EC-52C1-EEB1-05BF8566C604}"/>
              </a:ext>
            </a:extLst>
          </p:cNvPr>
          <p:cNvSpPr/>
          <p:nvPr/>
        </p:nvSpPr>
        <p:spPr>
          <a:xfrm>
            <a:off x="7554151" y="4565629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1F734AE-3492-5B6D-3AAA-BF71A7B0B69D}"/>
              </a:ext>
            </a:extLst>
          </p:cNvPr>
          <p:cNvSpPr txBox="1">
            <a:spLocks noChangeAspect="1"/>
          </p:cNvSpPr>
          <p:nvPr/>
        </p:nvSpPr>
        <p:spPr>
          <a:xfrm>
            <a:off x="740764" y="2081020"/>
            <a:ext cx="4580744" cy="17205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）茂密的；浓密的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）迟笨的；愚钝的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）厚的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02b73">
            <a:extLst>
              <a:ext uri="{FF2B5EF4-FFF2-40B4-BE49-F238E27FC236}">
                <a16:creationId xmlns:a16="http://schemas.microsoft.com/office/drawing/2014/main" id="{BFD473B6-65C1-43A4-4A58-EA9EFAE2E79C}"/>
              </a:ext>
            </a:extLst>
          </p:cNvPr>
          <p:cNvSpPr/>
          <p:nvPr/>
        </p:nvSpPr>
        <p:spPr>
          <a:xfrm>
            <a:off x="7035165" y="4010893"/>
            <a:ext cx="1278000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78CDB2A-203E-2B85-05F0-238E5552A364}"/>
              </a:ext>
            </a:extLst>
          </p:cNvPr>
          <p:cNvSpPr txBox="1">
            <a:spLocks noChangeAspect="1"/>
          </p:cNvSpPr>
          <p:nvPr/>
        </p:nvSpPr>
        <p:spPr>
          <a:xfrm>
            <a:off x="338887" y="1476111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1.thick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6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78175" y="924110"/>
            <a:ext cx="4351425" cy="552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4992AB30-80C6-E0C0-CA8E-125E785602AB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429000"/>
            <a:ext cx="11430000" cy="1725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(1)His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gift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languages allows him to speak five fluently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(2)My parents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gifted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me a piano when I won the music competition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(3)Millie gets many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gifts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 her birthday every year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3796e">
            <a:extLst>
              <a:ext uri="{FF2B5EF4-FFF2-40B4-BE49-F238E27FC236}">
                <a16:creationId xmlns:a16="http://schemas.microsoft.com/office/drawing/2014/main" id="{A9CB7184-7921-9104-CEBC-C705BD2CC142}"/>
              </a:ext>
            </a:extLst>
          </p:cNvPr>
          <p:cNvSpPr/>
          <p:nvPr/>
        </p:nvSpPr>
        <p:spPr>
          <a:xfrm>
            <a:off x="8359775" y="4634992"/>
            <a:ext cx="1298639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85ea0">
            <a:extLst>
              <a:ext uri="{FF2B5EF4-FFF2-40B4-BE49-F238E27FC236}">
                <a16:creationId xmlns:a16="http://schemas.microsoft.com/office/drawing/2014/main" id="{E590A37F-4D28-F073-6D21-F61B45806D30}"/>
              </a:ext>
            </a:extLst>
          </p:cNvPr>
          <p:cNvSpPr/>
          <p:nvPr/>
        </p:nvSpPr>
        <p:spPr>
          <a:xfrm>
            <a:off x="10722864" y="4080256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F0EA678-84AE-E879-BF41-65D7EF1C0ED3}"/>
              </a:ext>
            </a:extLst>
          </p:cNvPr>
          <p:cNvSpPr txBox="1">
            <a:spLocks noChangeAspect="1"/>
          </p:cNvSpPr>
          <p:nvPr/>
        </p:nvSpPr>
        <p:spPr>
          <a:xfrm>
            <a:off x="740764" y="1708464"/>
            <a:ext cx="3471472" cy="17205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）天赋；才能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）将……赠给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）礼物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87239">
            <a:extLst>
              <a:ext uri="{FF2B5EF4-FFF2-40B4-BE49-F238E27FC236}">
                <a16:creationId xmlns:a16="http://schemas.microsoft.com/office/drawing/2014/main" id="{1DCBF542-C40E-CFA0-8DE2-5D37488AF69B}"/>
              </a:ext>
            </a:extLst>
          </p:cNvPr>
          <p:cNvSpPr/>
          <p:nvPr/>
        </p:nvSpPr>
        <p:spPr>
          <a:xfrm>
            <a:off x="9179243" y="3525520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1C111F3-C643-35FF-D53F-7F15AD2C182A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56512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2.gift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5632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628D6C76-96B4-450A-A9A8-D1EEF216CAAF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236986"/>
            <a:ext cx="11430000" cy="1725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(1)The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difference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price between the two cars is $5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(2)They had a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difference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opinion about the project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(3)From a distance it’s hard to tell the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difference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between the twins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6edb2">
            <a:extLst>
              <a:ext uri="{FF2B5EF4-FFF2-40B4-BE49-F238E27FC236}">
                <a16:creationId xmlns:a16="http://schemas.microsoft.com/office/drawing/2014/main" id="{1FC13F2F-56BD-A1EA-979C-A0CEF6456127}"/>
              </a:ext>
            </a:extLst>
          </p:cNvPr>
          <p:cNvSpPr/>
          <p:nvPr/>
        </p:nvSpPr>
        <p:spPr>
          <a:xfrm>
            <a:off x="10719118" y="4487948"/>
            <a:ext cx="1298638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92714">
            <a:extLst>
              <a:ext uri="{FF2B5EF4-FFF2-40B4-BE49-F238E27FC236}">
                <a16:creationId xmlns:a16="http://schemas.microsoft.com/office/drawing/2014/main" id="{24038311-779E-A186-37EF-293FCDAEF60A}"/>
              </a:ext>
            </a:extLst>
          </p:cNvPr>
          <p:cNvSpPr/>
          <p:nvPr/>
        </p:nvSpPr>
        <p:spPr>
          <a:xfrm>
            <a:off x="8611426" y="3888242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060ACBF-394F-804E-7932-A8C5D9AEAEBC}"/>
              </a:ext>
            </a:extLst>
          </p:cNvPr>
          <p:cNvSpPr txBox="1">
            <a:spLocks noChangeAspect="1"/>
          </p:cNvSpPr>
          <p:nvPr/>
        </p:nvSpPr>
        <p:spPr>
          <a:xfrm>
            <a:off x="695793" y="1516450"/>
            <a:ext cx="4161020" cy="17205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）差；差额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）意见分歧；争论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）差别；差异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1ffcd">
            <a:extLst>
              <a:ext uri="{FF2B5EF4-FFF2-40B4-BE49-F238E27FC236}">
                <a16:creationId xmlns:a16="http://schemas.microsoft.com/office/drawing/2014/main" id="{34C49BEA-9B4E-087E-7B05-51E9DA635C52}"/>
              </a:ext>
            </a:extLst>
          </p:cNvPr>
          <p:cNvSpPr/>
          <p:nvPr/>
        </p:nvSpPr>
        <p:spPr>
          <a:xfrm>
            <a:off x="9351264" y="3333506"/>
            <a:ext cx="125939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A93E16D-CB17-304B-084C-BAC8DE5FA12D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11541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3.difference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0252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ED9F9B4D-87D2-6B8F-BA61-59B6A88FEA0E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429000"/>
            <a:ext cx="11430000" cy="1725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(1)She was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accepted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as a full member of the society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(2)I can’t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accept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 there’s nothing we can do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(3)She won’t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accept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advice from anyone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46b00">
            <a:extLst>
              <a:ext uri="{FF2B5EF4-FFF2-40B4-BE49-F238E27FC236}">
                <a16:creationId xmlns:a16="http://schemas.microsoft.com/office/drawing/2014/main" id="{79D340B2-773B-8158-8537-2DDA2D064A14}"/>
              </a:ext>
            </a:extLst>
          </p:cNvPr>
          <p:cNvSpPr/>
          <p:nvPr/>
        </p:nvSpPr>
        <p:spPr>
          <a:xfrm>
            <a:off x="6630289" y="4634992"/>
            <a:ext cx="1298639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d75cb">
            <a:extLst>
              <a:ext uri="{FF2B5EF4-FFF2-40B4-BE49-F238E27FC236}">
                <a16:creationId xmlns:a16="http://schemas.microsoft.com/office/drawing/2014/main" id="{1A218EF0-3553-2731-A16F-C86C6D26F32F}"/>
              </a:ext>
            </a:extLst>
          </p:cNvPr>
          <p:cNvSpPr/>
          <p:nvPr/>
        </p:nvSpPr>
        <p:spPr>
          <a:xfrm>
            <a:off x="7715631" y="4080256"/>
            <a:ext cx="125939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3FE0B9A-B294-BAAB-33C2-AA0F101C4805}"/>
              </a:ext>
            </a:extLst>
          </p:cNvPr>
          <p:cNvSpPr txBox="1">
            <a:spLocks noChangeAspect="1"/>
          </p:cNvSpPr>
          <p:nvPr/>
        </p:nvSpPr>
        <p:spPr>
          <a:xfrm>
            <a:off x="650823" y="1546430"/>
            <a:ext cx="5914869" cy="17205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）相信；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NEU-BZ"/>
                <a:ea typeface="方正楷体_GBK"/>
                <a:cs typeface="Times New Roman" panose="02020603050405020304" pitchFamily="18" charset="0"/>
              </a:rPr>
              <a:t>（认为真实）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而接受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）接纳；欢迎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）收受；接受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70b48">
            <a:extLst>
              <a:ext uri="{FF2B5EF4-FFF2-40B4-BE49-F238E27FC236}">
                <a16:creationId xmlns:a16="http://schemas.microsoft.com/office/drawing/2014/main" id="{C5F4857A-ABE2-498D-5287-009CC01CE87A}"/>
              </a:ext>
            </a:extLst>
          </p:cNvPr>
          <p:cNvSpPr/>
          <p:nvPr/>
        </p:nvSpPr>
        <p:spPr>
          <a:xfrm>
            <a:off x="8287068" y="3525520"/>
            <a:ext cx="1278002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0C54173-ACF8-A60B-E099-CEC14EE3A326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41521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4.accept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3588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2C059DCB-610F-2F53-4A63-492CF7F760A9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429000"/>
            <a:ext cx="11430000" cy="2285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(1)The man had a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serious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illness last year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(2)He said he would help us with the project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I’m not sure if he’s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serious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Black is quite a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serious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person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f0fd4">
            <a:extLst>
              <a:ext uri="{FF2B5EF4-FFF2-40B4-BE49-F238E27FC236}">
                <a16:creationId xmlns:a16="http://schemas.microsoft.com/office/drawing/2014/main" id="{C5310626-AB3A-BAA0-55D2-D75EA3ADB8F7}"/>
              </a:ext>
            </a:extLst>
          </p:cNvPr>
          <p:cNvSpPr/>
          <p:nvPr/>
        </p:nvSpPr>
        <p:spPr>
          <a:xfrm>
            <a:off x="6160389" y="5189728"/>
            <a:ext cx="1298639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c9e6e">
            <a:extLst>
              <a:ext uri="{FF2B5EF4-FFF2-40B4-BE49-F238E27FC236}">
                <a16:creationId xmlns:a16="http://schemas.microsoft.com/office/drawing/2014/main" id="{97AF96B3-3FA4-A30E-5C47-EAC4E9E54EED}"/>
              </a:ext>
            </a:extLst>
          </p:cNvPr>
          <p:cNvSpPr/>
          <p:nvPr/>
        </p:nvSpPr>
        <p:spPr>
          <a:xfrm>
            <a:off x="1644015" y="4634992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977554F-8A3C-7A75-9515-0F9D55B20F7D}"/>
              </a:ext>
            </a:extLst>
          </p:cNvPr>
          <p:cNvSpPr txBox="1">
            <a:spLocks noChangeAspect="1"/>
          </p:cNvSpPr>
          <p:nvPr/>
        </p:nvSpPr>
        <p:spPr>
          <a:xfrm>
            <a:off x="695793" y="1708464"/>
            <a:ext cx="5715000" cy="17205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）严重的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）认真的；当真的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）认真严肃的；不开玩笑的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11685">
            <a:extLst>
              <a:ext uri="{FF2B5EF4-FFF2-40B4-BE49-F238E27FC236}">
                <a16:creationId xmlns:a16="http://schemas.microsoft.com/office/drawing/2014/main" id="{90353ACB-23AC-1512-3B41-65E1AA28E508}"/>
              </a:ext>
            </a:extLst>
          </p:cNvPr>
          <p:cNvSpPr/>
          <p:nvPr/>
        </p:nvSpPr>
        <p:spPr>
          <a:xfrm>
            <a:off x="6797739" y="3525520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CC57300-BB29-5ECA-1259-76D5BA1F6D4A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046453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5.serious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3083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17CB3EB5-29EA-8291-DDA1-81B28CC9F642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429000"/>
            <a:ext cx="11430000" cy="1725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(1)He didn’t want to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trouble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his friends to help him move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(2)Does the pressure of exams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trouble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your students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(3)I’m having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trouble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getting the car started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6e5cf">
            <a:extLst>
              <a:ext uri="{FF2B5EF4-FFF2-40B4-BE49-F238E27FC236}">
                <a16:creationId xmlns:a16="http://schemas.microsoft.com/office/drawing/2014/main" id="{7CFAD545-035B-96D6-085E-7EB974DE90D6}"/>
              </a:ext>
            </a:extLst>
          </p:cNvPr>
          <p:cNvSpPr/>
          <p:nvPr/>
        </p:nvSpPr>
        <p:spPr>
          <a:xfrm>
            <a:off x="7285863" y="4634992"/>
            <a:ext cx="1298639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e5f52">
            <a:extLst>
              <a:ext uri="{FF2B5EF4-FFF2-40B4-BE49-F238E27FC236}">
                <a16:creationId xmlns:a16="http://schemas.microsoft.com/office/drawing/2014/main" id="{3D08B5C1-7DC5-4191-47D0-97163CC8ADC1}"/>
              </a:ext>
            </a:extLst>
          </p:cNvPr>
          <p:cNvSpPr/>
          <p:nvPr/>
        </p:nvSpPr>
        <p:spPr>
          <a:xfrm>
            <a:off x="8695436" y="4080256"/>
            <a:ext cx="1259397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56C40CE-A890-4DB3-6477-304909502618}"/>
              </a:ext>
            </a:extLst>
          </p:cNvPr>
          <p:cNvSpPr txBox="1">
            <a:spLocks noChangeAspect="1"/>
          </p:cNvSpPr>
          <p:nvPr/>
        </p:nvSpPr>
        <p:spPr>
          <a:xfrm>
            <a:off x="710784" y="1561421"/>
            <a:ext cx="4520784" cy="17205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）使忧虑；使苦恼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）劳驾；费神；麻烦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）问题；烦恼；困难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dced7">
            <a:extLst>
              <a:ext uri="{FF2B5EF4-FFF2-40B4-BE49-F238E27FC236}">
                <a16:creationId xmlns:a16="http://schemas.microsoft.com/office/drawing/2014/main" id="{443C328E-9589-AD28-9AF3-C0A9C372FB7B}"/>
              </a:ext>
            </a:extLst>
          </p:cNvPr>
          <p:cNvSpPr/>
          <p:nvPr/>
        </p:nvSpPr>
        <p:spPr>
          <a:xfrm>
            <a:off x="9252839" y="3525520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2C9670F-47E9-DFD8-1FEE-38F476CDF80F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56512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6.trouble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7350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0A86D676-E504-4A86-CB8A-4EE0295E47FF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429000"/>
            <a:ext cx="11430000" cy="2845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(1)A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drop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 water fell on the ant when it was nearly dying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(2)I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dropped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chose art finally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(3)We walked together slowly across the street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dropped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letters in the mailbox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Drop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noodles into the water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86e73">
            <a:extLst>
              <a:ext uri="{FF2B5EF4-FFF2-40B4-BE49-F238E27FC236}">
                <a16:creationId xmlns:a16="http://schemas.microsoft.com/office/drawing/2014/main" id="{B0D4DC5D-EB66-52B6-0398-57CA573D422B}"/>
              </a:ext>
            </a:extLst>
          </p:cNvPr>
          <p:cNvSpPr/>
          <p:nvPr/>
        </p:nvSpPr>
        <p:spPr>
          <a:xfrm>
            <a:off x="5748338" y="5744464"/>
            <a:ext cx="1298638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35a63">
            <a:extLst>
              <a:ext uri="{FF2B5EF4-FFF2-40B4-BE49-F238E27FC236}">
                <a16:creationId xmlns:a16="http://schemas.microsoft.com/office/drawing/2014/main" id="{173C7466-77B1-636E-FBAF-36C65AEA5A64}"/>
              </a:ext>
            </a:extLst>
          </p:cNvPr>
          <p:cNvSpPr/>
          <p:nvPr/>
        </p:nvSpPr>
        <p:spPr>
          <a:xfrm>
            <a:off x="2753678" y="5189728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b1d61">
            <a:extLst>
              <a:ext uri="{FF2B5EF4-FFF2-40B4-BE49-F238E27FC236}">
                <a16:creationId xmlns:a16="http://schemas.microsoft.com/office/drawing/2014/main" id="{5F92C014-152F-B979-1F3A-E7F0E24DA2AE}"/>
              </a:ext>
            </a:extLst>
          </p:cNvPr>
          <p:cNvSpPr/>
          <p:nvPr/>
        </p:nvSpPr>
        <p:spPr>
          <a:xfrm>
            <a:off x="6682105" y="4080256"/>
            <a:ext cx="125939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727F40B-97BD-5D58-EEF2-F752CC5093A5}"/>
              </a:ext>
            </a:extLst>
          </p:cNvPr>
          <p:cNvSpPr txBox="1">
            <a:spLocks noChangeAspect="1"/>
          </p:cNvSpPr>
          <p:nvPr/>
        </p:nvSpPr>
        <p:spPr>
          <a:xfrm>
            <a:off x="1730115" y="1148311"/>
            <a:ext cx="3621374" cy="228068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）放弃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）投递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）滴；水滴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）使落下；投下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e8bc0">
            <a:extLst>
              <a:ext uri="{FF2B5EF4-FFF2-40B4-BE49-F238E27FC236}">
                <a16:creationId xmlns:a16="http://schemas.microsoft.com/office/drawing/2014/main" id="{97FEB06C-8FE5-4D7B-482C-2F358C3D0BF0}"/>
              </a:ext>
            </a:extLst>
          </p:cNvPr>
          <p:cNvSpPr/>
          <p:nvPr/>
        </p:nvSpPr>
        <p:spPr>
          <a:xfrm>
            <a:off x="9422067" y="3525520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0E7EC35-4A07-319A-5793-5EAE8F516BF3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41521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7.drop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7772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4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2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19097" y="920890"/>
            <a:ext cx="4642516" cy="50673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CFAABBB7-7356-BCFD-3D3F-B9AB7BD8320B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427625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probably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adv.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或许；可能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P80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6" name="image193.jpeg">
            <a:extLst>
              <a:ext uri="{FF2B5EF4-FFF2-40B4-BE49-F238E27FC236}">
                <a16:creationId xmlns:a16="http://schemas.microsoft.com/office/drawing/2014/main" id="{120C8C63-23B3-3161-CF6C-711C68B178B3}"/>
              </a:ext>
            </a:extLst>
          </p:cNvPr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1000" y="2268311"/>
            <a:ext cx="2226991" cy="53435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71299C89-5E95-BCA2-1118-0E4A4F243B43}"/>
              </a:ext>
            </a:extLst>
          </p:cNvPr>
          <p:cNvSpPr txBox="1">
            <a:spLocks noChangeAspect="1"/>
          </p:cNvSpPr>
          <p:nvPr/>
        </p:nvSpPr>
        <p:spPr>
          <a:xfrm>
            <a:off x="425355" y="2741658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probably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perhaps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maybe</a:t>
            </a:r>
            <a:endParaRPr lang="zh-CN" altLang="en-US" sz="2800" dirty="0"/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AC6C0841-95FF-8493-7DEE-45E56776BCD7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222612671"/>
              </p:ext>
            </p:extLst>
          </p:nvPr>
        </p:nvGraphicFramePr>
        <p:xfrm>
          <a:off x="530902" y="3342785"/>
          <a:ext cx="11430000" cy="3103880"/>
        </p:xfrm>
        <a:graphic>
          <a:graphicData uri="http://schemas.openxmlformats.org/drawingml/2006/table">
            <a:tbl>
              <a:tblPr firstRow="1" firstCol="1" bandRow="1"/>
              <a:tblGrid>
                <a:gridCol w="2289028">
                  <a:extLst>
                    <a:ext uri="{9D8B030D-6E8A-4147-A177-3AD203B41FA5}">
                      <a16:colId xmlns:a16="http://schemas.microsoft.com/office/drawing/2014/main" val="2738626883"/>
                    </a:ext>
                  </a:extLst>
                </a:gridCol>
                <a:gridCol w="9140972">
                  <a:extLst>
                    <a:ext uri="{9D8B030D-6E8A-4147-A177-3AD203B41FA5}">
                      <a16:colId xmlns:a16="http://schemas.microsoft.com/office/drawing/2014/main" val="1157664461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422939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probably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意为“很可能；大概”，表示的可能性比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maybe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perhaps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都要大，且经常与动词连用，放句中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8512437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perhaps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意为“或许；可能；大概”，相对于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maybe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较为正式，可表示建议、请求或温和地命令，通常放句首或句中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53746988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maybe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意为“大概；或许”，多用于口语，表示礼貌地请求或建议，通常放句首或句尾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35868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64B28D04-5366-FE59-BF01-C3D904CEE733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545849"/>
            <a:ext cx="11430000" cy="28408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(1)We took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cover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under the bridge during the storm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(2)The movie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covers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all of Chinese history. It is really worth seeing again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(3)The reporter will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cover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sports game tonight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(4)Could you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cover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food and put it in the fridge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c17ee">
            <a:extLst>
              <a:ext uri="{FF2B5EF4-FFF2-40B4-BE49-F238E27FC236}">
                <a16:creationId xmlns:a16="http://schemas.microsoft.com/office/drawing/2014/main" id="{7482F8C5-7779-5E35-21B5-1E1726D013B6}"/>
              </a:ext>
            </a:extLst>
          </p:cNvPr>
          <p:cNvSpPr/>
          <p:nvPr/>
        </p:nvSpPr>
        <p:spPr>
          <a:xfrm>
            <a:off x="8592439" y="5861313"/>
            <a:ext cx="1298639" cy="41747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9b4a7">
            <a:extLst>
              <a:ext uri="{FF2B5EF4-FFF2-40B4-BE49-F238E27FC236}">
                <a16:creationId xmlns:a16="http://schemas.microsoft.com/office/drawing/2014/main" id="{DDA3572E-2CC5-E99C-D6F7-54D2B0A01DAA}"/>
              </a:ext>
            </a:extLst>
          </p:cNvPr>
          <p:cNvSpPr/>
          <p:nvPr/>
        </p:nvSpPr>
        <p:spPr>
          <a:xfrm>
            <a:off x="8152575" y="5306577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e5ad2">
            <a:extLst>
              <a:ext uri="{FF2B5EF4-FFF2-40B4-BE49-F238E27FC236}">
                <a16:creationId xmlns:a16="http://schemas.microsoft.com/office/drawing/2014/main" id="{2F3E5ACA-C8E6-27A3-C745-9741491AEDF9}"/>
              </a:ext>
            </a:extLst>
          </p:cNvPr>
          <p:cNvSpPr/>
          <p:nvPr/>
        </p:nvSpPr>
        <p:spPr>
          <a:xfrm>
            <a:off x="1409065" y="4751841"/>
            <a:ext cx="125939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47B572B-6C95-5BAA-620E-55CCFCF6960A}"/>
              </a:ext>
            </a:extLst>
          </p:cNvPr>
          <p:cNvSpPr txBox="1">
            <a:spLocks noChangeAspect="1"/>
          </p:cNvSpPr>
          <p:nvPr/>
        </p:nvSpPr>
        <p:spPr>
          <a:xfrm>
            <a:off x="1820056" y="1148311"/>
            <a:ext cx="3381531" cy="228068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）包括；涉及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）电视报道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）庇护所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）盖；盖上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db91b">
            <a:extLst>
              <a:ext uri="{FF2B5EF4-FFF2-40B4-BE49-F238E27FC236}">
                <a16:creationId xmlns:a16="http://schemas.microsoft.com/office/drawing/2014/main" id="{8AAD69D2-3077-F3D4-080C-A2B3799F4F3C}"/>
              </a:ext>
            </a:extLst>
          </p:cNvPr>
          <p:cNvSpPr/>
          <p:nvPr/>
        </p:nvSpPr>
        <p:spPr>
          <a:xfrm>
            <a:off x="8450517" y="3642369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98B99C8-21EC-588E-1443-C17C7BE84D7E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031462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8.cover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385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4" grpId="0" animBg="1"/>
      <p:bldP spid="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495D3BAE-BF19-7BD7-C111-860B5714271B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799798"/>
            <a:ext cx="11430000" cy="2845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(1)She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kept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talking until the teacher stopped her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(2)She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keeps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record of all the books she has read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(3)My grandparents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keep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chickens and ducks on the farm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(4)He always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keep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his promise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everyone trusts him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(5)You must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keep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quiet in the library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   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A_3908a">
            <a:extLst>
              <a:ext uri="{FF2B5EF4-FFF2-40B4-BE49-F238E27FC236}">
                <a16:creationId xmlns:a16="http://schemas.microsoft.com/office/drawing/2014/main" id="{A62B1471-72AF-62A5-9F3F-62033EB46556}"/>
              </a:ext>
            </a:extLst>
          </p:cNvPr>
          <p:cNvSpPr/>
          <p:nvPr/>
        </p:nvSpPr>
        <p:spPr>
          <a:xfrm>
            <a:off x="6441123" y="6115262"/>
            <a:ext cx="1011301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  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8" name="A_588c6">
            <a:extLst>
              <a:ext uri="{FF2B5EF4-FFF2-40B4-BE49-F238E27FC236}">
                <a16:creationId xmlns:a16="http://schemas.microsoft.com/office/drawing/2014/main" id="{4A90C18B-7A25-A2D3-DF86-9670DF81B497}"/>
              </a:ext>
            </a:extLst>
          </p:cNvPr>
          <p:cNvSpPr/>
          <p:nvPr/>
        </p:nvSpPr>
        <p:spPr>
          <a:xfrm>
            <a:off x="9165527" y="5560526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d3028">
            <a:extLst>
              <a:ext uri="{FF2B5EF4-FFF2-40B4-BE49-F238E27FC236}">
                <a16:creationId xmlns:a16="http://schemas.microsoft.com/office/drawing/2014/main" id="{5CAF7372-5961-9621-B01D-2641A9AFD550}"/>
              </a:ext>
            </a:extLst>
          </p:cNvPr>
          <p:cNvSpPr/>
          <p:nvPr/>
        </p:nvSpPr>
        <p:spPr>
          <a:xfrm>
            <a:off x="9349677" y="5005790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d03fa">
            <a:extLst>
              <a:ext uri="{FF2B5EF4-FFF2-40B4-BE49-F238E27FC236}">
                <a16:creationId xmlns:a16="http://schemas.microsoft.com/office/drawing/2014/main" id="{F28F0CB3-8126-47E8-7C27-DAECF6883C8A}"/>
              </a:ext>
            </a:extLst>
          </p:cNvPr>
          <p:cNvSpPr/>
          <p:nvPr/>
        </p:nvSpPr>
        <p:spPr>
          <a:xfrm>
            <a:off x="8192326" y="4451054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D568592-1CB1-C706-79A1-71F9E0928C72}"/>
              </a:ext>
            </a:extLst>
          </p:cNvPr>
          <p:cNvSpPr txBox="1">
            <a:spLocks noChangeAspect="1"/>
          </p:cNvSpPr>
          <p:nvPr/>
        </p:nvSpPr>
        <p:spPr>
          <a:xfrm>
            <a:off x="1755098" y="958956"/>
            <a:ext cx="5360233" cy="284084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）养；饲养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）遵守；笃守；恪守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）继续，重复（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NEU-BZ"/>
                <a:ea typeface="方正楷体_GBK"/>
                <a:cs typeface="Times New Roman" panose="02020603050405020304" pitchFamily="18" charset="0"/>
              </a:rPr>
              <a:t>做某事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）记下；记录；记载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）保持；留在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ad0ec">
            <a:extLst>
              <a:ext uri="{FF2B5EF4-FFF2-40B4-BE49-F238E27FC236}">
                <a16:creationId xmlns:a16="http://schemas.microsoft.com/office/drawing/2014/main" id="{01290498-BCD0-2864-51F1-E561AE5C4E0E}"/>
              </a:ext>
            </a:extLst>
          </p:cNvPr>
          <p:cNvSpPr/>
          <p:nvPr/>
        </p:nvSpPr>
        <p:spPr>
          <a:xfrm>
            <a:off x="7885113" y="3896318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11EDA6B-166E-CE66-104E-85FB2C4DC9FE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56512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9.keep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2047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6" grpId="0" animBg="1"/>
      <p:bldP spid="4" grpId="0" animBg="1"/>
      <p:bldP spid="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AA4DBD43-51B9-365F-62FD-CD1DC102A794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429000"/>
            <a:ext cx="11430000" cy="2285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(1)The poor man was so happy even though he had no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power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money or fame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(2)Many new cars are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powered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by electricity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(3)We’re thinking of putting up a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power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station here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32f45">
            <a:extLst>
              <a:ext uri="{FF2B5EF4-FFF2-40B4-BE49-F238E27FC236}">
                <a16:creationId xmlns:a16="http://schemas.microsoft.com/office/drawing/2014/main" id="{1B9578E9-7C27-E529-0228-C93BFBCB71B1}"/>
              </a:ext>
            </a:extLst>
          </p:cNvPr>
          <p:cNvSpPr/>
          <p:nvPr/>
        </p:nvSpPr>
        <p:spPr>
          <a:xfrm>
            <a:off x="8528241" y="5189728"/>
            <a:ext cx="1298637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cf66b">
            <a:extLst>
              <a:ext uri="{FF2B5EF4-FFF2-40B4-BE49-F238E27FC236}">
                <a16:creationId xmlns:a16="http://schemas.microsoft.com/office/drawing/2014/main" id="{BAA20DA2-1707-FD42-E7C1-00DEB513D2A8}"/>
              </a:ext>
            </a:extLst>
          </p:cNvPr>
          <p:cNvSpPr/>
          <p:nvPr/>
        </p:nvSpPr>
        <p:spPr>
          <a:xfrm>
            <a:off x="7296404" y="4634992"/>
            <a:ext cx="125939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AB9898A-FB95-B4C2-2C90-9E7E176AB117}"/>
              </a:ext>
            </a:extLst>
          </p:cNvPr>
          <p:cNvSpPr txBox="1">
            <a:spLocks noChangeAspect="1"/>
          </p:cNvSpPr>
          <p:nvPr/>
        </p:nvSpPr>
        <p:spPr>
          <a:xfrm>
            <a:off x="800724" y="1708464"/>
            <a:ext cx="3516443" cy="17205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）提供动力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）能力；权力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）电；电力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7e1dd">
            <a:extLst>
              <a:ext uri="{FF2B5EF4-FFF2-40B4-BE49-F238E27FC236}">
                <a16:creationId xmlns:a16="http://schemas.microsoft.com/office/drawing/2014/main" id="{29D7DD18-43F6-4811-79FA-CDFEFB4A51A8}"/>
              </a:ext>
            </a:extLst>
          </p:cNvPr>
          <p:cNvSpPr/>
          <p:nvPr/>
        </p:nvSpPr>
        <p:spPr>
          <a:xfrm>
            <a:off x="1329690" y="4080256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7128D51-28B5-F2C9-21F1-A538EFDBCF05}"/>
              </a:ext>
            </a:extLst>
          </p:cNvPr>
          <p:cNvSpPr txBox="1">
            <a:spLocks noChangeAspect="1"/>
          </p:cNvSpPr>
          <p:nvPr/>
        </p:nvSpPr>
        <p:spPr>
          <a:xfrm>
            <a:off x="261079" y="971502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10.power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0472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F4B44946-C703-23EA-4893-64CA91DF5D06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405719"/>
            <a:ext cx="11430000" cy="5081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1.Dan didn’t answer the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phone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 he was busy finishing his report.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immediately         B. slowly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especially              D. politely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 didn’t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help just now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could do it all by myself.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receive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B. accept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check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D. break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2c5d9">
            <a:extLst>
              <a:ext uri="{FF2B5EF4-FFF2-40B4-BE49-F238E27FC236}">
                <a16:creationId xmlns:a16="http://schemas.microsoft.com/office/drawing/2014/main" id="{223C7C62-4E06-5673-7AAE-192F8E9F6002}"/>
              </a:ext>
            </a:extLst>
          </p:cNvPr>
          <p:cNvSpPr/>
          <p:nvPr/>
        </p:nvSpPr>
        <p:spPr>
          <a:xfrm>
            <a:off x="3834765" y="4275919"/>
            <a:ext cx="11906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3" name="image6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128990" y="901263"/>
            <a:ext cx="5993599" cy="504456"/>
          </a:xfrm>
          <a:prstGeom prst="rect">
            <a:avLst/>
          </a:prstGeom>
        </p:spPr>
      </p:pic>
      <p:sp>
        <p:nvSpPr>
          <p:cNvPr id="2" name="A_539fe">
            <a:extLst>
              <a:ext uri="{FF2B5EF4-FFF2-40B4-BE49-F238E27FC236}">
                <a16:creationId xmlns:a16="http://schemas.microsoft.com/office/drawing/2014/main" id="{88F29F1C-44E9-B042-4653-AF66B66F58E0}"/>
              </a:ext>
            </a:extLst>
          </p:cNvPr>
          <p:cNvSpPr/>
          <p:nvPr/>
        </p:nvSpPr>
        <p:spPr>
          <a:xfrm>
            <a:off x="5488877" y="2056975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3893950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231AB82-FA76-CB67-A2B8-1C4C3BC0AE33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804266"/>
            <a:ext cx="11430000" cy="50861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3.It’s a good idea to put some small stones at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 the fishbowl when you keep goldfish.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bottle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bottom		C. metal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gate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 you have any idea to do away with bad feelings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Listening to light music can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 spirits and help us relax.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lift             B. make		C. lose                D. keep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5.You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can’t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excited we were when Miss Wang agreed to have a picnic with us.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notice        B. guess		C. find                D. imagine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904f5">
            <a:extLst>
              <a:ext uri="{FF2B5EF4-FFF2-40B4-BE49-F238E27FC236}">
                <a16:creationId xmlns:a16="http://schemas.microsoft.com/office/drawing/2014/main" id="{6EE65AEC-37B9-5179-90CB-F296E353E06C}"/>
              </a:ext>
            </a:extLst>
          </p:cNvPr>
          <p:cNvSpPr/>
          <p:nvPr/>
        </p:nvSpPr>
        <p:spPr>
          <a:xfrm>
            <a:off x="2523042" y="4274272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4" name="A_a4f5e">
            <a:extLst>
              <a:ext uri="{FF2B5EF4-FFF2-40B4-BE49-F238E27FC236}">
                <a16:creationId xmlns:a16="http://schemas.microsoft.com/office/drawing/2014/main" id="{B2160423-32C9-D480-071F-A82FF2FC2D5C}"/>
              </a:ext>
            </a:extLst>
          </p:cNvPr>
          <p:cNvSpPr/>
          <p:nvPr/>
        </p:nvSpPr>
        <p:spPr>
          <a:xfrm>
            <a:off x="6477953" y="3119730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2" name="A_14202">
            <a:extLst>
              <a:ext uri="{FF2B5EF4-FFF2-40B4-BE49-F238E27FC236}">
                <a16:creationId xmlns:a16="http://schemas.microsoft.com/office/drawing/2014/main" id="{3B321E7F-B6A9-3592-142F-810F8E1C4716}"/>
              </a:ext>
            </a:extLst>
          </p:cNvPr>
          <p:cNvSpPr/>
          <p:nvPr/>
        </p:nvSpPr>
        <p:spPr>
          <a:xfrm>
            <a:off x="8107807" y="900786"/>
            <a:ext cx="11906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4161259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4C01D73-61C7-350C-6759-42B2A3649728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49432"/>
            <a:ext cx="11430000" cy="50861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6.The workers serve as excellent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showing us the true value of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labour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chances                B. examples	C. methods                D. challenges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7.The two pictures are almost the same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I can’t find any______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between them.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differences          B. problems	C. activities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D. messages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latest smartphone is expensive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many young people want to buy one.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But               	  B. Although	C. Because                D. So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069af">
            <a:extLst>
              <a:ext uri="{FF2B5EF4-FFF2-40B4-BE49-F238E27FC236}">
                <a16:creationId xmlns:a16="http://schemas.microsoft.com/office/drawing/2014/main" id="{DA62AB8B-6A0D-1AD9-6C6C-EA526A286B18}"/>
              </a:ext>
            </a:extLst>
          </p:cNvPr>
          <p:cNvSpPr/>
          <p:nvPr/>
        </p:nvSpPr>
        <p:spPr>
          <a:xfrm>
            <a:off x="994728" y="4374368"/>
            <a:ext cx="119068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4" name="A_ce31c">
            <a:extLst>
              <a:ext uri="{FF2B5EF4-FFF2-40B4-BE49-F238E27FC236}">
                <a16:creationId xmlns:a16="http://schemas.microsoft.com/office/drawing/2014/main" id="{48E1B47F-9199-D0C6-09B5-7B3BD78C1210}"/>
              </a:ext>
            </a:extLst>
          </p:cNvPr>
          <p:cNvSpPr/>
          <p:nvPr/>
        </p:nvSpPr>
        <p:spPr>
          <a:xfrm>
            <a:off x="10113566" y="2740141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2" name="A_69b00">
            <a:extLst>
              <a:ext uri="{FF2B5EF4-FFF2-40B4-BE49-F238E27FC236}">
                <a16:creationId xmlns:a16="http://schemas.microsoft.com/office/drawing/2014/main" id="{97A26429-DE6C-8347-C1E0-C998005A63C2}"/>
              </a:ext>
            </a:extLst>
          </p:cNvPr>
          <p:cNvSpPr/>
          <p:nvPr/>
        </p:nvSpPr>
        <p:spPr>
          <a:xfrm>
            <a:off x="5698490" y="1045952"/>
            <a:ext cx="11017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3118025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1A884E3-A229-7F4A-5E3E-57C22C575DB9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509586"/>
            <a:ext cx="11430000" cy="3965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安徽名校大联考二模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 man is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You’re right. He dares to jump into the deep river to save people.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smart                B. brave		C. strict                	   D. direct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10.I’m looking forward to the coming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Wuwangdun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Museum in Huainan. We can go there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Chu culture of the late Warring States Period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战国时期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repair               B. imagine		C. promise                D. experience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4033f">
            <a:extLst>
              <a:ext uri="{FF2B5EF4-FFF2-40B4-BE49-F238E27FC236}">
                <a16:creationId xmlns:a16="http://schemas.microsoft.com/office/drawing/2014/main" id="{EED81653-CDB1-EC5B-E37F-DDCF0D6C1EF3}"/>
              </a:ext>
            </a:extLst>
          </p:cNvPr>
          <p:cNvSpPr/>
          <p:nvPr/>
        </p:nvSpPr>
        <p:spPr>
          <a:xfrm>
            <a:off x="3634105" y="3825050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2" name="A_d5770">
            <a:extLst>
              <a:ext uri="{FF2B5EF4-FFF2-40B4-BE49-F238E27FC236}">
                <a16:creationId xmlns:a16="http://schemas.microsoft.com/office/drawing/2014/main" id="{E0153D0A-D29F-9466-A88D-D062ABEA9E6C}"/>
              </a:ext>
            </a:extLst>
          </p:cNvPr>
          <p:cNvSpPr/>
          <p:nvPr/>
        </p:nvSpPr>
        <p:spPr>
          <a:xfrm>
            <a:off x="6433503" y="1606106"/>
            <a:ext cx="1190687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614660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377694C-1910-92CD-9C4E-815CC9194977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231849"/>
            <a:ext cx="11430000" cy="45213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单词拼写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1.My aunt will go to America with his children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next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2.Sending you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warm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希望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for a happy and healthy holiday season.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3.Be careful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ground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湿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after the rain.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4.She saw a small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apple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落下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from the tree ten minutes ago.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5.There is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something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有毛病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with my nose because I can’t smell anything.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8c1b0">
            <a:extLst>
              <a:ext uri="{FF2B5EF4-FFF2-40B4-BE49-F238E27FC236}">
                <a16:creationId xmlns:a16="http://schemas.microsoft.com/office/drawing/2014/main" id="{ECB120B5-9DAD-50CF-3AAA-909627D09008}"/>
              </a:ext>
            </a:extLst>
          </p:cNvPr>
          <p:cNvSpPr/>
          <p:nvPr/>
        </p:nvSpPr>
        <p:spPr>
          <a:xfrm>
            <a:off x="3860102" y="4656785"/>
            <a:ext cx="1570037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rong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6" name="A_3c50c">
            <a:extLst>
              <a:ext uri="{FF2B5EF4-FFF2-40B4-BE49-F238E27FC236}">
                <a16:creationId xmlns:a16="http://schemas.microsoft.com/office/drawing/2014/main" id="{6C61E022-AB24-8A54-3AE0-A2FF635D143C}"/>
              </a:ext>
            </a:extLst>
          </p:cNvPr>
          <p:cNvSpPr/>
          <p:nvPr/>
        </p:nvSpPr>
        <p:spPr>
          <a:xfrm>
            <a:off x="4225290" y="4102049"/>
            <a:ext cx="13922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rop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5" name="A_7aad4">
            <a:extLst>
              <a:ext uri="{FF2B5EF4-FFF2-40B4-BE49-F238E27FC236}">
                <a16:creationId xmlns:a16="http://schemas.microsoft.com/office/drawing/2014/main" id="{FEBE3617-3B79-4965-BE07-7FEEBECFCA9C}"/>
              </a:ext>
            </a:extLst>
          </p:cNvPr>
          <p:cNvSpPr/>
          <p:nvPr/>
        </p:nvSpPr>
        <p:spPr>
          <a:xfrm>
            <a:off x="5072825" y="3547313"/>
            <a:ext cx="11414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et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4" name="A_8820b">
            <a:extLst>
              <a:ext uri="{FF2B5EF4-FFF2-40B4-BE49-F238E27FC236}">
                <a16:creationId xmlns:a16="http://schemas.microsoft.com/office/drawing/2014/main" id="{A7262219-B7FC-5286-6967-DDBE2CDC0F8B}"/>
              </a:ext>
            </a:extLst>
          </p:cNvPr>
          <p:cNvSpPr/>
          <p:nvPr/>
        </p:nvSpPr>
        <p:spPr>
          <a:xfrm>
            <a:off x="3831590" y="2437841"/>
            <a:ext cx="15955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ishes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2" name="A_61f2a">
            <a:extLst>
              <a:ext uri="{FF2B5EF4-FFF2-40B4-BE49-F238E27FC236}">
                <a16:creationId xmlns:a16="http://schemas.microsoft.com/office/drawing/2014/main" id="{BD74E8E6-9784-9A0A-1151-E57E7D3006FA}"/>
              </a:ext>
            </a:extLst>
          </p:cNvPr>
          <p:cNvSpPr/>
          <p:nvPr/>
        </p:nvSpPr>
        <p:spPr>
          <a:xfrm>
            <a:off x="8549708" y="1868114"/>
            <a:ext cx="155898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onth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732327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413CF9F-17E0-FEDC-BCD3-5B100EE0A766}"/>
              </a:ext>
            </a:extLst>
          </p:cNvPr>
          <p:cNvSpPr txBox="1">
            <a:spLocks noChangeAspect="1"/>
          </p:cNvSpPr>
          <p:nvPr/>
        </p:nvSpPr>
        <p:spPr>
          <a:xfrm>
            <a:off x="190500" y="1448425"/>
            <a:ext cx="11891572" cy="45213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6.It’s cold outside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you should put on a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厚的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sweater.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7.The new hospital bought some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医学的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instruments last week.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8.My brother put a bag of rice on his right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肩膀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and left the shop.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9.Smoking is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有害的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to your health. You’d better stay away from it.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10.We feel really proud of all kinds of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colourful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Chinese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传统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9d97d">
            <a:extLst>
              <a:ext uri="{FF2B5EF4-FFF2-40B4-BE49-F238E27FC236}">
                <a16:creationId xmlns:a16="http://schemas.microsoft.com/office/drawing/2014/main" id="{B984388C-5FA7-1E2F-2860-D3C3AA4A15BB}"/>
              </a:ext>
            </a:extLst>
          </p:cNvPr>
          <p:cNvSpPr/>
          <p:nvPr/>
        </p:nvSpPr>
        <p:spPr>
          <a:xfrm>
            <a:off x="8829929" y="4873361"/>
            <a:ext cx="2228914" cy="41747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raditions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6" name="A_a424c">
            <a:extLst>
              <a:ext uri="{FF2B5EF4-FFF2-40B4-BE49-F238E27FC236}">
                <a16:creationId xmlns:a16="http://schemas.microsoft.com/office/drawing/2014/main" id="{4AEADA09-3F6D-1135-C623-6B8F74E39251}"/>
              </a:ext>
            </a:extLst>
          </p:cNvPr>
          <p:cNvSpPr/>
          <p:nvPr/>
        </p:nvSpPr>
        <p:spPr>
          <a:xfrm>
            <a:off x="2406015" y="3763889"/>
            <a:ext cx="1913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armful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5" name="A_f78f0">
            <a:extLst>
              <a:ext uri="{FF2B5EF4-FFF2-40B4-BE49-F238E27FC236}">
                <a16:creationId xmlns:a16="http://schemas.microsoft.com/office/drawing/2014/main" id="{566471F9-C191-851C-0EFF-1197ED219873}"/>
              </a:ext>
            </a:extLst>
          </p:cNvPr>
          <p:cNvSpPr/>
          <p:nvPr/>
        </p:nvSpPr>
        <p:spPr>
          <a:xfrm>
            <a:off x="6815963" y="2654417"/>
            <a:ext cx="205111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houlder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4" name="A_e23e9">
            <a:extLst>
              <a:ext uri="{FF2B5EF4-FFF2-40B4-BE49-F238E27FC236}">
                <a16:creationId xmlns:a16="http://schemas.microsoft.com/office/drawing/2014/main" id="{73FF038C-4ED0-7AF0-30D8-E5B1BD9A6663}"/>
              </a:ext>
            </a:extLst>
          </p:cNvPr>
          <p:cNvSpPr/>
          <p:nvPr/>
        </p:nvSpPr>
        <p:spPr>
          <a:xfrm>
            <a:off x="5439728" y="2099681"/>
            <a:ext cx="1752663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edical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2" name="A_c797f">
            <a:extLst>
              <a:ext uri="{FF2B5EF4-FFF2-40B4-BE49-F238E27FC236}">
                <a16:creationId xmlns:a16="http://schemas.microsoft.com/office/drawing/2014/main" id="{F7D14DAB-6145-5595-3654-A6CC5F4E1447}"/>
              </a:ext>
            </a:extLst>
          </p:cNvPr>
          <p:cNvSpPr/>
          <p:nvPr/>
        </p:nvSpPr>
        <p:spPr>
          <a:xfrm>
            <a:off x="6893370" y="1544945"/>
            <a:ext cx="1517713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hick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21426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F627F94-A608-DC54-FF2F-50326F475F13}"/>
              </a:ext>
            </a:extLst>
          </p:cNvPr>
          <p:cNvSpPr txBox="1"/>
          <p:nvPr/>
        </p:nvSpPr>
        <p:spPr>
          <a:xfrm>
            <a:off x="4823857" y="4986548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b="1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5934FD1C-019A-7094-DDEE-771BBD893B58}"/>
              </a:ext>
            </a:extLst>
          </p:cNvPr>
          <p:cNvGrpSpPr/>
          <p:nvPr/>
        </p:nvGrpSpPr>
        <p:grpSpPr>
          <a:xfrm>
            <a:off x="2632550" y="1071233"/>
            <a:ext cx="6926901" cy="3805567"/>
            <a:chOff x="2632550" y="1071233"/>
            <a:chExt cx="6926901" cy="3805567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012A626E-3DED-4CDC-349D-5FED829E1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2550" y="1071233"/>
              <a:ext cx="6926901" cy="3805567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C8B1F1C6-996E-3F2F-95C8-206F50FEA25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00114" y="2403231"/>
              <a:ext cx="991772" cy="29120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5B9573CE-C748-E390-0962-930E5B143BF8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509586"/>
            <a:ext cx="11430000" cy="3965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可能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going to rain tomorrow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remember to bring an umbrella.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或许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we can go to the park this weekend if the weather is good.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3.John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 to America on vacation this summer.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probably              B. impossible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possible                D. seriously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e71d9">
            <a:extLst>
              <a:ext uri="{FF2B5EF4-FFF2-40B4-BE49-F238E27FC236}">
                <a16:creationId xmlns:a16="http://schemas.microsoft.com/office/drawing/2014/main" id="{E85C60DC-1213-0B9F-0F1A-5E97B31737DB}"/>
              </a:ext>
            </a:extLst>
          </p:cNvPr>
          <p:cNvSpPr/>
          <p:nvPr/>
        </p:nvSpPr>
        <p:spPr>
          <a:xfrm>
            <a:off x="2477453" y="3825050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5" name="A_b70ba">
            <a:extLst>
              <a:ext uri="{FF2B5EF4-FFF2-40B4-BE49-F238E27FC236}">
                <a16:creationId xmlns:a16="http://schemas.microsoft.com/office/drawing/2014/main" id="{6C2700F5-1A2E-2420-E85F-21F5CB3BFA6F}"/>
              </a:ext>
            </a:extLst>
          </p:cNvPr>
          <p:cNvSpPr/>
          <p:nvPr/>
        </p:nvSpPr>
        <p:spPr>
          <a:xfrm>
            <a:off x="855028" y="2715578"/>
            <a:ext cx="1892363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erhaps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BA8792EE-F2BD-D96A-AFA2-8819EF9827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3" y="1004340"/>
            <a:ext cx="2315898" cy="478957"/>
          </a:xfrm>
          <a:prstGeom prst="rect">
            <a:avLst/>
          </a:prstGeom>
        </p:spPr>
      </p:pic>
      <p:sp>
        <p:nvSpPr>
          <p:cNvPr id="3" name="A_d6628">
            <a:extLst>
              <a:ext uri="{FF2B5EF4-FFF2-40B4-BE49-F238E27FC236}">
                <a16:creationId xmlns:a16="http://schemas.microsoft.com/office/drawing/2014/main" id="{24108B17-5FC9-6D2C-F99A-7C8CE862FDA2}"/>
              </a:ext>
            </a:extLst>
          </p:cNvPr>
          <p:cNvSpPr/>
          <p:nvPr/>
        </p:nvSpPr>
        <p:spPr>
          <a:xfrm>
            <a:off x="1426020" y="1606106"/>
            <a:ext cx="2044700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robably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3055886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A189D66-15E0-8BAB-A5AC-B2BF9EBF2FE5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73393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come on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快点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P80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29.jpeg">
            <a:extLst>
              <a:ext uri="{FF2B5EF4-FFF2-40B4-BE49-F238E27FC236}">
                <a16:creationId xmlns:a16="http://schemas.microsoft.com/office/drawing/2014/main" id="{1B864BCC-9FAD-1A5E-F5E4-A8013AC9BB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38134"/>
            <a:ext cx="2103813" cy="504796"/>
          </a:xfrm>
          <a:prstGeom prst="rect">
            <a:avLst/>
          </a:prstGeom>
        </p:spPr>
      </p:pic>
      <p:pic>
        <p:nvPicPr>
          <p:cNvPr id="5" name="image318.jpeg">
            <a:extLst>
              <a:ext uri="{FF2B5EF4-FFF2-40B4-BE49-F238E27FC236}">
                <a16:creationId xmlns:a16="http://schemas.microsoft.com/office/drawing/2014/main" id="{0F02CB97-D912-BBD9-278D-CC2EC06545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2760" y="2406545"/>
            <a:ext cx="7431954" cy="3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8960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40D26653-706F-4DD9-E8AE-6172F9389FA0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789662"/>
            <a:ext cx="11430000" cy="34056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快点。大家都在公共汽车上等你。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Everyone is waiting for you in the bus.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 really tired. I have to stop running.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Jim. You can make it.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Come one               B. Take care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Have fun                D. Good luck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d10f2">
            <a:extLst>
              <a:ext uri="{FF2B5EF4-FFF2-40B4-BE49-F238E27FC236}">
                <a16:creationId xmlns:a16="http://schemas.microsoft.com/office/drawing/2014/main" id="{0B946673-87B3-3561-A2A3-998D777D3695}"/>
              </a:ext>
            </a:extLst>
          </p:cNvPr>
          <p:cNvSpPr/>
          <p:nvPr/>
        </p:nvSpPr>
        <p:spPr>
          <a:xfrm>
            <a:off x="1083628" y="3550390"/>
            <a:ext cx="11224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02BD52B7-BF94-E845-7C85-66C7B6778C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3" y="1004340"/>
            <a:ext cx="2315898" cy="478957"/>
          </a:xfrm>
          <a:prstGeom prst="rect">
            <a:avLst/>
          </a:prstGeom>
        </p:spPr>
      </p:pic>
      <p:sp>
        <p:nvSpPr>
          <p:cNvPr id="3" name="A_6d3f0">
            <a:extLst>
              <a:ext uri="{FF2B5EF4-FFF2-40B4-BE49-F238E27FC236}">
                <a16:creationId xmlns:a16="http://schemas.microsoft.com/office/drawing/2014/main" id="{21964C2D-3843-ADB2-F028-9191CCB84EFD}"/>
              </a:ext>
            </a:extLst>
          </p:cNvPr>
          <p:cNvSpPr/>
          <p:nvPr/>
        </p:nvSpPr>
        <p:spPr>
          <a:xfrm>
            <a:off x="728028" y="2440918"/>
            <a:ext cx="302425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Come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on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330458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6E8038F-4728-1203-BE59-95359F9E5A0E}"/>
              </a:ext>
            </a:extLst>
          </p:cNvPr>
          <p:cNvSpPr txBox="1">
            <a:spLocks noChangeAspect="1"/>
          </p:cNvSpPr>
          <p:nvPr/>
        </p:nvSpPr>
        <p:spPr>
          <a:xfrm>
            <a:off x="246088" y="883452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accept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收受；接受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P88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193.jpeg">
            <a:extLst>
              <a:ext uri="{FF2B5EF4-FFF2-40B4-BE49-F238E27FC236}">
                <a16:creationId xmlns:a16="http://schemas.microsoft.com/office/drawing/2014/main" id="{396CE50D-64C0-068E-79DC-86D060931E72}"/>
              </a:ext>
            </a:extLst>
          </p:cNvPr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1020" y="1686115"/>
            <a:ext cx="2226991" cy="53435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8A6CCB38-02FB-600A-1395-33AE7853223F}"/>
              </a:ext>
            </a:extLst>
          </p:cNvPr>
          <p:cNvSpPr txBox="1">
            <a:spLocks noChangeAspect="1"/>
          </p:cNvSpPr>
          <p:nvPr/>
        </p:nvSpPr>
        <p:spPr>
          <a:xfrm>
            <a:off x="410980" y="2220467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accept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receive</a:t>
            </a:r>
            <a:endParaRPr lang="zh-CN" altLang="en-US" sz="2800" dirty="0"/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C42D0B84-1A0A-D727-1AAD-923B871D99B5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390747031"/>
              </p:ext>
            </p:extLst>
          </p:nvPr>
        </p:nvGraphicFramePr>
        <p:xfrm>
          <a:off x="410980" y="2855018"/>
          <a:ext cx="11430000" cy="2221230"/>
        </p:xfrm>
        <a:graphic>
          <a:graphicData uri="http://schemas.openxmlformats.org/drawingml/2006/table">
            <a:tbl>
              <a:tblPr firstRow="1" firstCol="1" bandRow="1"/>
              <a:tblGrid>
                <a:gridCol w="2289028">
                  <a:extLst>
                    <a:ext uri="{9D8B030D-6E8A-4147-A177-3AD203B41FA5}">
                      <a16:colId xmlns:a16="http://schemas.microsoft.com/office/drawing/2014/main" val="3488295073"/>
                    </a:ext>
                  </a:extLst>
                </a:gridCol>
                <a:gridCol w="9140972">
                  <a:extLst>
                    <a:ext uri="{9D8B030D-6E8A-4147-A177-3AD203B41FA5}">
                      <a16:colId xmlns:a16="http://schemas.microsoft.com/office/drawing/2014/main" val="476465745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84089527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accept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指主动或赞许的意味，表示不但收下，而且内心里同意接受，是主观上愿意接受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6385236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receive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指客观上已经发生的情况，不管接受者愿意接受与否，而事实上收到了某物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98946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15808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81B5C67F-F116-3171-4B21-3EB8C95C5FC3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724964"/>
            <a:ext cx="11430000" cy="2845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收到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 gift from his friend last week.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Would you please see the film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with me tonight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Kate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I’d love to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I’ve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Lily’s invitation to dinner.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received                B. accepted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promised              D. refused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57a3a">
            <a:extLst>
              <a:ext uri="{FF2B5EF4-FFF2-40B4-BE49-F238E27FC236}">
                <a16:creationId xmlns:a16="http://schemas.microsoft.com/office/drawing/2014/main" id="{159BBDA3-A377-3CD1-EA1E-1374FB018F48}"/>
              </a:ext>
            </a:extLst>
          </p:cNvPr>
          <p:cNvSpPr/>
          <p:nvPr/>
        </p:nvSpPr>
        <p:spPr>
          <a:xfrm>
            <a:off x="4357053" y="2930956"/>
            <a:ext cx="119068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0BA1DD48-80F8-DE16-9D1F-8B971A558A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3" y="1004340"/>
            <a:ext cx="2315898" cy="478957"/>
          </a:xfrm>
          <a:prstGeom prst="rect">
            <a:avLst/>
          </a:prstGeom>
        </p:spPr>
      </p:pic>
      <p:sp>
        <p:nvSpPr>
          <p:cNvPr id="3" name="A_de8fa">
            <a:extLst>
              <a:ext uri="{FF2B5EF4-FFF2-40B4-BE49-F238E27FC236}">
                <a16:creationId xmlns:a16="http://schemas.microsoft.com/office/drawing/2014/main" id="{7871016B-FBCC-EBD2-F82C-8F524E5C92EE}"/>
              </a:ext>
            </a:extLst>
          </p:cNvPr>
          <p:cNvSpPr/>
          <p:nvPr/>
        </p:nvSpPr>
        <p:spPr>
          <a:xfrm>
            <a:off x="1555750" y="1821484"/>
            <a:ext cx="196856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eceived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3454989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68A59F1-198C-84D7-B928-93E1F5716DAB}"/>
              </a:ext>
            </a:extLst>
          </p:cNvPr>
          <p:cNvSpPr txBox="1">
            <a:spLocks noChangeAspect="1"/>
          </p:cNvSpPr>
          <p:nvPr/>
        </p:nvSpPr>
        <p:spPr>
          <a:xfrm>
            <a:off x="231098" y="958402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surprise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惊奇；意外之事　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吃惊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P88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29.jpeg">
            <a:extLst>
              <a:ext uri="{FF2B5EF4-FFF2-40B4-BE49-F238E27FC236}">
                <a16:creationId xmlns:a16="http://schemas.microsoft.com/office/drawing/2014/main" id="{F56932A6-EE47-EAD8-A84B-8E4BA41920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93859"/>
            <a:ext cx="2103813" cy="504796"/>
          </a:xfrm>
          <a:prstGeom prst="rect">
            <a:avLst/>
          </a:prstGeom>
        </p:spPr>
      </p:pic>
      <p:pic>
        <p:nvPicPr>
          <p:cNvPr id="5" name="image325.jpeg">
            <a:extLst>
              <a:ext uri="{FF2B5EF4-FFF2-40B4-BE49-F238E27FC236}">
                <a16:creationId xmlns:a16="http://schemas.microsoft.com/office/drawing/2014/main" id="{CC298EDF-8AC9-5089-FA9A-9B6C56A3A3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3117" y="1856316"/>
            <a:ext cx="5336228" cy="4547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037861"/>
      </p:ext>
    </p:extLst>
  </p:cSld>
  <p:clrMapOvr>
    <a:masterClrMapping/>
  </p:clrMapOvr>
</p:sld>
</file>

<file path=ppt/theme/theme1.xml><?xml version="1.0" encoding="utf-8"?>
<a:theme xmlns:a="http://schemas.openxmlformats.org/drawingml/2006/main" name="决胜中考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八年级上　Units 1—3.pptx" id="{C841313C-368D-469F-9084-A09779068A31}" vid="{0098EF5D-1D79-4C11-A13F-9B45D71D5A2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119</TotalTime>
  <Words>2585</Words>
  <Application>Microsoft Office PowerPoint</Application>
  <PresentationFormat>宽屏</PresentationFormat>
  <Paragraphs>297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8" baseType="lpstr">
      <vt:lpstr>NEU-BZ</vt:lpstr>
      <vt:lpstr>等线</vt:lpstr>
      <vt:lpstr>黑体</vt:lpstr>
      <vt:lpstr>宋体</vt:lpstr>
      <vt:lpstr>微软雅黑</vt:lpstr>
      <vt:lpstr>Arial</vt:lpstr>
      <vt:lpstr>Calibri</vt:lpstr>
      <vt:lpstr>Times New Roman</vt:lpstr>
      <vt:lpstr>决胜中考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xj h</dc:creator>
  <cp:lastModifiedBy>xj h</cp:lastModifiedBy>
  <cp:revision>10</cp:revision>
  <dcterms:created xsi:type="dcterms:W3CDTF">2025-12-04T23:02:12Z</dcterms:created>
  <dcterms:modified xsi:type="dcterms:W3CDTF">2025-12-05T05:51:57Z</dcterms:modified>
</cp:coreProperties>
</file>