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7" r:id="rId5"/>
    <p:sldId id="878" r:id="rId6"/>
    <p:sldId id="879" r:id="rId7"/>
    <p:sldId id="880" r:id="rId8"/>
    <p:sldId id="881" r:id="rId9"/>
    <p:sldId id="882" r:id="rId10"/>
    <p:sldId id="883" r:id="rId11"/>
    <p:sldId id="884" r:id="rId12"/>
    <p:sldId id="885" r:id="rId13"/>
    <p:sldId id="886" r:id="rId14"/>
    <p:sldId id="876" r:id="rId15"/>
    <p:sldId id="887" r:id="rId16"/>
    <p:sldId id="888" r:id="rId17"/>
    <p:sldId id="889" r:id="rId18"/>
    <p:sldId id="891" r:id="rId19"/>
    <p:sldId id="890" r:id="rId20"/>
    <p:sldId id="892" r:id="rId21"/>
    <p:sldId id="893" r:id="rId22"/>
    <p:sldId id="894" r:id="rId23"/>
    <p:sldId id="895" r:id="rId24"/>
    <p:sldId id="896" r:id="rId25"/>
    <p:sldId id="897" r:id="rId26"/>
    <p:sldId id="898" r:id="rId27"/>
    <p:sldId id="899" r:id="rId28"/>
    <p:sldId id="900" r:id="rId29"/>
    <p:sldId id="901" r:id="rId30"/>
    <p:sldId id="902" r:id="rId31"/>
    <p:sldId id="259" r:id="rId32"/>
    <p:sldId id="903" r:id="rId33"/>
    <p:sldId id="904" r:id="rId34"/>
    <p:sldId id="905" r:id="rId35"/>
    <p:sldId id="906" r:id="rId36"/>
    <p:sldId id="907" r:id="rId37"/>
    <p:sldId id="908" r:id="rId38"/>
    <p:sldId id="909" r:id="rId39"/>
    <p:sldId id="910" r:id="rId40"/>
    <p:sldId id="911" r:id="rId41"/>
    <p:sldId id="912" r:id="rId42"/>
    <p:sldId id="875" r:id="rId43"/>
    <p:sldId id="913" r:id="rId44"/>
    <p:sldId id="914" r:id="rId45"/>
    <p:sldId id="915" r:id="rId46"/>
    <p:sldId id="916" r:id="rId47"/>
    <p:sldId id="917" r:id="rId48"/>
    <p:sldId id="873" r:id="rId4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8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7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考点清单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熟词生义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3022A57-0463-419A-8BC9-DEC85FFC3F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992132" y="5274805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>
                <a:ea typeface="微软雅黑" panose="020B0503020204020204" pitchFamily="34" charset="-122"/>
                <a:sym typeface="Times New Roman" panose="02020603050405020304" pitchFamily="18" charset="0"/>
              </a:rPr>
              <a:t>英语</a:t>
            </a:r>
            <a:endParaRPr lang="zh-CN" altLang="en-US" sz="4200" b="1" dirty="0"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D9B5777-12C3-03AC-B269-FFC33CE02FDD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7BFBDFC-9D95-43B2-5D43-C53220BB25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9493215-871A-B466-7515-BB0E1C6016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981388C-A92B-958B-5E11-EE1A4F8A329D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833EF15-15A1-CBB9-D88A-FF9404D30CC0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6F21AA0-8682-BD26-9C58-F59C2F9524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D06CBA7-995D-A448-635C-53C63DB07573}"/>
              </a:ext>
            </a:extLst>
          </p:cNvPr>
          <p:cNvSpPr txBox="1"/>
          <p:nvPr/>
        </p:nvSpPr>
        <p:spPr>
          <a:xfrm>
            <a:off x="9983040" y="5960567"/>
            <a:ext cx="1313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外研版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B122DDF-7466-4C10-6BFC-9DC8D37E0A3E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83297"/>
            <a:ext cx="11430000" cy="340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根据句意，用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between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among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teacher is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sitting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the students and talking with them.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is so friendly.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(2)If you try to sit on two chairs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will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 For life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must choose one chair.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0c19e">
            <a:extLst>
              <a:ext uri="{FF2B5EF4-FFF2-40B4-BE49-F238E27FC236}">
                <a16:creationId xmlns:a16="http://schemas.microsoft.com/office/drawing/2014/main" id="{4E93567A-B535-1F2B-1337-D427C7B97D44}"/>
              </a:ext>
            </a:extLst>
          </p:cNvPr>
          <p:cNvSpPr/>
          <p:nvPr/>
        </p:nvSpPr>
        <p:spPr>
          <a:xfrm>
            <a:off x="7854315" y="3798761"/>
            <a:ext cx="229717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between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62A76994-0318-1DCF-A910-14B7352818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6e4cd">
            <a:extLst>
              <a:ext uri="{FF2B5EF4-FFF2-40B4-BE49-F238E27FC236}">
                <a16:creationId xmlns:a16="http://schemas.microsoft.com/office/drawing/2014/main" id="{07309662-3356-3B20-0A40-89179984D693}"/>
              </a:ext>
            </a:extLst>
          </p:cNvPr>
          <p:cNvSpPr/>
          <p:nvPr/>
        </p:nvSpPr>
        <p:spPr>
          <a:xfrm>
            <a:off x="4750689" y="2134553"/>
            <a:ext cx="19828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among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158845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6A15CEE-2C2E-E10B-39B4-60F7C3BEA72D}"/>
              </a:ext>
            </a:extLst>
          </p:cNvPr>
          <p:cNvSpPr txBox="1">
            <a:spLocks noChangeAspect="1"/>
          </p:cNvSpPr>
          <p:nvPr/>
        </p:nvSpPr>
        <p:spPr>
          <a:xfrm>
            <a:off x="309603" y="868462"/>
            <a:ext cx="7779895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remember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记住；想起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P22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40.jpeg">
            <a:extLst>
              <a:ext uri="{FF2B5EF4-FFF2-40B4-BE49-F238E27FC236}">
                <a16:creationId xmlns:a16="http://schemas.microsoft.com/office/drawing/2014/main" id="{2A7923E7-9E39-FB96-924B-0A466B6CCD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03" y="1469589"/>
            <a:ext cx="2283695" cy="547958"/>
          </a:xfrm>
          <a:prstGeom prst="rect">
            <a:avLst/>
          </a:prstGeom>
        </p:spPr>
      </p:pic>
      <p:pic>
        <p:nvPicPr>
          <p:cNvPr id="5" name="image41.jpeg">
            <a:extLst>
              <a:ext uri="{FF2B5EF4-FFF2-40B4-BE49-F238E27FC236}">
                <a16:creationId xmlns:a16="http://schemas.microsoft.com/office/drawing/2014/main" id="{2E838B83-0D76-40A5-6320-0C6E582CE5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9653" y="2253308"/>
            <a:ext cx="6858778" cy="3556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2981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4936FC2-1C2F-9541-8773-03007007589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83298"/>
            <a:ext cx="11430000" cy="340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(take) a trip to Japan with him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sure. I’ll never forget those happy days.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13.Please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(close) the windows when you leave the classroom.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14.I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door before I left home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now it seems someone has opened it.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508c6">
            <a:extLst>
              <a:ext uri="{FF2B5EF4-FFF2-40B4-BE49-F238E27FC236}">
                <a16:creationId xmlns:a16="http://schemas.microsoft.com/office/drawing/2014/main" id="{FA3D3C97-53F2-D4DF-6D92-FF37577ADAC8}"/>
              </a:ext>
            </a:extLst>
          </p:cNvPr>
          <p:cNvSpPr/>
          <p:nvPr/>
        </p:nvSpPr>
        <p:spPr>
          <a:xfrm>
            <a:off x="2794826" y="3798762"/>
            <a:ext cx="19717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ocking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ff3ed">
            <a:extLst>
              <a:ext uri="{FF2B5EF4-FFF2-40B4-BE49-F238E27FC236}">
                <a16:creationId xmlns:a16="http://schemas.microsoft.com/office/drawing/2014/main" id="{17B9DC8A-C97E-2A09-1916-86CD56FBB23C}"/>
              </a:ext>
            </a:extLst>
          </p:cNvPr>
          <p:cNvSpPr/>
          <p:nvPr/>
        </p:nvSpPr>
        <p:spPr>
          <a:xfrm>
            <a:off x="3861626" y="2689290"/>
            <a:ext cx="19892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 close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810B3F97-285E-C46C-6832-07D488E9F9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965094"/>
            <a:ext cx="2505668" cy="518204"/>
          </a:xfrm>
          <a:prstGeom prst="rect">
            <a:avLst/>
          </a:prstGeom>
        </p:spPr>
      </p:pic>
      <p:sp>
        <p:nvSpPr>
          <p:cNvPr id="3" name="A_66429">
            <a:extLst>
              <a:ext uri="{FF2B5EF4-FFF2-40B4-BE49-F238E27FC236}">
                <a16:creationId xmlns:a16="http://schemas.microsoft.com/office/drawing/2014/main" id="{FEBC78D0-D443-40A4-CB8A-0693BCEFC66F}"/>
              </a:ext>
            </a:extLst>
          </p:cNvPr>
          <p:cNvSpPr/>
          <p:nvPr/>
        </p:nvSpPr>
        <p:spPr>
          <a:xfrm>
            <a:off x="4348988" y="1579818"/>
            <a:ext cx="18352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taking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79377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93.jpeg">
            <a:extLst>
              <a:ext uri="{FF2B5EF4-FFF2-40B4-BE49-F238E27FC236}">
                <a16:creationId xmlns:a16="http://schemas.microsoft.com/office/drawing/2014/main" id="{EFDA9372-8033-D17E-C2DD-72EA8A35332B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6109" y="1578777"/>
            <a:ext cx="2226991" cy="53435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2A50C89-73D2-062C-AD82-718E41DBB1E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113129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buy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sell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sale</a:t>
            </a:r>
            <a:endParaRPr lang="zh-CN" altLang="en-US" sz="2800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BAC4D47-B261-9F7E-9673-43B74628D9A3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18626290"/>
              </p:ext>
            </p:extLst>
          </p:nvPr>
        </p:nvGraphicFramePr>
        <p:xfrm>
          <a:off x="381000" y="2818739"/>
          <a:ext cx="11430000" cy="3103880"/>
        </p:xfrm>
        <a:graphic>
          <a:graphicData uri="http://schemas.openxmlformats.org/drawingml/2006/table">
            <a:tbl>
              <a:tblPr firstRow="1" firstCol="1" bandRow="1"/>
              <a:tblGrid>
                <a:gridCol w="2145176">
                  <a:extLst>
                    <a:ext uri="{9D8B030D-6E8A-4147-A177-3AD203B41FA5}">
                      <a16:colId xmlns:a16="http://schemas.microsoft.com/office/drawing/2014/main" val="3130920392"/>
                    </a:ext>
                  </a:extLst>
                </a:gridCol>
                <a:gridCol w="9284824">
                  <a:extLst>
                    <a:ext uri="{9D8B030D-6E8A-4147-A177-3AD203B41FA5}">
                      <a16:colId xmlns:a16="http://schemas.microsoft.com/office/drawing/2014/main" val="2398699220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4681507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动词，意为“买入”。常用的结构为：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buy sb.sth.= buy sth.for sb.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给某人买某物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80645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sell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动词，意为“出售；卖出去”。常用词组：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sell off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甩卖，卖掉，出售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通常是降价出售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sell out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卖完，售光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5565685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sale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名词，意为“卖，销售”。常用词组：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 sale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待售；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 sale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出售；上市；廉价出售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8883978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C33A824F-9F4A-1EAE-0B01-EA790E952F4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35381"/>
            <a:ext cx="4505793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buy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P25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1408492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021DF35-52B7-651A-5821-CA769AE5BB2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624510"/>
            <a:ext cx="11430000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15.Ms Huang was very pleased because her husband and daughter bought a beautiful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dress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on her birthday.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for               B. from		C. to                D. of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kinds of school things. Let’s go and buy some.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needs          B. sells		C. helps          D. buys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ea458">
            <a:extLst>
              <a:ext uri="{FF2B5EF4-FFF2-40B4-BE49-F238E27FC236}">
                <a16:creationId xmlns:a16="http://schemas.microsoft.com/office/drawing/2014/main" id="{A83D04CC-0CF4-5C5B-8D8D-EA6173ABAB4B}"/>
              </a:ext>
            </a:extLst>
          </p:cNvPr>
          <p:cNvSpPr/>
          <p:nvPr/>
        </p:nvSpPr>
        <p:spPr>
          <a:xfrm>
            <a:off x="2685352" y="3385238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7A14AA5D-0A8D-E84F-F655-60FDB47BEF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06306"/>
            <a:ext cx="2505668" cy="518204"/>
          </a:xfrm>
          <a:prstGeom prst="rect">
            <a:avLst/>
          </a:prstGeom>
        </p:spPr>
      </p:pic>
      <p:sp>
        <p:nvSpPr>
          <p:cNvPr id="3" name="A_fc509">
            <a:extLst>
              <a:ext uri="{FF2B5EF4-FFF2-40B4-BE49-F238E27FC236}">
                <a16:creationId xmlns:a16="http://schemas.microsoft.com/office/drawing/2014/main" id="{6137E7E5-3138-EAF8-39C8-960FD3601BB3}"/>
              </a:ext>
            </a:extLst>
          </p:cNvPr>
          <p:cNvSpPr/>
          <p:nvPr/>
        </p:nvSpPr>
        <p:spPr>
          <a:xfrm>
            <a:off x="3320352" y="2275766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20419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07763FB-FFA2-EE96-E5C8-6B0038B0053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53472"/>
            <a:ext cx="7069111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because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conj.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P26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F196B2D-1CFD-C493-D521-4EDBCECD3BE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988951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because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because of</a:t>
            </a:r>
            <a:endParaRPr lang="zh-CN" altLang="en-US" sz="2800" dirty="0"/>
          </a:p>
        </p:txBody>
      </p:sp>
      <p:pic>
        <p:nvPicPr>
          <p:cNvPr id="6" name="image193.jpeg">
            <a:extLst>
              <a:ext uri="{FF2B5EF4-FFF2-40B4-BE49-F238E27FC236}">
                <a16:creationId xmlns:a16="http://schemas.microsoft.com/office/drawing/2014/main" id="{C6848E4F-6CA9-0635-4302-8639C1DAEFDE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1139" y="1454599"/>
            <a:ext cx="2226991" cy="534352"/>
          </a:xfrm>
          <a:prstGeom prst="rect">
            <a:avLst/>
          </a:prstGeom>
        </p:spPr>
      </p:pic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86EC271E-4540-914A-0EB7-1D7FD3643256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92461585"/>
              </p:ext>
            </p:extLst>
          </p:nvPr>
        </p:nvGraphicFramePr>
        <p:xfrm>
          <a:off x="381000" y="2684780"/>
          <a:ext cx="11430000" cy="2221230"/>
        </p:xfrm>
        <a:graphic>
          <a:graphicData uri="http://schemas.openxmlformats.org/drawingml/2006/table">
            <a:tbl>
              <a:tblPr firstRow="1" firstCol="1" bandRow="1"/>
              <a:tblGrid>
                <a:gridCol w="2873252">
                  <a:extLst>
                    <a:ext uri="{9D8B030D-6E8A-4147-A177-3AD203B41FA5}">
                      <a16:colId xmlns:a16="http://schemas.microsoft.com/office/drawing/2014/main" val="797487874"/>
                    </a:ext>
                  </a:extLst>
                </a:gridCol>
                <a:gridCol w="8556748">
                  <a:extLst>
                    <a:ext uri="{9D8B030D-6E8A-4147-A177-3AD203B41FA5}">
                      <a16:colId xmlns:a16="http://schemas.microsoft.com/office/drawing/2014/main" val="1398101708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6163436"/>
                  </a:ext>
                </a:extLst>
              </a:tr>
              <a:tr h="10052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because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连词，用于引导原因状语从句。表示直接而具体的原因，用于回答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的问句，在意思相近的词中语气最强且清楚明确，引导的从句常放在主句之后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134384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because of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复合介词，其后接名词、代词、动名词或名词词组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1241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49415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95E9049-19C5-1D3A-8FFB-782C7C36A3F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26162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everyone here today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No. Tom is at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has got a bad cold.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because             B. if			C. until               	 D. unless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18.However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city is always open to all kinds of cultures.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because             B. because of	C. though                D. even if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7b5b2">
            <a:extLst>
              <a:ext uri="{FF2B5EF4-FFF2-40B4-BE49-F238E27FC236}">
                <a16:creationId xmlns:a16="http://schemas.microsoft.com/office/drawing/2014/main" id="{85A79563-DCB0-A5F4-5162-00EE71CD9E66}"/>
              </a:ext>
            </a:extLst>
          </p:cNvPr>
          <p:cNvSpPr/>
          <p:nvPr/>
        </p:nvSpPr>
        <p:spPr>
          <a:xfrm>
            <a:off x="2971165" y="3486890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FB1EEE14-FFAD-A7CA-29AD-ABBB7089EF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970406"/>
            <a:ext cx="2505668" cy="518204"/>
          </a:xfrm>
          <a:prstGeom prst="rect">
            <a:avLst/>
          </a:prstGeom>
        </p:spPr>
      </p:pic>
      <p:sp>
        <p:nvSpPr>
          <p:cNvPr id="3" name="A_5ada8">
            <a:extLst>
              <a:ext uri="{FF2B5EF4-FFF2-40B4-BE49-F238E27FC236}">
                <a16:creationId xmlns:a16="http://schemas.microsoft.com/office/drawing/2014/main" id="{B155B393-2727-4254-7A18-56F4B7363472}"/>
              </a:ext>
            </a:extLst>
          </p:cNvPr>
          <p:cNvSpPr/>
          <p:nvPr/>
        </p:nvSpPr>
        <p:spPr>
          <a:xfrm>
            <a:off x="4087813" y="2377418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044844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3C5DFC0-5B5A-800C-EC16-189F751EEFBC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83452"/>
            <a:ext cx="6574436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talk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谈论，说话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P26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193.jpeg">
            <a:extLst>
              <a:ext uri="{FF2B5EF4-FFF2-40B4-BE49-F238E27FC236}">
                <a16:creationId xmlns:a16="http://schemas.microsoft.com/office/drawing/2014/main" id="{5E85AE6F-891D-7FDA-DE23-13B4AF2F14AF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6108" y="1634480"/>
            <a:ext cx="2226991" cy="5343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87F4FB7-C4CF-2260-843C-842BD82A75F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16883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talk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speak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say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tell</a:t>
            </a:r>
            <a:endParaRPr lang="zh-CN" altLang="en-US" sz="2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AF8F92B2-A131-4A81-945B-9521027E1435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691332644"/>
              </p:ext>
            </p:extLst>
          </p:nvPr>
        </p:nvGraphicFramePr>
        <p:xfrm>
          <a:off x="381000" y="2853085"/>
          <a:ext cx="11430000" cy="2618740"/>
        </p:xfrm>
        <a:graphic>
          <a:graphicData uri="http://schemas.openxmlformats.org/drawingml/2006/table">
            <a:tbl>
              <a:tblPr firstRow="1" firstCol="1" bandRow="1"/>
              <a:tblGrid>
                <a:gridCol w="2145176">
                  <a:extLst>
                    <a:ext uri="{9D8B030D-6E8A-4147-A177-3AD203B41FA5}">
                      <a16:colId xmlns:a16="http://schemas.microsoft.com/office/drawing/2014/main" val="402019987"/>
                    </a:ext>
                  </a:extLst>
                </a:gridCol>
                <a:gridCol w="9284824">
                  <a:extLst>
                    <a:ext uri="{9D8B030D-6E8A-4147-A177-3AD203B41FA5}">
                      <a16:colId xmlns:a16="http://schemas.microsoft.com/office/drawing/2014/main" val="2199857145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2077143"/>
                  </a:ext>
                </a:extLst>
              </a:tr>
              <a:tr h="12052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talk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意为“谈话”。指跟少数人“随意地说”“快活地说”，一般只用作不及物动词。但有较强的对话、讨论意味时，可与介词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连用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talk to/with sb.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和某人交谈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talk of/about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谈到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谈论某事物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27185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12429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0BE92784-8D85-6BCD-147B-DBF812C911D3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81460517"/>
              </p:ext>
            </p:extLst>
          </p:nvPr>
        </p:nvGraphicFramePr>
        <p:xfrm>
          <a:off x="381000" y="889943"/>
          <a:ext cx="11430000" cy="5695950"/>
        </p:xfrm>
        <a:graphic>
          <a:graphicData uri="http://schemas.openxmlformats.org/drawingml/2006/table">
            <a:tbl>
              <a:tblPr firstRow="1" firstCol="1" bandRow="1"/>
              <a:tblGrid>
                <a:gridCol w="1267918">
                  <a:extLst>
                    <a:ext uri="{9D8B030D-6E8A-4147-A177-3AD203B41FA5}">
                      <a16:colId xmlns:a16="http://schemas.microsoft.com/office/drawing/2014/main" val="3586759259"/>
                    </a:ext>
                  </a:extLst>
                </a:gridCol>
                <a:gridCol w="10162082">
                  <a:extLst>
                    <a:ext uri="{9D8B030D-6E8A-4147-A177-3AD203B41FA5}">
                      <a16:colId xmlns:a16="http://schemas.microsoft.com/office/drawing/2014/main" val="24933573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3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speak</a:t>
                      </a:r>
                      <a:endParaRPr lang="zh-CN" sz="23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3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意为“说话；演讲”。着重指开口发言、说话的动作，不着重指说话的内容。一般用作不及物动词；在用作及物动词时，宾语只能是语言及</a:t>
                      </a:r>
                      <a:r>
                        <a:rPr lang="en-US" sz="23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truth</a:t>
                      </a:r>
                      <a:r>
                        <a:rPr lang="zh-CN" sz="23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等少数几个名词，后不能跟宾语从句</a:t>
                      </a:r>
                      <a:endParaRPr lang="zh-CN" sz="23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23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speak to sb.</a:t>
                      </a:r>
                      <a:r>
                        <a:rPr lang="zh-CN" sz="23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对某人说话</a:t>
                      </a:r>
                      <a:endParaRPr lang="zh-CN" sz="23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23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speak highly of</a:t>
                      </a:r>
                      <a:r>
                        <a:rPr lang="zh-CN" sz="23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高度赞扬</a:t>
                      </a:r>
                      <a:endParaRPr lang="zh-CN" sz="23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96161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3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say</a:t>
                      </a:r>
                      <a:endParaRPr lang="zh-CN" sz="23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3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意为“说，讲”。着重指讲话的内容，指口头上或以书面语言表达思想。常用作及物动词，宾语可以是代词或从句</a:t>
                      </a:r>
                      <a:endParaRPr lang="zh-CN" sz="23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23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say to sb.</a:t>
                      </a:r>
                      <a:r>
                        <a:rPr lang="zh-CN" sz="23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对某人说</a:t>
                      </a:r>
                      <a:endParaRPr lang="zh-CN" sz="23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23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say thanks to sb.</a:t>
                      </a:r>
                      <a:r>
                        <a:rPr lang="zh-CN" sz="23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向某人致谢</a:t>
                      </a:r>
                      <a:endParaRPr lang="zh-CN" sz="23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23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say yes to sb.</a:t>
                      </a:r>
                      <a:r>
                        <a:rPr lang="zh-CN" sz="23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同意某人</a:t>
                      </a:r>
                      <a:endParaRPr lang="zh-CN" sz="23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54548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3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tell</a:t>
                      </a:r>
                      <a:endParaRPr lang="zh-CN" sz="23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3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意为“告诉，讲述”。多指以口头方式将某事告诉某人，或指较连续地述说，有时含有嘱咐或命令之意。其后可跟双宾语或宾语补足语</a:t>
                      </a:r>
                      <a:endParaRPr lang="zh-CN" sz="23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23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tell </a:t>
                      </a:r>
                      <a:r>
                        <a:rPr lang="en-US" sz="23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sb.sth</a:t>
                      </a:r>
                      <a:r>
                        <a:rPr lang="en-US" sz="23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3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告诉某人某事</a:t>
                      </a:r>
                      <a:endParaRPr lang="zh-CN" sz="23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23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tell sth.to sb.</a:t>
                      </a:r>
                      <a:r>
                        <a:rPr lang="zh-CN" sz="23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对某人说某事</a:t>
                      </a:r>
                      <a:endParaRPr lang="zh-CN" sz="23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23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tell a story</a:t>
                      </a:r>
                      <a:r>
                        <a:rPr lang="zh-CN" sz="23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讲故事</a:t>
                      </a:r>
                      <a:endParaRPr lang="zh-CN" sz="23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23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tell ... from ...</a:t>
                      </a:r>
                      <a:r>
                        <a:rPr lang="zh-CN" sz="23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辨别；区分</a:t>
                      </a:r>
                      <a:endParaRPr lang="zh-CN" sz="23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22997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54028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5B27104-CFF1-8531-6306-F72252E48C1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08464"/>
            <a:ext cx="11430000" cy="1720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根据句意，用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的正确形式填空。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(1)Our head teacher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 to save water in our daily life.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 the importance of friendship.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956ba">
            <a:extLst>
              <a:ext uri="{FF2B5EF4-FFF2-40B4-BE49-F238E27FC236}">
                <a16:creationId xmlns:a16="http://schemas.microsoft.com/office/drawing/2014/main" id="{EE7C3576-7367-2583-7748-A2D06FA43783}"/>
              </a:ext>
            </a:extLst>
          </p:cNvPr>
          <p:cNvSpPr/>
          <p:nvPr/>
        </p:nvSpPr>
        <p:spPr>
          <a:xfrm>
            <a:off x="2666365" y="2914456"/>
            <a:ext cx="1685989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talks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652C97C7-46E7-B836-4E90-843006423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970406"/>
            <a:ext cx="2505668" cy="518204"/>
          </a:xfrm>
          <a:prstGeom prst="rect">
            <a:avLst/>
          </a:prstGeom>
        </p:spPr>
      </p:pic>
      <p:sp>
        <p:nvSpPr>
          <p:cNvPr id="3" name="A_57577">
            <a:extLst>
              <a:ext uri="{FF2B5EF4-FFF2-40B4-BE49-F238E27FC236}">
                <a16:creationId xmlns:a16="http://schemas.microsoft.com/office/drawing/2014/main" id="{1E6F8D96-15B2-41E8-50A2-97A4A8BDB7E5}"/>
              </a:ext>
            </a:extLst>
          </p:cNvPr>
          <p:cNvSpPr/>
          <p:nvPr/>
        </p:nvSpPr>
        <p:spPr>
          <a:xfrm>
            <a:off x="4745863" y="2359720"/>
            <a:ext cx="15653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tells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8B34BEC-C712-81D1-D56F-C11E67A652F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29000"/>
            <a:ext cx="11430000" cy="2280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boy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goodbye to her friends and left the party.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(4)The famous scientist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spoke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40 minutes about climate change yesterday.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(5)I’m nervous because I have to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front of the class.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14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194547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七年级上　</a:t>
            </a:r>
            <a:r>
              <a:rPr lang="en-US" altLang="zh-CN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Modules 1—6(</a:t>
            </a: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含</a:t>
            </a:r>
            <a:r>
              <a:rPr lang="en-US" altLang="zh-CN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Starter) </a:t>
            </a:r>
            <a:endParaRPr lang="zh-CN" altLang="en-US" sz="4200" b="1" spc="6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考点清单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熟词生义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959A25C-8619-5165-DFE6-F9A70DBEE9D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82583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you see the notice there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 It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 Parking Here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says                B. writes	  C. reads                D. speaks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21.My uncle Jim has been in France for ten years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he can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French very well.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speak              B. tell                C. say                  D. talk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9f073">
            <a:extLst>
              <a:ext uri="{FF2B5EF4-FFF2-40B4-BE49-F238E27FC236}">
                <a16:creationId xmlns:a16="http://schemas.microsoft.com/office/drawing/2014/main" id="{5CFBEA0F-FF23-F480-368E-F5347867520B}"/>
              </a:ext>
            </a:extLst>
          </p:cNvPr>
          <p:cNvSpPr/>
          <p:nvPr/>
        </p:nvSpPr>
        <p:spPr>
          <a:xfrm>
            <a:off x="10013798" y="3530391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c9039">
            <a:extLst>
              <a:ext uri="{FF2B5EF4-FFF2-40B4-BE49-F238E27FC236}">
                <a16:creationId xmlns:a16="http://schemas.microsoft.com/office/drawing/2014/main" id="{915C8966-F279-3B7C-B50D-4E1B1A5CE058}"/>
              </a:ext>
            </a:extLst>
          </p:cNvPr>
          <p:cNvSpPr/>
          <p:nvPr/>
        </p:nvSpPr>
        <p:spPr>
          <a:xfrm>
            <a:off x="2120519" y="2433839"/>
            <a:ext cx="12033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265100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E3CBB42-AC70-040E-2582-8D5D6B5FE7B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894144"/>
            <a:ext cx="11430000" cy="2846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did your sister say to you last night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asked me not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father her little secret.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speak          B. tell		C. talk                D. say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23.Josie stood up and started to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interests.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about         B. with		C. into                D. to</a:t>
            </a:r>
            <a:endParaRPr lang="zh-CN" altLang="en-US" sz="2800" dirty="0"/>
          </a:p>
        </p:txBody>
      </p:sp>
      <p:sp>
        <p:nvSpPr>
          <p:cNvPr id="4" name="A_015e2">
            <a:extLst>
              <a:ext uri="{FF2B5EF4-FFF2-40B4-BE49-F238E27FC236}">
                <a16:creationId xmlns:a16="http://schemas.microsoft.com/office/drawing/2014/main" id="{78720126-9FCD-06FE-1C7D-43A4C9074A0C}"/>
              </a:ext>
            </a:extLst>
          </p:cNvPr>
          <p:cNvSpPr/>
          <p:nvPr/>
        </p:nvSpPr>
        <p:spPr>
          <a:xfrm>
            <a:off x="6284278" y="3654872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62589">
            <a:extLst>
              <a:ext uri="{FF2B5EF4-FFF2-40B4-BE49-F238E27FC236}">
                <a16:creationId xmlns:a16="http://schemas.microsoft.com/office/drawing/2014/main" id="{97CAB7BF-DBEE-603B-0AB2-EDC783479F3A}"/>
              </a:ext>
            </a:extLst>
          </p:cNvPr>
          <p:cNvSpPr/>
          <p:nvPr/>
        </p:nvSpPr>
        <p:spPr>
          <a:xfrm>
            <a:off x="4198303" y="2545400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73156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FA921B7-958F-88ED-FEBB-4AB3406A55A6}"/>
              </a:ext>
            </a:extLst>
          </p:cNvPr>
          <p:cNvSpPr txBox="1">
            <a:spLocks noChangeAspect="1"/>
          </p:cNvSpPr>
          <p:nvPr/>
        </p:nvSpPr>
        <p:spPr>
          <a:xfrm>
            <a:off x="246088" y="868461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want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想要；需要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P33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53.jpeg">
            <a:extLst>
              <a:ext uri="{FF2B5EF4-FFF2-40B4-BE49-F238E27FC236}">
                <a16:creationId xmlns:a16="http://schemas.microsoft.com/office/drawing/2014/main" id="{A34498FF-AEAD-2A98-5A64-971A9BBDF4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555" y="1653059"/>
            <a:ext cx="2103812" cy="504796"/>
          </a:xfrm>
          <a:prstGeom prst="rect">
            <a:avLst/>
          </a:prstGeom>
        </p:spPr>
      </p:pic>
      <p:pic>
        <p:nvPicPr>
          <p:cNvPr id="5" name="image54.jpeg">
            <a:extLst>
              <a:ext uri="{FF2B5EF4-FFF2-40B4-BE49-F238E27FC236}">
                <a16:creationId xmlns:a16="http://schemas.microsoft.com/office/drawing/2014/main" id="{0364233C-1C36-4059-85CF-7A27FD0C9B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8367" y="2329520"/>
            <a:ext cx="5539771" cy="3660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571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2982B85-A053-0C98-16EF-96C6DC51A026}"/>
              </a:ext>
            </a:extLst>
          </p:cNvPr>
          <p:cNvSpPr txBox="1">
            <a:spLocks noChangeAspect="1"/>
          </p:cNvSpPr>
          <p:nvPr/>
        </p:nvSpPr>
        <p:spPr>
          <a:xfrm>
            <a:off x="261079" y="973393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【考点拓展】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want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的固定搭配</a:t>
            </a:r>
            <a:endParaRPr lang="zh-CN" altLang="en-US" sz="280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8E068C70-D43B-C208-B4D6-8C1D3FD74565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790015262"/>
              </p:ext>
            </p:extLst>
          </p:nvPr>
        </p:nvGraphicFramePr>
        <p:xfrm>
          <a:off x="381000" y="1634490"/>
          <a:ext cx="11430000" cy="1794510"/>
        </p:xfrm>
        <a:graphic>
          <a:graphicData uri="http://schemas.openxmlformats.org/drawingml/2006/table">
            <a:tbl>
              <a:tblPr firstRow="1" firstCol="1" bandRow="1"/>
              <a:tblGrid>
                <a:gridCol w="3636364">
                  <a:extLst>
                    <a:ext uri="{9D8B030D-6E8A-4147-A177-3AD203B41FA5}">
                      <a16:colId xmlns:a16="http://schemas.microsoft.com/office/drawing/2014/main" val="3059338863"/>
                    </a:ext>
                  </a:extLst>
                </a:gridCol>
                <a:gridCol w="7793636">
                  <a:extLst>
                    <a:ext uri="{9D8B030D-6E8A-4147-A177-3AD203B41FA5}">
                      <a16:colId xmlns:a16="http://schemas.microsoft.com/office/drawing/2014/main" val="367331795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词组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含义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5850026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want for sb./sth.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缺少某人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某物；需要某人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某物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4372451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for(the)want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 sth.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由于缺乏某物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66471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51822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1E89322-C309-AEEE-4069-AE72FC47128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09586"/>
            <a:ext cx="11430000" cy="396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我今年夏天想学习一门新语言。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new language this summer.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我父母希望我高中毕业后出国留学。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abroad after high school.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26.I don’t like eggs but my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to eat them every day.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lets                B. helps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wants            D. thinks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5cad2">
            <a:extLst>
              <a:ext uri="{FF2B5EF4-FFF2-40B4-BE49-F238E27FC236}">
                <a16:creationId xmlns:a16="http://schemas.microsoft.com/office/drawing/2014/main" id="{63AFEA13-BD70-6E7A-EB52-320406DADB38}"/>
              </a:ext>
            </a:extLst>
          </p:cNvPr>
          <p:cNvSpPr/>
          <p:nvPr/>
        </p:nvSpPr>
        <p:spPr>
          <a:xfrm>
            <a:off x="6039739" y="382505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6" name="A_97f4b">
            <a:extLst>
              <a:ext uri="{FF2B5EF4-FFF2-40B4-BE49-F238E27FC236}">
                <a16:creationId xmlns:a16="http://schemas.microsoft.com/office/drawing/2014/main" id="{C61B74ED-0F9B-597C-1250-39CF2A1D5001}"/>
              </a:ext>
            </a:extLst>
          </p:cNvPr>
          <p:cNvSpPr/>
          <p:nvPr/>
        </p:nvSpPr>
        <p:spPr>
          <a:xfrm>
            <a:off x="4657027" y="3270314"/>
            <a:ext cx="29766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study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04e20">
            <a:extLst>
              <a:ext uri="{FF2B5EF4-FFF2-40B4-BE49-F238E27FC236}">
                <a16:creationId xmlns:a16="http://schemas.microsoft.com/office/drawing/2014/main" id="{2CC1457B-3634-B4ED-8EF7-B9B5039303C3}"/>
              </a:ext>
            </a:extLst>
          </p:cNvPr>
          <p:cNvSpPr/>
          <p:nvPr/>
        </p:nvSpPr>
        <p:spPr>
          <a:xfrm>
            <a:off x="2558352" y="3270314"/>
            <a:ext cx="17066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want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BBF999FC-7F1B-F7CB-F3C9-28F18D7946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970406"/>
            <a:ext cx="2505668" cy="518204"/>
          </a:xfrm>
          <a:prstGeom prst="rect">
            <a:avLst/>
          </a:prstGeom>
        </p:spPr>
      </p:pic>
      <p:sp>
        <p:nvSpPr>
          <p:cNvPr id="3" name="A_37a1e">
            <a:extLst>
              <a:ext uri="{FF2B5EF4-FFF2-40B4-BE49-F238E27FC236}">
                <a16:creationId xmlns:a16="http://schemas.microsoft.com/office/drawing/2014/main" id="{D2C652CD-9669-1409-819E-03F43FC09686}"/>
              </a:ext>
            </a:extLst>
          </p:cNvPr>
          <p:cNvSpPr/>
          <p:nvPr/>
        </p:nvSpPr>
        <p:spPr>
          <a:xfrm>
            <a:off x="955040" y="2160842"/>
            <a:ext cx="4580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want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learn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9621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6C9BF36-77EE-8799-1443-870E9A855475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38481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other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adj.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P36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57.jpeg">
            <a:extLst>
              <a:ext uri="{FF2B5EF4-FFF2-40B4-BE49-F238E27FC236}">
                <a16:creationId xmlns:a16="http://schemas.microsoft.com/office/drawing/2014/main" id="{DFE1DFC7-516F-178F-9384-5953EAE4C9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92777"/>
            <a:ext cx="2283695" cy="5479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B7AFF6E-49D9-F1BC-BFD1-01A0B999C9B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905787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other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others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the other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the others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another</a:t>
            </a:r>
            <a:endParaRPr lang="zh-CN" altLang="en-US" sz="2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7B39DBCF-E125-141D-9753-14F97025EEA3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42380497"/>
              </p:ext>
            </p:extLst>
          </p:nvPr>
        </p:nvGraphicFramePr>
        <p:xfrm>
          <a:off x="381000" y="2506914"/>
          <a:ext cx="11430000" cy="4015740"/>
        </p:xfrm>
        <a:graphic>
          <a:graphicData uri="http://schemas.openxmlformats.org/drawingml/2006/table">
            <a:tbl>
              <a:tblPr firstRow="1" firstCol="1" bandRow="1"/>
              <a:tblGrid>
                <a:gridCol w="2272259">
                  <a:extLst>
                    <a:ext uri="{9D8B030D-6E8A-4147-A177-3AD203B41FA5}">
                      <a16:colId xmlns:a16="http://schemas.microsoft.com/office/drawing/2014/main" val="23391549"/>
                    </a:ext>
                  </a:extLst>
                </a:gridCol>
                <a:gridCol w="9157741">
                  <a:extLst>
                    <a:ext uri="{9D8B030D-6E8A-4147-A177-3AD203B41FA5}">
                      <a16:colId xmlns:a16="http://schemas.microsoft.com/office/drawing/2014/main" val="185088671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99351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other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可作形容词或代词，作形容词时，意为“别的；其他的”，作代词时，泛指“其他的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人或物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20139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others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表示许多人或物中的“另一部分”，并非全部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83404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other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表示两件东西或两个人中“一个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另一个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14393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others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表示一定范围内“其余所有的人或物”，相当于“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other+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名词复数”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54974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another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泛指同类事物中的三者或者三者以上中的“另一个”，只能代替或修饰单数可数名词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51575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41657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D9E2C28-D9A5-1E30-B9C8-C8668612328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根据句意，用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another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(1)Some students like sports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prefer art.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(2)This shirt is too small. Please show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(3)Do you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plans for the weekend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(4)Hold the ruler in one hand and the pen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(5)I bought five apples. Two are for you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for me.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ae8c4">
            <a:extLst>
              <a:ext uri="{FF2B5EF4-FFF2-40B4-BE49-F238E27FC236}">
                <a16:creationId xmlns:a16="http://schemas.microsoft.com/office/drawing/2014/main" id="{CFCCFFB1-5E11-1B32-4405-B01CB132A39A}"/>
              </a:ext>
            </a:extLst>
          </p:cNvPr>
          <p:cNvSpPr/>
          <p:nvPr/>
        </p:nvSpPr>
        <p:spPr>
          <a:xfrm>
            <a:off x="7819771" y="4382126"/>
            <a:ext cx="24749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the others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7" name="A_daa6a">
            <a:extLst>
              <a:ext uri="{FF2B5EF4-FFF2-40B4-BE49-F238E27FC236}">
                <a16:creationId xmlns:a16="http://schemas.microsoft.com/office/drawing/2014/main" id="{80BEBD72-B03F-01D7-A636-940822260AC5}"/>
              </a:ext>
            </a:extLst>
          </p:cNvPr>
          <p:cNvSpPr/>
          <p:nvPr/>
        </p:nvSpPr>
        <p:spPr>
          <a:xfrm>
            <a:off x="7524052" y="3827390"/>
            <a:ext cx="23368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the other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6" name="A_062d5">
            <a:extLst>
              <a:ext uri="{FF2B5EF4-FFF2-40B4-BE49-F238E27FC236}">
                <a16:creationId xmlns:a16="http://schemas.microsoft.com/office/drawing/2014/main" id="{78E95338-BF58-C1F6-B049-36C512A9C121}"/>
              </a:ext>
            </a:extLst>
          </p:cNvPr>
          <p:cNvSpPr/>
          <p:nvPr/>
        </p:nvSpPr>
        <p:spPr>
          <a:xfrm>
            <a:off x="3110865" y="3272654"/>
            <a:ext cx="17637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other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d8fed">
            <a:extLst>
              <a:ext uri="{FF2B5EF4-FFF2-40B4-BE49-F238E27FC236}">
                <a16:creationId xmlns:a16="http://schemas.microsoft.com/office/drawing/2014/main" id="{900A7250-F7FE-1EC3-C8EE-94C14BCD38F1}"/>
              </a:ext>
            </a:extLst>
          </p:cNvPr>
          <p:cNvSpPr/>
          <p:nvPr/>
        </p:nvSpPr>
        <p:spPr>
          <a:xfrm>
            <a:off x="7019290" y="2717918"/>
            <a:ext cx="20511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another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70E3DFAC-B46B-41FA-093B-E4D708D73A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970406"/>
            <a:ext cx="2505668" cy="518204"/>
          </a:xfrm>
          <a:prstGeom prst="rect">
            <a:avLst/>
          </a:prstGeom>
        </p:spPr>
      </p:pic>
      <p:sp>
        <p:nvSpPr>
          <p:cNvPr id="3" name="A_bc860">
            <a:extLst>
              <a:ext uri="{FF2B5EF4-FFF2-40B4-BE49-F238E27FC236}">
                <a16:creationId xmlns:a16="http://schemas.microsoft.com/office/drawing/2014/main" id="{D6EF689C-560A-0A8B-5C86-60D50D760D50}"/>
              </a:ext>
            </a:extLst>
          </p:cNvPr>
          <p:cNvSpPr/>
          <p:nvPr/>
        </p:nvSpPr>
        <p:spPr>
          <a:xfrm>
            <a:off x="6333490" y="2163182"/>
            <a:ext cx="19018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others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400926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1E36BE9-7D80-D997-1E0E-D9338DC2485F}"/>
              </a:ext>
            </a:extLst>
          </p:cNvPr>
          <p:cNvSpPr txBox="1">
            <a:spLocks noChangeAspect="1"/>
          </p:cNvSpPr>
          <p:nvPr/>
        </p:nvSpPr>
        <p:spPr>
          <a:xfrm>
            <a:off x="231098" y="91343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look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看，瞧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P36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60.jpeg">
            <a:extLst>
              <a:ext uri="{FF2B5EF4-FFF2-40B4-BE49-F238E27FC236}">
                <a16:creationId xmlns:a16="http://schemas.microsoft.com/office/drawing/2014/main" id="{027CF44E-AD84-DF25-7BBA-46785039DF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535" y="1677051"/>
            <a:ext cx="2253714" cy="540764"/>
          </a:xfrm>
          <a:prstGeom prst="rect">
            <a:avLst/>
          </a:prstGeom>
        </p:spPr>
      </p:pic>
      <p:pic>
        <p:nvPicPr>
          <p:cNvPr id="5" name="image61.jpeg">
            <a:extLst>
              <a:ext uri="{FF2B5EF4-FFF2-40B4-BE49-F238E27FC236}">
                <a16:creationId xmlns:a16="http://schemas.microsoft.com/office/drawing/2014/main" id="{E9E9B328-0B78-EDF8-3281-49AA1778FC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6953" y="2494156"/>
            <a:ext cx="7018094" cy="3020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6545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D6879AC-1630-28D0-38E6-3F63CDDDAD8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85845"/>
            <a:ext cx="11430000" cy="5766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6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【考点拓展】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常用短语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照看；照顾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看作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寻找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forward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期待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做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某事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看起来像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查，查找；抬头往上看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蔑视，看不起；俯视，向下看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小心；向外看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have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look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 (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at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 </a:t>
            </a:r>
            <a:r>
              <a:rPr lang="en-US" altLang="zh-CN" sz="2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sth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)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看一看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(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某物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)</a:t>
            </a:r>
            <a:endParaRPr lang="zh-CN" altLang="en-US" sz="2600" dirty="0"/>
          </a:p>
        </p:txBody>
      </p:sp>
    </p:spTree>
    <p:extLst>
      <p:ext uri="{BB962C8B-B14F-4D97-AF65-F5344CB8AC3E}">
        <p14:creationId xmlns:p14="http://schemas.microsoft.com/office/powerpoint/2010/main" val="16118705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894C8F0-740D-FFB9-225B-ECF6AA6D5462}"/>
              </a:ext>
            </a:extLst>
          </p:cNvPr>
          <p:cNvSpPr txBox="1">
            <a:spLocks noChangeAspect="1"/>
          </p:cNvSpPr>
          <p:nvPr/>
        </p:nvSpPr>
        <p:spPr>
          <a:xfrm>
            <a:off x="515911" y="1623522"/>
            <a:ext cx="11430000" cy="340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请在词典中查一下这个词。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word in the dictionary.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我期盼着收到你的回信！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 from you.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那个小女孩看起来像她的母亲。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little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mother.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8f535">
            <a:extLst>
              <a:ext uri="{FF2B5EF4-FFF2-40B4-BE49-F238E27FC236}">
                <a16:creationId xmlns:a16="http://schemas.microsoft.com/office/drawing/2014/main" id="{A9F15079-887F-E56C-2769-2E6D23FC1C2A}"/>
              </a:ext>
            </a:extLst>
          </p:cNvPr>
          <p:cNvSpPr/>
          <p:nvPr/>
        </p:nvSpPr>
        <p:spPr>
          <a:xfrm>
            <a:off x="2944151" y="4493722"/>
            <a:ext cx="3190939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looks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like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ae801">
            <a:extLst>
              <a:ext uri="{FF2B5EF4-FFF2-40B4-BE49-F238E27FC236}">
                <a16:creationId xmlns:a16="http://schemas.microsoft.com/office/drawing/2014/main" id="{88609CA6-1C9A-B165-F4EC-A4F5E0933761}"/>
              </a:ext>
            </a:extLst>
          </p:cNvPr>
          <p:cNvSpPr/>
          <p:nvPr/>
        </p:nvSpPr>
        <p:spPr>
          <a:xfrm>
            <a:off x="1089951" y="3384250"/>
            <a:ext cx="699459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look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forward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hearing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D22E2A87-32C5-94E1-4616-6142441C3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970406"/>
            <a:ext cx="2505668" cy="518204"/>
          </a:xfrm>
          <a:prstGeom prst="rect">
            <a:avLst/>
          </a:prstGeom>
        </p:spPr>
      </p:pic>
      <p:sp>
        <p:nvSpPr>
          <p:cNvPr id="3" name="A_e3de8">
            <a:extLst>
              <a:ext uri="{FF2B5EF4-FFF2-40B4-BE49-F238E27FC236}">
                <a16:creationId xmlns:a16="http://schemas.microsoft.com/office/drawing/2014/main" id="{4B694C09-0C5B-408A-7121-97982720526E}"/>
              </a:ext>
            </a:extLst>
          </p:cNvPr>
          <p:cNvSpPr/>
          <p:nvPr/>
        </p:nvSpPr>
        <p:spPr>
          <a:xfrm>
            <a:off x="1897989" y="2274778"/>
            <a:ext cx="28972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look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up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96843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2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9097" y="920890"/>
            <a:ext cx="4642516" cy="50673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913B6EA-0CC5-25CD-8946-4213973B128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04839"/>
            <a:ext cx="5405203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help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帮助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S16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5" name="image29.jpeg">
            <a:extLst>
              <a:ext uri="{FF2B5EF4-FFF2-40B4-BE49-F238E27FC236}">
                <a16:creationId xmlns:a16="http://schemas.microsoft.com/office/drawing/2014/main" id="{A5E51C72-C44C-2DEA-5EE1-D77784E3D9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203525"/>
            <a:ext cx="2103813" cy="50479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EE57CB6-C5BD-8963-1E13-8AB8348C5EE3}"/>
              </a:ext>
            </a:extLst>
          </p:cNvPr>
          <p:cNvSpPr txBox="1">
            <a:spLocks noChangeAspect="1"/>
          </p:cNvSpPr>
          <p:nvPr/>
        </p:nvSpPr>
        <p:spPr>
          <a:xfrm>
            <a:off x="425355" y="2708321"/>
            <a:ext cx="3996743" cy="1720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既可以用作名词，又可以用作动词。其用法有：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30.jpeg">
            <a:extLst>
              <a:ext uri="{FF2B5EF4-FFF2-40B4-BE49-F238E27FC236}">
                <a16:creationId xmlns:a16="http://schemas.microsoft.com/office/drawing/2014/main" id="{1D01D827-497E-E36E-D94A-99FC7BB93B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2098" y="2430543"/>
            <a:ext cx="4642515" cy="3996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7568E9C-8A53-2ECC-A272-4F6BB8C73CE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09586"/>
            <a:ext cx="11430000" cy="396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worry about 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myself.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look at                B. look for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look out              D. look after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32.You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green trees after about an hour’s study. It’s good for our eyes.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look out of          B. look out at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look after            D. look up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a85f">
            <a:extLst>
              <a:ext uri="{FF2B5EF4-FFF2-40B4-BE49-F238E27FC236}">
                <a16:creationId xmlns:a16="http://schemas.microsoft.com/office/drawing/2014/main" id="{A2335916-8B28-6062-AFCE-EE3E9ED3EEBE}"/>
              </a:ext>
            </a:extLst>
          </p:cNvPr>
          <p:cNvSpPr/>
          <p:nvPr/>
        </p:nvSpPr>
        <p:spPr>
          <a:xfrm>
            <a:off x="2953957" y="3270314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3c3ac">
            <a:extLst>
              <a:ext uri="{FF2B5EF4-FFF2-40B4-BE49-F238E27FC236}">
                <a16:creationId xmlns:a16="http://schemas.microsoft.com/office/drawing/2014/main" id="{A4B9D1F5-8E18-1D6F-14FF-47637EEBA447}"/>
              </a:ext>
            </a:extLst>
          </p:cNvPr>
          <p:cNvSpPr/>
          <p:nvPr/>
        </p:nvSpPr>
        <p:spPr>
          <a:xfrm>
            <a:off x="7551103" y="1606106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8105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53530719-DACC-AD36-AABD-38CB33E5D63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607581"/>
            <a:ext cx="11430000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(1)My grandpa has a good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our village because he helps everyone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(2)My parents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sister Xiaoyu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hoping she would be as gentle as spring rain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(3)I don’t even know if Jason’s his real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e8315">
            <a:extLst>
              <a:ext uri="{FF2B5EF4-FFF2-40B4-BE49-F238E27FC236}">
                <a16:creationId xmlns:a16="http://schemas.microsoft.com/office/drawing/2014/main" id="{9D6506B0-F96C-41D6-49EA-E9A48FFAFD00}"/>
              </a:ext>
            </a:extLst>
          </p:cNvPr>
          <p:cNvSpPr/>
          <p:nvPr/>
        </p:nvSpPr>
        <p:spPr>
          <a:xfrm>
            <a:off x="7360031" y="5923045"/>
            <a:ext cx="1298640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A_fa6c4">
            <a:extLst>
              <a:ext uri="{FF2B5EF4-FFF2-40B4-BE49-F238E27FC236}">
                <a16:creationId xmlns:a16="http://schemas.microsoft.com/office/drawing/2014/main" id="{8D68384E-F63A-E92B-24C3-725E4A3F1C10}"/>
              </a:ext>
            </a:extLst>
          </p:cNvPr>
          <p:cNvSpPr/>
          <p:nvPr/>
        </p:nvSpPr>
        <p:spPr>
          <a:xfrm>
            <a:off x="2672715" y="5368309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C3BFDE-7563-99C3-7223-C1F9B8F4A25D}"/>
              </a:ext>
            </a:extLst>
          </p:cNvPr>
          <p:cNvSpPr txBox="1">
            <a:spLocks noChangeAspect="1"/>
          </p:cNvSpPr>
          <p:nvPr/>
        </p:nvSpPr>
        <p:spPr>
          <a:xfrm>
            <a:off x="725773" y="1887045"/>
            <a:ext cx="5884889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）给……命名；给……取名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）名声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）名字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4b457">
            <a:extLst>
              <a:ext uri="{FF2B5EF4-FFF2-40B4-BE49-F238E27FC236}">
                <a16:creationId xmlns:a16="http://schemas.microsoft.com/office/drawing/2014/main" id="{F3332EAC-C02F-53A9-ACEA-866888124192}"/>
              </a:ext>
            </a:extLst>
          </p:cNvPr>
          <p:cNvSpPr/>
          <p:nvPr/>
        </p:nvSpPr>
        <p:spPr>
          <a:xfrm>
            <a:off x="1939290" y="4258837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D2E4B8-A864-FCD2-F279-9E398740040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282136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1.name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8175" y="924110"/>
            <a:ext cx="4351425" cy="55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AF729FFB-E06E-8AB0-291F-18252826F080}"/>
              </a:ext>
            </a:extLst>
          </p:cNvPr>
          <p:cNvSpPr txBox="1">
            <a:spLocks noChangeAspect="1"/>
          </p:cNvSpPr>
          <p:nvPr/>
        </p:nvSpPr>
        <p:spPr>
          <a:xfrm>
            <a:off x="545892" y="3752168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(1)People who drop litter can be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some countries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 hope the weather is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tomorrow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(3)If a driver parks in the wrong place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he’ll get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(4)There is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view of the countryside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413a3">
            <a:extLst>
              <a:ext uri="{FF2B5EF4-FFF2-40B4-BE49-F238E27FC236}">
                <a16:creationId xmlns:a16="http://schemas.microsoft.com/office/drawing/2014/main" id="{C439DEEA-5983-A511-8BDD-3B0A79F36CD5}"/>
              </a:ext>
            </a:extLst>
          </p:cNvPr>
          <p:cNvSpPr/>
          <p:nvPr/>
        </p:nvSpPr>
        <p:spPr>
          <a:xfrm>
            <a:off x="6909481" y="5512896"/>
            <a:ext cx="1298640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870ee">
            <a:extLst>
              <a:ext uri="{FF2B5EF4-FFF2-40B4-BE49-F238E27FC236}">
                <a16:creationId xmlns:a16="http://schemas.microsoft.com/office/drawing/2014/main" id="{0602EF31-830A-5F38-202D-E7C197A193CF}"/>
              </a:ext>
            </a:extLst>
          </p:cNvPr>
          <p:cNvSpPr/>
          <p:nvPr/>
        </p:nvSpPr>
        <p:spPr>
          <a:xfrm>
            <a:off x="9138268" y="4958160"/>
            <a:ext cx="1278002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70a7d">
            <a:extLst>
              <a:ext uri="{FF2B5EF4-FFF2-40B4-BE49-F238E27FC236}">
                <a16:creationId xmlns:a16="http://schemas.microsoft.com/office/drawing/2014/main" id="{289201DA-139F-B7F3-855C-187535B8E37B}"/>
              </a:ext>
            </a:extLst>
          </p:cNvPr>
          <p:cNvSpPr/>
          <p:nvPr/>
        </p:nvSpPr>
        <p:spPr>
          <a:xfrm>
            <a:off x="6559596" y="4403424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4831E4-89C9-9F95-CDAA-F0B76433141F}"/>
              </a:ext>
            </a:extLst>
          </p:cNvPr>
          <p:cNvSpPr txBox="1">
            <a:spLocks noChangeAspect="1"/>
          </p:cNvSpPr>
          <p:nvPr/>
        </p:nvSpPr>
        <p:spPr>
          <a:xfrm>
            <a:off x="725774" y="1471479"/>
            <a:ext cx="4880548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）罚款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）罚金；罚款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）晴朗的，无雨的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）很好的，不错的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84395">
            <a:extLst>
              <a:ext uri="{FF2B5EF4-FFF2-40B4-BE49-F238E27FC236}">
                <a16:creationId xmlns:a16="http://schemas.microsoft.com/office/drawing/2014/main" id="{E5E24318-23F7-2A1E-B6E9-A81C7DC8715F}"/>
              </a:ext>
            </a:extLst>
          </p:cNvPr>
          <p:cNvSpPr/>
          <p:nvPr/>
        </p:nvSpPr>
        <p:spPr>
          <a:xfrm>
            <a:off x="9197005" y="3848688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D85A00-5BE0-5250-AB79-89F6CFCE8A3E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66570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2.fine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49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0E99A7D0-2CBF-403F-44BD-0B1580A17685}"/>
              </a:ext>
            </a:extLst>
          </p:cNvPr>
          <p:cNvSpPr txBox="1">
            <a:spLocks noChangeAspect="1"/>
          </p:cNvSpPr>
          <p:nvPr/>
        </p:nvSpPr>
        <p:spPr>
          <a:xfrm>
            <a:off x="560882" y="3658695"/>
            <a:ext cx="11430000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population of this city is ten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it was 50 years ago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(2)My grandparents often talk about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they had no electricity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(3)I check my homework three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make sure it’s correct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goes by so quickly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8bd8c">
            <a:extLst>
              <a:ext uri="{FF2B5EF4-FFF2-40B4-BE49-F238E27FC236}">
                <a16:creationId xmlns:a16="http://schemas.microsoft.com/office/drawing/2014/main" id="{C792D3FB-FFBA-F0A2-2427-4D87AC830876}"/>
              </a:ext>
            </a:extLst>
          </p:cNvPr>
          <p:cNvSpPr/>
          <p:nvPr/>
        </p:nvSpPr>
        <p:spPr>
          <a:xfrm>
            <a:off x="4763312" y="5974159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ea7c2">
            <a:extLst>
              <a:ext uri="{FF2B5EF4-FFF2-40B4-BE49-F238E27FC236}">
                <a16:creationId xmlns:a16="http://schemas.microsoft.com/office/drawing/2014/main" id="{429E6542-17FD-E524-31D5-43434BDD0856}"/>
              </a:ext>
            </a:extLst>
          </p:cNvPr>
          <p:cNvSpPr/>
          <p:nvPr/>
        </p:nvSpPr>
        <p:spPr>
          <a:xfrm>
            <a:off x="10067086" y="5419423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59c11">
            <a:extLst>
              <a:ext uri="{FF2B5EF4-FFF2-40B4-BE49-F238E27FC236}">
                <a16:creationId xmlns:a16="http://schemas.microsoft.com/office/drawing/2014/main" id="{7F45E66D-5E3C-137E-B8F5-3063E7B7928E}"/>
              </a:ext>
            </a:extLst>
          </p:cNvPr>
          <p:cNvSpPr/>
          <p:nvPr/>
        </p:nvSpPr>
        <p:spPr>
          <a:xfrm>
            <a:off x="2236076" y="4864687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5E2C8CC-6000-748A-390A-5FE88BADC594}"/>
              </a:ext>
            </a:extLst>
          </p:cNvPr>
          <p:cNvSpPr txBox="1">
            <a:spLocks noChangeAspect="1"/>
          </p:cNvSpPr>
          <p:nvPr/>
        </p:nvSpPr>
        <p:spPr>
          <a:xfrm>
            <a:off x="755753" y="1432238"/>
            <a:ext cx="4026108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）次；回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）倍数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）时间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）时代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f8684">
            <a:extLst>
              <a:ext uri="{FF2B5EF4-FFF2-40B4-BE49-F238E27FC236}">
                <a16:creationId xmlns:a16="http://schemas.microsoft.com/office/drawing/2014/main" id="{2CF89EE3-06DB-207C-6E6E-FB40E8204BDF}"/>
              </a:ext>
            </a:extLst>
          </p:cNvPr>
          <p:cNvSpPr/>
          <p:nvPr/>
        </p:nvSpPr>
        <p:spPr>
          <a:xfrm>
            <a:off x="10729772" y="3755215"/>
            <a:ext cx="127800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9D6C049-0B8E-E461-EC4B-2F1795C463AA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81560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3.time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54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BA9AD39-E736-B0F8-588C-F8A3FBD0D69E}"/>
              </a:ext>
            </a:extLst>
          </p:cNvPr>
          <p:cNvSpPr txBox="1">
            <a:spLocks noChangeAspect="1"/>
          </p:cNvSpPr>
          <p:nvPr/>
        </p:nvSpPr>
        <p:spPr>
          <a:xfrm>
            <a:off x="605853" y="3647238"/>
            <a:ext cx="11430000" cy="2840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(1)His family is going to the town to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grandparents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(2)With their help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begin to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things in different ways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(3)Most of us have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Mickey Mouse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Donald Duck and other famous Disney characters in cartoons before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(4)She can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hear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touch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smell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taste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56654">
            <a:extLst>
              <a:ext uri="{FF2B5EF4-FFF2-40B4-BE49-F238E27FC236}">
                <a16:creationId xmlns:a16="http://schemas.microsoft.com/office/drawing/2014/main" id="{7C20EA91-E1AD-7663-ABD7-0013C82C05E1}"/>
              </a:ext>
            </a:extLst>
          </p:cNvPr>
          <p:cNvSpPr/>
          <p:nvPr/>
        </p:nvSpPr>
        <p:spPr>
          <a:xfrm>
            <a:off x="8426831" y="5962702"/>
            <a:ext cx="1259395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a5764">
            <a:extLst>
              <a:ext uri="{FF2B5EF4-FFF2-40B4-BE49-F238E27FC236}">
                <a16:creationId xmlns:a16="http://schemas.microsoft.com/office/drawing/2014/main" id="{59D04557-0418-EE86-F3E3-D590394FE607}"/>
              </a:ext>
            </a:extLst>
          </p:cNvPr>
          <p:cNvSpPr/>
          <p:nvPr/>
        </p:nvSpPr>
        <p:spPr>
          <a:xfrm>
            <a:off x="6343967" y="5407966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80fdd">
            <a:extLst>
              <a:ext uri="{FF2B5EF4-FFF2-40B4-BE49-F238E27FC236}">
                <a16:creationId xmlns:a16="http://schemas.microsoft.com/office/drawing/2014/main" id="{EC11F268-E723-39DB-9D97-E07B413C721B}"/>
              </a:ext>
            </a:extLst>
          </p:cNvPr>
          <p:cNvSpPr/>
          <p:nvPr/>
        </p:nvSpPr>
        <p:spPr>
          <a:xfrm>
            <a:off x="9896665" y="4298494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F8C2B6-2085-845D-7C3E-15F02C1637F0}"/>
              </a:ext>
            </a:extLst>
          </p:cNvPr>
          <p:cNvSpPr txBox="1">
            <a:spLocks noChangeAspect="1"/>
          </p:cNvSpPr>
          <p:nvPr/>
        </p:nvSpPr>
        <p:spPr>
          <a:xfrm>
            <a:off x="785734" y="1366549"/>
            <a:ext cx="3816246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）看见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）拜访；探望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）观看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）认为；看待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75c69">
            <a:extLst>
              <a:ext uri="{FF2B5EF4-FFF2-40B4-BE49-F238E27FC236}">
                <a16:creationId xmlns:a16="http://schemas.microsoft.com/office/drawing/2014/main" id="{3BC8E6E8-2D39-6BF9-1065-F6501D6DFB56}"/>
              </a:ext>
            </a:extLst>
          </p:cNvPr>
          <p:cNvSpPr/>
          <p:nvPr/>
        </p:nvSpPr>
        <p:spPr>
          <a:xfrm>
            <a:off x="9414192" y="3743758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525673-8A95-80C5-11DC-8E3DE09F033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761640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4.see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9028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30D7A82-B305-AEAD-418B-3869AAA6B826}"/>
              </a:ext>
            </a:extLst>
          </p:cNvPr>
          <p:cNvSpPr txBox="1">
            <a:spLocks noChangeAspect="1"/>
          </p:cNvSpPr>
          <p:nvPr/>
        </p:nvSpPr>
        <p:spPr>
          <a:xfrm>
            <a:off x="545892" y="3221994"/>
            <a:ext cx="11430000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(1)Last week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study room in the library for group discussions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(2)Before leaving school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Chinese teacher gave me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poetry as a gift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(3)Slowly he closed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1208f">
            <a:extLst>
              <a:ext uri="{FF2B5EF4-FFF2-40B4-BE49-F238E27FC236}">
                <a16:creationId xmlns:a16="http://schemas.microsoft.com/office/drawing/2014/main" id="{F4D6DA47-D8E9-D7A8-28F3-D07C5A6C9B19}"/>
              </a:ext>
            </a:extLst>
          </p:cNvPr>
          <p:cNvSpPr/>
          <p:nvPr/>
        </p:nvSpPr>
        <p:spPr>
          <a:xfrm>
            <a:off x="5033120" y="5537458"/>
            <a:ext cx="1278001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ccddd">
            <a:extLst>
              <a:ext uri="{FF2B5EF4-FFF2-40B4-BE49-F238E27FC236}">
                <a16:creationId xmlns:a16="http://schemas.microsoft.com/office/drawing/2014/main" id="{8867134F-BF46-C8FE-A62D-BA4C9B345A9C}"/>
              </a:ext>
            </a:extLst>
          </p:cNvPr>
          <p:cNvSpPr/>
          <p:nvPr/>
        </p:nvSpPr>
        <p:spPr>
          <a:xfrm>
            <a:off x="1929557" y="4982722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443746-44D7-B07A-E663-88EE0BAC8CE9}"/>
              </a:ext>
            </a:extLst>
          </p:cNvPr>
          <p:cNvSpPr txBox="1">
            <a:spLocks noChangeAspect="1"/>
          </p:cNvSpPr>
          <p:nvPr/>
        </p:nvSpPr>
        <p:spPr>
          <a:xfrm>
            <a:off x="695794" y="1501458"/>
            <a:ext cx="4970489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）预订；预约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）书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）装订成册的一套东西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870e9">
            <a:extLst>
              <a:ext uri="{FF2B5EF4-FFF2-40B4-BE49-F238E27FC236}">
                <a16:creationId xmlns:a16="http://schemas.microsoft.com/office/drawing/2014/main" id="{F4626AF7-04E4-478C-40AC-D0ED5A037AE8}"/>
              </a:ext>
            </a:extLst>
          </p:cNvPr>
          <p:cNvSpPr/>
          <p:nvPr/>
        </p:nvSpPr>
        <p:spPr>
          <a:xfrm>
            <a:off x="2423270" y="3873250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EE1F21-46DC-49AC-151E-51C2D536860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96549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5.book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498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706596BE-01D9-E513-5A82-DE22EF478A76}"/>
              </a:ext>
            </a:extLst>
          </p:cNvPr>
          <p:cNvSpPr txBox="1">
            <a:spLocks noChangeAspect="1"/>
          </p:cNvSpPr>
          <p:nvPr/>
        </p:nvSpPr>
        <p:spPr>
          <a:xfrm>
            <a:off x="515911" y="3296946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funny cartoon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drew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lots of kids to the TV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(2)She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drew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box out from under the bed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children love to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draw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colour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df5ca">
            <a:extLst>
              <a:ext uri="{FF2B5EF4-FFF2-40B4-BE49-F238E27FC236}">
                <a16:creationId xmlns:a16="http://schemas.microsoft.com/office/drawing/2014/main" id="{3EB68B65-DAAE-6197-E0AB-D79DB08F07BC}"/>
              </a:ext>
            </a:extLst>
          </p:cNvPr>
          <p:cNvSpPr/>
          <p:nvPr/>
        </p:nvSpPr>
        <p:spPr>
          <a:xfrm>
            <a:off x="6719861" y="4502938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6474b">
            <a:extLst>
              <a:ext uri="{FF2B5EF4-FFF2-40B4-BE49-F238E27FC236}">
                <a16:creationId xmlns:a16="http://schemas.microsoft.com/office/drawing/2014/main" id="{B3DB2FC6-3AE2-12A5-1393-1DB59E981561}"/>
              </a:ext>
            </a:extLst>
          </p:cNvPr>
          <p:cNvSpPr/>
          <p:nvPr/>
        </p:nvSpPr>
        <p:spPr>
          <a:xfrm>
            <a:off x="7358798" y="3948202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C2554B-2C8D-3060-5994-BE0EB87AB69D}"/>
              </a:ext>
            </a:extLst>
          </p:cNvPr>
          <p:cNvSpPr txBox="1">
            <a:spLocks noChangeAspect="1"/>
          </p:cNvSpPr>
          <p:nvPr/>
        </p:nvSpPr>
        <p:spPr>
          <a:xfrm>
            <a:off x="680803" y="1576410"/>
            <a:ext cx="3081728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）拖；拉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）吸引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）绘画，画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641fb">
            <a:extLst>
              <a:ext uri="{FF2B5EF4-FFF2-40B4-BE49-F238E27FC236}">
                <a16:creationId xmlns:a16="http://schemas.microsoft.com/office/drawing/2014/main" id="{DB23CA36-9820-5A25-8F0B-ACF3CED8E17C}"/>
              </a:ext>
            </a:extLst>
          </p:cNvPr>
          <p:cNvSpPr/>
          <p:nvPr/>
        </p:nvSpPr>
        <p:spPr>
          <a:xfrm>
            <a:off x="8019452" y="3393466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10CAB7-7E41-BDE3-2094-90196B7398D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7150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6.draw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0396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5CAC3C09-897F-284F-E284-BE474DB2E444}"/>
              </a:ext>
            </a:extLst>
          </p:cNvPr>
          <p:cNvSpPr txBox="1">
            <a:spLocks noChangeAspect="1"/>
          </p:cNvSpPr>
          <p:nvPr/>
        </p:nvSpPr>
        <p:spPr>
          <a:xfrm>
            <a:off x="620842" y="3198737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(1)Our sports meeting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three days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everyone had a great time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 arrived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the finish line in the running race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 was still happy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(3)We arrived at the mountain village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night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(4)December is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month of a year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0c881">
            <a:extLst>
              <a:ext uri="{FF2B5EF4-FFF2-40B4-BE49-F238E27FC236}">
                <a16:creationId xmlns:a16="http://schemas.microsoft.com/office/drawing/2014/main" id="{B0CFBCBC-EB55-8F73-DEAD-5CDD4715A375}"/>
              </a:ext>
            </a:extLst>
          </p:cNvPr>
          <p:cNvSpPr/>
          <p:nvPr/>
        </p:nvSpPr>
        <p:spPr>
          <a:xfrm>
            <a:off x="6735892" y="6068937"/>
            <a:ext cx="1278001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9aaf8">
            <a:extLst>
              <a:ext uri="{FF2B5EF4-FFF2-40B4-BE49-F238E27FC236}">
                <a16:creationId xmlns:a16="http://schemas.microsoft.com/office/drawing/2014/main" id="{E78A22CF-B2BB-B10E-558D-F9CA95F823D9}"/>
              </a:ext>
            </a:extLst>
          </p:cNvPr>
          <p:cNvSpPr/>
          <p:nvPr/>
        </p:nvSpPr>
        <p:spPr>
          <a:xfrm>
            <a:off x="8022148" y="5514201"/>
            <a:ext cx="129864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8844e">
            <a:extLst>
              <a:ext uri="{FF2B5EF4-FFF2-40B4-BE49-F238E27FC236}">
                <a16:creationId xmlns:a16="http://schemas.microsoft.com/office/drawing/2014/main" id="{2BF315C4-CDA6-3516-0B4C-CEC586422951}"/>
              </a:ext>
            </a:extLst>
          </p:cNvPr>
          <p:cNvSpPr/>
          <p:nvPr/>
        </p:nvSpPr>
        <p:spPr>
          <a:xfrm>
            <a:off x="2037845" y="4959465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13D220-95CC-4A87-F347-AA2557CBF040}"/>
              </a:ext>
            </a:extLst>
          </p:cNvPr>
          <p:cNvSpPr txBox="1">
            <a:spLocks noChangeAspect="1"/>
          </p:cNvSpPr>
          <p:nvPr/>
        </p:nvSpPr>
        <p:spPr>
          <a:xfrm>
            <a:off x="1565224" y="960160"/>
            <a:ext cx="6424534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）最后，末尾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）最后的，最末的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）最近过去的；紧接现在前面的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）持续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18e02">
            <a:extLst>
              <a:ext uri="{FF2B5EF4-FFF2-40B4-BE49-F238E27FC236}">
                <a16:creationId xmlns:a16="http://schemas.microsoft.com/office/drawing/2014/main" id="{D1713198-0216-8570-48F9-3CE7F1EB0979}"/>
              </a:ext>
            </a:extLst>
          </p:cNvPr>
          <p:cNvSpPr/>
          <p:nvPr/>
        </p:nvSpPr>
        <p:spPr>
          <a:xfrm>
            <a:off x="729745" y="3849993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D4AB72D-9861-E9A9-15B5-0B97457F9DFE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076433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7.last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148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0C14F052-1870-32CB-FC1E-47E648F17D21}"/>
              </a:ext>
            </a:extLst>
          </p:cNvPr>
          <p:cNvSpPr txBox="1">
            <a:spLocks noChangeAspect="1"/>
          </p:cNvSpPr>
          <p:nvPr/>
        </p:nvSpPr>
        <p:spPr>
          <a:xfrm>
            <a:off x="605852" y="3429000"/>
            <a:ext cx="11430000" cy="2932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24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I’ll finish the report by tomorrow</a:t>
            </a:r>
            <a:r>
              <a:rPr lang="en-US" altLang="zh-CN" sz="24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sun came out </a:t>
            </a:r>
            <a:r>
              <a:rPr lang="en-US" altLang="zh-CN" sz="24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we started our picnic</a:t>
            </a:r>
            <a:r>
              <a:rPr lang="en-US" altLang="zh-CN" sz="24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(3)You have the </a:t>
            </a:r>
            <a:r>
              <a:rPr lang="en-US" altLang="zh-CN" sz="24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say what you think</a:t>
            </a:r>
            <a:r>
              <a:rPr lang="en-US" altLang="zh-CN" sz="24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(4)The bookstore is on your </a:t>
            </a:r>
            <a:r>
              <a:rPr lang="en-US" altLang="zh-CN" sz="24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beside the bank.(</a:t>
            </a:r>
            <a:r>
              <a:rPr lang="en-US" altLang="zh-CN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(5)I’m afraid that’s not the </a:t>
            </a:r>
            <a:r>
              <a:rPr lang="en-US" altLang="zh-CN" sz="24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answer</a:t>
            </a:r>
            <a:r>
              <a:rPr lang="en-US" altLang="zh-CN" sz="24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(6)Keep on the </a:t>
            </a:r>
            <a:r>
              <a:rPr lang="en-US" altLang="zh-CN" sz="24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side of the road</a:t>
            </a:r>
            <a:r>
              <a:rPr lang="en-US" altLang="zh-CN" sz="24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  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4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e553a">
            <a:extLst>
              <a:ext uri="{FF2B5EF4-FFF2-40B4-BE49-F238E27FC236}">
                <a16:creationId xmlns:a16="http://schemas.microsoft.com/office/drawing/2014/main" id="{73ACB57E-7B7A-BF64-360D-E1C61592078C}"/>
              </a:ext>
            </a:extLst>
          </p:cNvPr>
          <p:cNvSpPr/>
          <p:nvPr/>
        </p:nvSpPr>
        <p:spPr>
          <a:xfrm>
            <a:off x="5635243" y="5902960"/>
            <a:ext cx="834899" cy="36118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  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8" name="A_71270">
            <a:extLst>
              <a:ext uri="{FF2B5EF4-FFF2-40B4-BE49-F238E27FC236}">
                <a16:creationId xmlns:a16="http://schemas.microsoft.com/office/drawing/2014/main" id="{5D169AC4-5C19-C3E3-18A2-1ECCD42C1456}"/>
              </a:ext>
            </a:extLst>
          </p:cNvPr>
          <p:cNvSpPr/>
          <p:nvPr/>
        </p:nvSpPr>
        <p:spPr>
          <a:xfrm>
            <a:off x="5968173" y="5427472"/>
            <a:ext cx="1152271" cy="39465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e0288">
            <a:extLst>
              <a:ext uri="{FF2B5EF4-FFF2-40B4-BE49-F238E27FC236}">
                <a16:creationId xmlns:a16="http://schemas.microsoft.com/office/drawing/2014/main" id="{AD46DC21-1F2D-F1E0-3ED7-217667A3E9EB}"/>
              </a:ext>
            </a:extLst>
          </p:cNvPr>
          <p:cNvSpPr/>
          <p:nvPr/>
        </p:nvSpPr>
        <p:spPr>
          <a:xfrm>
            <a:off x="6399148" y="4476496"/>
            <a:ext cx="1168463" cy="39465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6a7c3">
            <a:extLst>
              <a:ext uri="{FF2B5EF4-FFF2-40B4-BE49-F238E27FC236}">
                <a16:creationId xmlns:a16="http://schemas.microsoft.com/office/drawing/2014/main" id="{440F1DE0-F12A-0CD6-FD39-70574575AADC}"/>
              </a:ext>
            </a:extLst>
          </p:cNvPr>
          <p:cNvSpPr/>
          <p:nvPr/>
        </p:nvSpPr>
        <p:spPr>
          <a:xfrm>
            <a:off x="7719630" y="4001008"/>
            <a:ext cx="1185926" cy="39465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EEF860-17DB-B9BB-BEC7-9E6E935C7BCE}"/>
              </a:ext>
            </a:extLst>
          </p:cNvPr>
          <p:cNvSpPr txBox="1">
            <a:spLocks noChangeAspect="1"/>
          </p:cNvSpPr>
          <p:nvPr/>
        </p:nvSpPr>
        <p:spPr>
          <a:xfrm>
            <a:off x="1257299" y="1371622"/>
            <a:ext cx="9670531" cy="1968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）正确的；对的</a:t>
            </a:r>
            <a:r>
              <a:rPr lang="en-US" altLang="zh-CN" sz="2400" dirty="0">
                <a:solidFill>
                  <a:srgbClr val="000000"/>
                </a:solidFill>
                <a:latin typeface="NEU-BZ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）权利</a:t>
            </a:r>
            <a:endParaRPr lang="zh-CN" altLang="zh-CN" sz="24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interj.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）好了（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用于变换话题或活动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）；是的；好</a:t>
            </a:r>
            <a:endParaRPr lang="zh-CN" altLang="zh-CN" sz="24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adv.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）正好；恰好</a:t>
            </a:r>
            <a:r>
              <a:rPr lang="en-US" altLang="zh-CN" sz="2400" dirty="0">
                <a:solidFill>
                  <a:srgbClr val="000000"/>
                </a:solidFill>
                <a:latin typeface="NEU-BZ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）右边，右侧</a:t>
            </a:r>
            <a:r>
              <a:rPr lang="en-US" altLang="zh-CN" sz="2400" dirty="0">
                <a:solidFill>
                  <a:srgbClr val="000000"/>
                </a:solidFill>
                <a:latin typeface="NEU-BZ"/>
                <a:ea typeface="宋体" panose="02010600030101010101" pitchFamily="2" charset="-122"/>
                <a:cs typeface="Times New Roman" panose="02020603050405020304" pitchFamily="18" charset="0"/>
              </a:rPr>
              <a:t>			</a:t>
            </a:r>
          </a:p>
          <a:p>
            <a:pPr algn="just">
              <a:lnSpc>
                <a:spcPct val="130000"/>
              </a:lnSpc>
              <a:buNone/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 .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）右边的，右侧的</a:t>
            </a:r>
            <a:endParaRPr lang="zh-CN" altLang="zh-CN" sz="24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69fe0">
            <a:extLst>
              <a:ext uri="{FF2B5EF4-FFF2-40B4-BE49-F238E27FC236}">
                <a16:creationId xmlns:a16="http://schemas.microsoft.com/office/drawing/2014/main" id="{4A91AD46-E5A2-118B-6852-660D3C01B7D8}"/>
              </a:ext>
            </a:extLst>
          </p:cNvPr>
          <p:cNvSpPr/>
          <p:nvPr/>
        </p:nvSpPr>
        <p:spPr>
          <a:xfrm>
            <a:off x="6571741" y="3525520"/>
            <a:ext cx="1185927" cy="39465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5BE94F-7D77-BDEC-A97D-912AA9820CA5}"/>
              </a:ext>
            </a:extLst>
          </p:cNvPr>
          <p:cNvSpPr txBox="1">
            <a:spLocks noChangeAspect="1"/>
          </p:cNvSpPr>
          <p:nvPr/>
        </p:nvSpPr>
        <p:spPr>
          <a:xfrm>
            <a:off x="410980" y="821600"/>
            <a:ext cx="2122357" cy="550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8.right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12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6" grpId="0" animBg="1"/>
      <p:bldP spid="4" grpId="0" animBg="1"/>
      <p:bldP spid="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41BB946-64DC-D215-E203-95DE24203E4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41547"/>
            <a:ext cx="11430000" cy="2840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(1)Being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means being happy and healthy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old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garden is no longer used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(3)I hope your work is going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lost.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Better luck next time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dd218">
            <a:extLst>
              <a:ext uri="{FF2B5EF4-FFF2-40B4-BE49-F238E27FC236}">
                <a16:creationId xmlns:a16="http://schemas.microsoft.com/office/drawing/2014/main" id="{41AA3D8D-A1DC-9235-5C4D-3F646540598C}"/>
              </a:ext>
            </a:extLst>
          </p:cNvPr>
          <p:cNvSpPr/>
          <p:nvPr/>
        </p:nvSpPr>
        <p:spPr>
          <a:xfrm>
            <a:off x="5824220" y="5757011"/>
            <a:ext cx="1298639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91b1a">
            <a:extLst>
              <a:ext uri="{FF2B5EF4-FFF2-40B4-BE49-F238E27FC236}">
                <a16:creationId xmlns:a16="http://schemas.microsoft.com/office/drawing/2014/main" id="{C2879D18-6751-7BA3-BF9E-364A2649AD3C}"/>
              </a:ext>
            </a:extLst>
          </p:cNvPr>
          <p:cNvSpPr/>
          <p:nvPr/>
        </p:nvSpPr>
        <p:spPr>
          <a:xfrm>
            <a:off x="5571427" y="4647539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c269f">
            <a:extLst>
              <a:ext uri="{FF2B5EF4-FFF2-40B4-BE49-F238E27FC236}">
                <a16:creationId xmlns:a16="http://schemas.microsoft.com/office/drawing/2014/main" id="{A601CC1F-B73D-50F1-4847-08AC56FF3AEB}"/>
              </a:ext>
            </a:extLst>
          </p:cNvPr>
          <p:cNvSpPr/>
          <p:nvPr/>
        </p:nvSpPr>
        <p:spPr>
          <a:xfrm>
            <a:off x="7576439" y="4092803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8586778-D972-32D8-ECFF-48CF6C005C95}"/>
              </a:ext>
            </a:extLst>
          </p:cNvPr>
          <p:cNvSpPr txBox="1">
            <a:spLocks noChangeAspect="1"/>
          </p:cNvSpPr>
          <p:nvPr/>
        </p:nvSpPr>
        <p:spPr>
          <a:xfrm>
            <a:off x="1655163" y="1135765"/>
            <a:ext cx="3981138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）井；源泉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）健康的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）嗯；好吧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）好地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0ae00">
            <a:extLst>
              <a:ext uri="{FF2B5EF4-FFF2-40B4-BE49-F238E27FC236}">
                <a16:creationId xmlns:a16="http://schemas.microsoft.com/office/drawing/2014/main" id="{C0470B43-1D7C-C534-4B04-A532E1EB6EF8}"/>
              </a:ext>
            </a:extLst>
          </p:cNvPr>
          <p:cNvSpPr/>
          <p:nvPr/>
        </p:nvSpPr>
        <p:spPr>
          <a:xfrm>
            <a:off x="7439406" y="3538067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E9ECCA-29ED-BC08-3893-BCD1E93BE178}"/>
              </a:ext>
            </a:extLst>
          </p:cNvPr>
          <p:cNvSpPr txBox="1">
            <a:spLocks noChangeAspect="1"/>
          </p:cNvSpPr>
          <p:nvPr/>
        </p:nvSpPr>
        <p:spPr>
          <a:xfrm>
            <a:off x="276069" y="88156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9.well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09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CE7E321-A9A0-E6B7-E5A0-CD3B6E9F3B0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38327"/>
            <a:ext cx="11430000" cy="5086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请在学习法语方面帮助我。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French.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当她遇到困难时，她向朋友们求助。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she was in trouble.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3.Miss Lin teaches piano very well.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I’ve made great progress.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his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her	C. their                D. him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4.Please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the fish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Mike and Tom.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you           B. your	C. yourself          D. yourselves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ce284">
            <a:extLst>
              <a:ext uri="{FF2B5EF4-FFF2-40B4-BE49-F238E27FC236}">
                <a16:creationId xmlns:a16="http://schemas.microsoft.com/office/drawing/2014/main" id="{008F3B7D-8247-E9B6-987A-DD7E1E4FCE51}"/>
              </a:ext>
            </a:extLst>
          </p:cNvPr>
          <p:cNvSpPr/>
          <p:nvPr/>
        </p:nvSpPr>
        <p:spPr>
          <a:xfrm>
            <a:off x="2771140" y="5417999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8" name="A_e43ed">
            <a:extLst>
              <a:ext uri="{FF2B5EF4-FFF2-40B4-BE49-F238E27FC236}">
                <a16:creationId xmlns:a16="http://schemas.microsoft.com/office/drawing/2014/main" id="{4568A3CA-C8E1-15D5-3253-DDE39AD0705E}"/>
              </a:ext>
            </a:extLst>
          </p:cNvPr>
          <p:cNvSpPr/>
          <p:nvPr/>
        </p:nvSpPr>
        <p:spPr>
          <a:xfrm>
            <a:off x="6944551" y="3753791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7" name="A_85ba4">
            <a:extLst>
              <a:ext uri="{FF2B5EF4-FFF2-40B4-BE49-F238E27FC236}">
                <a16:creationId xmlns:a16="http://schemas.microsoft.com/office/drawing/2014/main" id="{6BA7A0AE-56B1-CF26-F993-34300EB5DE7C}"/>
              </a:ext>
            </a:extLst>
          </p:cNvPr>
          <p:cNvSpPr/>
          <p:nvPr/>
        </p:nvSpPr>
        <p:spPr>
          <a:xfrm>
            <a:off x="4795139" y="3199055"/>
            <a:ext cx="29544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for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help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6" name="A_96836">
            <a:extLst>
              <a:ext uri="{FF2B5EF4-FFF2-40B4-BE49-F238E27FC236}">
                <a16:creationId xmlns:a16="http://schemas.microsoft.com/office/drawing/2014/main" id="{FCB13CE4-F5FB-407C-6DDF-EB70A7AD22CE}"/>
              </a:ext>
            </a:extLst>
          </p:cNvPr>
          <p:cNvSpPr/>
          <p:nvPr/>
        </p:nvSpPr>
        <p:spPr>
          <a:xfrm>
            <a:off x="1370965" y="3199055"/>
            <a:ext cx="18241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asked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9bc5e">
            <a:extLst>
              <a:ext uri="{FF2B5EF4-FFF2-40B4-BE49-F238E27FC236}">
                <a16:creationId xmlns:a16="http://schemas.microsoft.com/office/drawing/2014/main" id="{BA32982B-1216-35C9-5E21-681F302306B7}"/>
              </a:ext>
            </a:extLst>
          </p:cNvPr>
          <p:cNvSpPr/>
          <p:nvPr/>
        </p:nvSpPr>
        <p:spPr>
          <a:xfrm>
            <a:off x="3761740" y="2089583"/>
            <a:ext cx="16272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with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1.jpeg">
            <a:extLst>
              <a:ext uri="{FF2B5EF4-FFF2-40B4-BE49-F238E27FC236}">
                <a16:creationId xmlns:a16="http://schemas.microsoft.com/office/drawing/2014/main" id="{198F797B-61EB-7CB6-7D6F-3C3E84FC93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81" y="938724"/>
            <a:ext cx="2415727" cy="499603"/>
          </a:xfrm>
          <a:prstGeom prst="rect">
            <a:avLst/>
          </a:prstGeom>
        </p:spPr>
      </p:pic>
      <p:sp>
        <p:nvSpPr>
          <p:cNvPr id="3" name="A_9c13b">
            <a:extLst>
              <a:ext uri="{FF2B5EF4-FFF2-40B4-BE49-F238E27FC236}">
                <a16:creationId xmlns:a16="http://schemas.microsoft.com/office/drawing/2014/main" id="{E4208583-1097-E736-B3FF-A610FAEE1476}"/>
              </a:ext>
            </a:extLst>
          </p:cNvPr>
          <p:cNvSpPr/>
          <p:nvPr/>
        </p:nvSpPr>
        <p:spPr>
          <a:xfrm>
            <a:off x="1763078" y="2089583"/>
            <a:ext cx="16066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help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264346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AAAF78A9-7B34-EA52-3063-68388149A046}"/>
              </a:ext>
            </a:extLst>
          </p:cNvPr>
          <p:cNvSpPr txBox="1">
            <a:spLocks noChangeAspect="1"/>
          </p:cNvSpPr>
          <p:nvPr/>
        </p:nvSpPr>
        <p:spPr>
          <a:xfrm>
            <a:off x="762000" y="3998733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(1)Some people have more body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than others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(2)She carried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textbook in her bag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(3)Of course the supermarkets’ aim is to make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profits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利润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(4)I could eat what I liked without getting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c48b0">
            <a:extLst>
              <a:ext uri="{FF2B5EF4-FFF2-40B4-BE49-F238E27FC236}">
                <a16:creationId xmlns:a16="http://schemas.microsoft.com/office/drawing/2014/main" id="{E83CC811-7B77-3564-8940-61EA91ECE95B}"/>
              </a:ext>
            </a:extLst>
          </p:cNvPr>
          <p:cNvSpPr/>
          <p:nvPr/>
        </p:nvSpPr>
        <p:spPr>
          <a:xfrm>
            <a:off x="7782878" y="5759461"/>
            <a:ext cx="1298637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12a44">
            <a:extLst>
              <a:ext uri="{FF2B5EF4-FFF2-40B4-BE49-F238E27FC236}">
                <a16:creationId xmlns:a16="http://schemas.microsoft.com/office/drawing/2014/main" id="{73438103-B67F-0C16-A140-E03B4F662E65}"/>
              </a:ext>
            </a:extLst>
          </p:cNvPr>
          <p:cNvSpPr/>
          <p:nvPr/>
        </p:nvSpPr>
        <p:spPr>
          <a:xfrm>
            <a:off x="10524998" y="5204725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347e4">
            <a:extLst>
              <a:ext uri="{FF2B5EF4-FFF2-40B4-BE49-F238E27FC236}">
                <a16:creationId xmlns:a16="http://schemas.microsoft.com/office/drawing/2014/main" id="{929387FF-692C-71D1-4FDB-1CD2ED5FCC57}"/>
              </a:ext>
            </a:extLst>
          </p:cNvPr>
          <p:cNvSpPr/>
          <p:nvPr/>
        </p:nvSpPr>
        <p:spPr>
          <a:xfrm>
            <a:off x="6931914" y="4649989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FD386F-59CE-B2C6-AA6F-C8614D71B6FC}"/>
              </a:ext>
            </a:extLst>
          </p:cNvPr>
          <p:cNvSpPr txBox="1">
            <a:spLocks noChangeAspect="1"/>
          </p:cNvSpPr>
          <p:nvPr/>
        </p:nvSpPr>
        <p:spPr>
          <a:xfrm>
            <a:off x="890666" y="1561421"/>
            <a:ext cx="4625715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）脂肪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）大量的；丰厚的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）厚的；宽大的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）肥胖的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7d17a">
            <a:extLst>
              <a:ext uri="{FF2B5EF4-FFF2-40B4-BE49-F238E27FC236}">
                <a16:creationId xmlns:a16="http://schemas.microsoft.com/office/drawing/2014/main" id="{8358593B-600C-80D1-C2D2-CD1BE52E73B0}"/>
              </a:ext>
            </a:extLst>
          </p:cNvPr>
          <p:cNvSpPr/>
          <p:nvPr/>
        </p:nvSpPr>
        <p:spPr>
          <a:xfrm>
            <a:off x="8119364" y="4095253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02267A-462D-7892-EAD6-5519C09B3ED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5651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10.fat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270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4D009528-3DFE-1254-FA09-7B4EE1E83F7B}"/>
              </a:ext>
            </a:extLst>
          </p:cNvPr>
          <p:cNvSpPr txBox="1">
            <a:spLocks noChangeAspect="1"/>
          </p:cNvSpPr>
          <p:nvPr/>
        </p:nvSpPr>
        <p:spPr>
          <a:xfrm>
            <a:off x="762000" y="3591033"/>
            <a:ext cx="11430000" cy="17261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(1)My teacher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guides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us to draw pictures in art class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 bought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guide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Beijing before our family trip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(3)She works as a tour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guide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in Venice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800" dirty="0"/>
          </a:p>
        </p:txBody>
      </p:sp>
      <p:sp>
        <p:nvSpPr>
          <p:cNvPr id="6" name="A_5a338">
            <a:extLst>
              <a:ext uri="{FF2B5EF4-FFF2-40B4-BE49-F238E27FC236}">
                <a16:creationId xmlns:a16="http://schemas.microsoft.com/office/drawing/2014/main" id="{30906C26-1798-AA78-D753-0717D77E756F}"/>
              </a:ext>
            </a:extLst>
          </p:cNvPr>
          <p:cNvSpPr/>
          <p:nvPr/>
        </p:nvSpPr>
        <p:spPr>
          <a:xfrm>
            <a:off x="6734112" y="4797025"/>
            <a:ext cx="1259395" cy="4220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"/>
            </a:endParaRPr>
          </a:p>
        </p:txBody>
      </p:sp>
      <p:sp>
        <p:nvSpPr>
          <p:cNvPr id="4" name="A_4faab">
            <a:extLst>
              <a:ext uri="{FF2B5EF4-FFF2-40B4-BE49-F238E27FC236}">
                <a16:creationId xmlns:a16="http://schemas.microsoft.com/office/drawing/2014/main" id="{75D8A500-8357-428B-1A40-7349134C8EDC}"/>
              </a:ext>
            </a:extLst>
          </p:cNvPr>
          <p:cNvSpPr/>
          <p:nvPr/>
        </p:nvSpPr>
        <p:spPr>
          <a:xfrm>
            <a:off x="8803513" y="4242289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5983896-0522-B8E2-9F24-F94A6E688DDE}"/>
              </a:ext>
            </a:extLst>
          </p:cNvPr>
          <p:cNvSpPr txBox="1">
            <a:spLocks noChangeAspect="1"/>
          </p:cNvSpPr>
          <p:nvPr/>
        </p:nvSpPr>
        <p:spPr>
          <a:xfrm>
            <a:off x="920646" y="1708464"/>
            <a:ext cx="3621374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）导游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）指南；手册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）引导；带领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9f1ca">
            <a:extLst>
              <a:ext uri="{FF2B5EF4-FFF2-40B4-BE49-F238E27FC236}">
                <a16:creationId xmlns:a16="http://schemas.microsoft.com/office/drawing/2014/main" id="{84199AE6-CE5E-4713-4171-8189841CAD94}"/>
              </a:ext>
            </a:extLst>
          </p:cNvPr>
          <p:cNvSpPr/>
          <p:nvPr/>
        </p:nvSpPr>
        <p:spPr>
          <a:xfrm>
            <a:off x="8876538" y="3687553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C76601-2EB4-0949-C095-B2A6D744552A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4152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11.guide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169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0E63745-09A6-0837-1A28-5C1AE3F853A4}"/>
              </a:ext>
            </a:extLst>
          </p:cNvPr>
          <p:cNvSpPr txBox="1">
            <a:spLocks noChangeAspect="1"/>
          </p:cNvSpPr>
          <p:nvPr/>
        </p:nvSpPr>
        <p:spPr>
          <a:xfrm>
            <a:off x="410789" y="1405719"/>
            <a:ext cx="11430000" cy="396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Tina and her sister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Tina is very thin but her sister is a little heavy.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healthy           B. same	C. tidy                D. different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原创题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don’t feel well now. I want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the sofa for a while.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wrong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you have a headache or something else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sleep               B. learn	C. dance             D. write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776ae">
            <a:extLst>
              <a:ext uri="{FF2B5EF4-FFF2-40B4-BE49-F238E27FC236}">
                <a16:creationId xmlns:a16="http://schemas.microsoft.com/office/drawing/2014/main" id="{6D0AAC6D-D707-1D08-E434-4316D462E6BA}"/>
              </a:ext>
            </a:extLst>
          </p:cNvPr>
          <p:cNvSpPr/>
          <p:nvPr/>
        </p:nvSpPr>
        <p:spPr>
          <a:xfrm>
            <a:off x="7380295" y="3721183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01263"/>
            <a:ext cx="5993599" cy="504456"/>
          </a:xfrm>
          <a:prstGeom prst="rect">
            <a:avLst/>
          </a:prstGeom>
        </p:spPr>
      </p:pic>
      <p:sp>
        <p:nvSpPr>
          <p:cNvPr id="2" name="A_1c022">
            <a:extLst>
              <a:ext uri="{FF2B5EF4-FFF2-40B4-BE49-F238E27FC236}">
                <a16:creationId xmlns:a16="http://schemas.microsoft.com/office/drawing/2014/main" id="{A5FCF166-1CFF-B70B-7523-83ADCE6C0067}"/>
              </a:ext>
            </a:extLst>
          </p:cNvPr>
          <p:cNvSpPr/>
          <p:nvPr/>
        </p:nvSpPr>
        <p:spPr>
          <a:xfrm>
            <a:off x="5064514" y="2056975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3A8206A7-F937-DC55-1EE2-5829E230D30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3.Cindy’s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grandparents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Hefei with her uncle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Cindy goes to Hefei to see them every month.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join                B. speak	C. draw                D. live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 divide the rubbish into different kinds before throwing it away.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OK.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 to use some of it again.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thankful to   B. good for	C. similar to         D. painful for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5.Robot is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 he even has no time to stay with his children at weekends.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busy              B. smart	C. serious              D. pleased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3838">
            <a:extLst>
              <a:ext uri="{FF2B5EF4-FFF2-40B4-BE49-F238E27FC236}">
                <a16:creationId xmlns:a16="http://schemas.microsoft.com/office/drawing/2014/main" id="{E35DF871-40D7-0E7F-F478-C5AD8007FEAB}"/>
              </a:ext>
            </a:extLst>
          </p:cNvPr>
          <p:cNvSpPr/>
          <p:nvPr/>
        </p:nvSpPr>
        <p:spPr>
          <a:xfrm>
            <a:off x="2744153" y="4374368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3" name="A_800d7">
            <a:extLst>
              <a:ext uri="{FF2B5EF4-FFF2-40B4-BE49-F238E27FC236}">
                <a16:creationId xmlns:a16="http://schemas.microsoft.com/office/drawing/2014/main" id="{B55D1EF2-7CE9-B532-368D-262FD41C8F12}"/>
              </a:ext>
            </a:extLst>
          </p:cNvPr>
          <p:cNvSpPr/>
          <p:nvPr/>
        </p:nvSpPr>
        <p:spPr>
          <a:xfrm>
            <a:off x="2403920" y="3264896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37da8">
            <a:extLst>
              <a:ext uri="{FF2B5EF4-FFF2-40B4-BE49-F238E27FC236}">
                <a16:creationId xmlns:a16="http://schemas.microsoft.com/office/drawing/2014/main" id="{E8EF76BF-9895-106F-76E4-EE53BCF7A90D}"/>
              </a:ext>
            </a:extLst>
          </p:cNvPr>
          <p:cNvSpPr/>
          <p:nvPr/>
        </p:nvSpPr>
        <p:spPr>
          <a:xfrm>
            <a:off x="4396169" y="1045952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203121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9FC89D1-354A-544A-B2CA-245D56BB4D3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6.Reading quietly and taking notes are a good reading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method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can help understand the articles better and deeper.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because               B. although	C. unless               D. after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7.The book has expressed many new ideas and it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worth reading again.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mainly                B. really		C. properly           D. hardly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room does Tom live in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can’t remember his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address               B. number		C. size                	D. style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a6eb0">
            <a:extLst>
              <a:ext uri="{FF2B5EF4-FFF2-40B4-BE49-F238E27FC236}">
                <a16:creationId xmlns:a16="http://schemas.microsoft.com/office/drawing/2014/main" id="{045B4D12-D12B-7108-EDB3-96CC6321462A}"/>
              </a:ext>
            </a:extLst>
          </p:cNvPr>
          <p:cNvSpPr/>
          <p:nvPr/>
        </p:nvSpPr>
        <p:spPr>
          <a:xfrm>
            <a:off x="6555550" y="4929104"/>
            <a:ext cx="11017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35ca6">
            <a:extLst>
              <a:ext uri="{FF2B5EF4-FFF2-40B4-BE49-F238E27FC236}">
                <a16:creationId xmlns:a16="http://schemas.microsoft.com/office/drawing/2014/main" id="{776B4B04-DA28-8A55-71BA-C6AE8E4BF914}"/>
              </a:ext>
            </a:extLst>
          </p:cNvPr>
          <p:cNvSpPr/>
          <p:nvPr/>
        </p:nvSpPr>
        <p:spPr>
          <a:xfrm>
            <a:off x="8478139" y="2710160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d683f">
            <a:extLst>
              <a:ext uri="{FF2B5EF4-FFF2-40B4-BE49-F238E27FC236}">
                <a16:creationId xmlns:a16="http://schemas.microsoft.com/office/drawing/2014/main" id="{B8D8F8AD-8A18-8D69-AF89-2F10BA84B50F}"/>
              </a:ext>
            </a:extLst>
          </p:cNvPr>
          <p:cNvSpPr/>
          <p:nvPr/>
        </p:nvSpPr>
        <p:spPr>
          <a:xfrm>
            <a:off x="10233851" y="1045952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96226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2A6BA05-E2B9-DF5B-C876-D7497638D41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09586"/>
            <a:ext cx="11430000" cy="396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do you like the book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Pretty good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one of 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 I’ve ever read.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interested       B. interesting	C. boring                D. bored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庐江二模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Welcome to my city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Harbin and I’ll be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Sounds nice. I’m sure it’ll be a great journey.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boss                B. guide		C. director              D. guard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2057">
            <a:extLst>
              <a:ext uri="{FF2B5EF4-FFF2-40B4-BE49-F238E27FC236}">
                <a16:creationId xmlns:a16="http://schemas.microsoft.com/office/drawing/2014/main" id="{4CAFBBB9-C8BE-A0D2-2A88-68F0208F27E8}"/>
              </a:ext>
            </a:extLst>
          </p:cNvPr>
          <p:cNvSpPr/>
          <p:nvPr/>
        </p:nvSpPr>
        <p:spPr>
          <a:xfrm>
            <a:off x="1420152" y="3870020"/>
            <a:ext cx="11017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e926a">
            <a:extLst>
              <a:ext uri="{FF2B5EF4-FFF2-40B4-BE49-F238E27FC236}">
                <a16:creationId xmlns:a16="http://schemas.microsoft.com/office/drawing/2014/main" id="{2D4976B8-C07F-0BDA-ABA9-693C45B3E431}"/>
              </a:ext>
            </a:extLst>
          </p:cNvPr>
          <p:cNvSpPr/>
          <p:nvPr/>
        </p:nvSpPr>
        <p:spPr>
          <a:xfrm>
            <a:off x="6274181" y="2160842"/>
            <a:ext cx="119069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8043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1E7C809-8257-3832-D623-FDDA746A14E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单词拼写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1.She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looks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疲倦的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because she stayed up late.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2.He can’t help laughing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 the movie is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有趣的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3.Her story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door for girls who want to study science.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4.Lily’s mother is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护士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 She works at the hospital near her home.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 supermarket has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巨大的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selection of fruits.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878c4">
            <a:extLst>
              <a:ext uri="{FF2B5EF4-FFF2-40B4-BE49-F238E27FC236}">
                <a16:creationId xmlns:a16="http://schemas.microsoft.com/office/drawing/2014/main" id="{281AE53F-52B9-255B-ADC0-7B81983933EC}"/>
              </a:ext>
            </a:extLst>
          </p:cNvPr>
          <p:cNvSpPr/>
          <p:nvPr/>
        </p:nvSpPr>
        <p:spPr>
          <a:xfrm>
            <a:off x="4331653" y="5211521"/>
            <a:ext cx="1535176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arge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872a1">
            <a:extLst>
              <a:ext uri="{FF2B5EF4-FFF2-40B4-BE49-F238E27FC236}">
                <a16:creationId xmlns:a16="http://schemas.microsoft.com/office/drawing/2014/main" id="{07568646-A928-6E2A-1844-BF353C0025A0}"/>
              </a:ext>
            </a:extLst>
          </p:cNvPr>
          <p:cNvSpPr/>
          <p:nvPr/>
        </p:nvSpPr>
        <p:spPr>
          <a:xfrm>
            <a:off x="3561144" y="4102049"/>
            <a:ext cx="15161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urse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d39a3">
            <a:extLst>
              <a:ext uri="{FF2B5EF4-FFF2-40B4-BE49-F238E27FC236}">
                <a16:creationId xmlns:a16="http://schemas.microsoft.com/office/drawing/2014/main" id="{8C688763-4C4F-3BE2-87DB-139598031298}"/>
              </a:ext>
            </a:extLst>
          </p:cNvPr>
          <p:cNvSpPr/>
          <p:nvPr/>
        </p:nvSpPr>
        <p:spPr>
          <a:xfrm>
            <a:off x="2950464" y="2992577"/>
            <a:ext cx="17748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pened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a34e9">
            <a:extLst>
              <a:ext uri="{FF2B5EF4-FFF2-40B4-BE49-F238E27FC236}">
                <a16:creationId xmlns:a16="http://schemas.microsoft.com/office/drawing/2014/main" id="{FF5F0475-E2A0-EE59-564F-8519DD0C0858}"/>
              </a:ext>
            </a:extLst>
          </p:cNvPr>
          <p:cNvSpPr/>
          <p:nvPr/>
        </p:nvSpPr>
        <p:spPr>
          <a:xfrm>
            <a:off x="8760714" y="2437841"/>
            <a:ext cx="16383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unny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35999">
            <a:extLst>
              <a:ext uri="{FF2B5EF4-FFF2-40B4-BE49-F238E27FC236}">
                <a16:creationId xmlns:a16="http://schemas.microsoft.com/office/drawing/2014/main" id="{C0B97082-F452-5FB9-3085-08CBF23AA0F7}"/>
              </a:ext>
            </a:extLst>
          </p:cNvPr>
          <p:cNvSpPr/>
          <p:nvPr/>
        </p:nvSpPr>
        <p:spPr>
          <a:xfrm>
            <a:off x="2279015" y="1883105"/>
            <a:ext cx="147002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ired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626425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26A76BE-CABD-0788-C0CC-1D2F78ABAD9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6.The old man asked me to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down and rest.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7.Kate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likes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and wants to hold a painting show when she grows up.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8.Stephen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忙碌的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with the report on giant pandas last week.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near the station is very convenient.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10.Make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of progress every day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success will come to us.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563bc">
            <a:extLst>
              <a:ext uri="{FF2B5EF4-FFF2-40B4-BE49-F238E27FC236}">
                <a16:creationId xmlns:a16="http://schemas.microsoft.com/office/drawing/2014/main" id="{C2E8F19D-FA0B-E084-B147-6E3065D551CC}"/>
              </a:ext>
            </a:extLst>
          </p:cNvPr>
          <p:cNvSpPr/>
          <p:nvPr/>
        </p:nvSpPr>
        <p:spPr>
          <a:xfrm>
            <a:off x="2237740" y="4656785"/>
            <a:ext cx="10827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08296">
            <a:extLst>
              <a:ext uri="{FF2B5EF4-FFF2-40B4-BE49-F238E27FC236}">
                <a16:creationId xmlns:a16="http://schemas.microsoft.com/office/drawing/2014/main" id="{C1DD4807-0A0E-50DA-35BE-F2FB04A08D3D}"/>
              </a:ext>
            </a:extLst>
          </p:cNvPr>
          <p:cNvSpPr/>
          <p:nvPr/>
        </p:nvSpPr>
        <p:spPr>
          <a:xfrm>
            <a:off x="1517015" y="4102049"/>
            <a:ext cx="14177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otel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edd6d">
            <a:extLst>
              <a:ext uri="{FF2B5EF4-FFF2-40B4-BE49-F238E27FC236}">
                <a16:creationId xmlns:a16="http://schemas.microsoft.com/office/drawing/2014/main" id="{1571713B-5BAC-AE37-092A-C1899C8A5DFD}"/>
              </a:ext>
            </a:extLst>
          </p:cNvPr>
          <p:cNvSpPr/>
          <p:nvPr/>
        </p:nvSpPr>
        <p:spPr>
          <a:xfrm>
            <a:off x="2814003" y="2992577"/>
            <a:ext cx="13796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usy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fcda0">
            <a:extLst>
              <a:ext uri="{FF2B5EF4-FFF2-40B4-BE49-F238E27FC236}">
                <a16:creationId xmlns:a16="http://schemas.microsoft.com/office/drawing/2014/main" id="{4EDC1EA7-C91F-47D7-D5E3-EC5BD07D8C83}"/>
              </a:ext>
            </a:extLst>
          </p:cNvPr>
          <p:cNvSpPr/>
          <p:nvPr/>
        </p:nvSpPr>
        <p:spPr>
          <a:xfrm>
            <a:off x="2434590" y="1883105"/>
            <a:ext cx="19320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rawing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fb418">
            <a:extLst>
              <a:ext uri="{FF2B5EF4-FFF2-40B4-BE49-F238E27FC236}">
                <a16:creationId xmlns:a16="http://schemas.microsoft.com/office/drawing/2014/main" id="{7D530895-B426-E985-4BE9-C7EF648D9BBB}"/>
              </a:ext>
            </a:extLst>
          </p:cNvPr>
          <p:cNvSpPr/>
          <p:nvPr/>
        </p:nvSpPr>
        <p:spPr>
          <a:xfrm>
            <a:off x="4669790" y="1328369"/>
            <a:ext cx="10827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94093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F627F94-A608-DC54-FF2F-50326F475F13}"/>
              </a:ext>
            </a:extLst>
          </p:cNvPr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934FD1C-019A-7094-DDEE-771BBD893B58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12A626E-3DED-4CDC-349D-5FED829E1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C8B1F1C6-996E-3F2F-95C8-206F50FEA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AEABC45-FA45-E386-0D0C-31E32E80B0A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790144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What about ...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怎么样？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7628CE48-3AC8-B048-8619-F83DA8B854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578"/>
            <a:ext cx="2103813" cy="50479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5109E5F-E736-1071-CAEA-7975AF8B299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899090"/>
            <a:ext cx="11430000" cy="1160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about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相当于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about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，后接名词、代词或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形式。意为“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怎么样？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好吗？”其用法有：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E0EED3BD-7CF7-D65C-5C69-D7474A2154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134850"/>
              </p:ext>
            </p:extLst>
          </p:nvPr>
        </p:nvGraphicFramePr>
        <p:xfrm>
          <a:off x="381000" y="2984077"/>
          <a:ext cx="11430000" cy="25759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5274753" imgH="1188763" progId="Word.Document.12">
                  <p:embed/>
                </p:oleObj>
              </mc:Choice>
              <mc:Fallback>
                <p:oleObj name="Document" r:id="rId3" imgW="5274753" imgH="11887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984077"/>
                        <a:ext cx="11430000" cy="25759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69BBA7B6-72FC-1811-09E4-B0091B94060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5394358"/>
            <a:ext cx="11430000" cy="1160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其肯定回答：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OK./All right./Good idea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/Yes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please.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其否定回答：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.../No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thanks./I’m afraid not.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337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EA62477-7C02-1AD3-7FA5-8950C21E820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你家乡的天气如何？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weather in your home town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我是安徽人，你呢？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am from Anhui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你最好别睡前吃太多糖果，对牙齿不好。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 much candy before bed. It’s bad for your teeth.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bed34">
            <a:extLst>
              <a:ext uri="{FF2B5EF4-FFF2-40B4-BE49-F238E27FC236}">
                <a16:creationId xmlns:a16="http://schemas.microsoft.com/office/drawing/2014/main" id="{7D9A1847-147F-8930-73B6-6B6AE8E30935}"/>
              </a:ext>
            </a:extLst>
          </p:cNvPr>
          <p:cNvSpPr/>
          <p:nvPr/>
        </p:nvSpPr>
        <p:spPr>
          <a:xfrm>
            <a:off x="728028" y="4382126"/>
            <a:ext cx="6404292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You’d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better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not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eat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d1301">
            <a:extLst>
              <a:ext uri="{FF2B5EF4-FFF2-40B4-BE49-F238E27FC236}">
                <a16:creationId xmlns:a16="http://schemas.microsoft.com/office/drawing/2014/main" id="{D53CCC2F-27B4-D40B-1B92-743335F0899E}"/>
              </a:ext>
            </a:extLst>
          </p:cNvPr>
          <p:cNvSpPr/>
          <p:nvPr/>
        </p:nvSpPr>
        <p:spPr>
          <a:xfrm>
            <a:off x="3461068" y="3272654"/>
            <a:ext cx="3570352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What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about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4.jpeg">
            <a:extLst>
              <a:ext uri="{FF2B5EF4-FFF2-40B4-BE49-F238E27FC236}">
                <a16:creationId xmlns:a16="http://schemas.microsoft.com/office/drawing/2014/main" id="{E2F0EBE1-B3AD-D67D-E450-6239BDD8B4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82" y="1034321"/>
            <a:ext cx="2315898" cy="478957"/>
          </a:xfrm>
          <a:prstGeom prst="rect">
            <a:avLst/>
          </a:prstGeom>
        </p:spPr>
      </p:pic>
      <p:sp>
        <p:nvSpPr>
          <p:cNvPr id="3" name="A_4f451">
            <a:extLst>
              <a:ext uri="{FF2B5EF4-FFF2-40B4-BE49-F238E27FC236}">
                <a16:creationId xmlns:a16="http://schemas.microsoft.com/office/drawing/2014/main" id="{059ED222-23D1-C1E5-222F-DBD9193FDC26}"/>
              </a:ext>
            </a:extLst>
          </p:cNvPr>
          <p:cNvSpPr/>
          <p:nvPr/>
        </p:nvSpPr>
        <p:spPr>
          <a:xfrm>
            <a:off x="728028" y="2163182"/>
            <a:ext cx="43799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What/How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about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07096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3D0450F-AE9F-216F-B265-AAC0737B7C04}"/>
              </a:ext>
            </a:extLst>
          </p:cNvPr>
          <p:cNvSpPr txBox="1">
            <a:spLocks noChangeAspect="1"/>
          </p:cNvSpPr>
          <p:nvPr/>
        </p:nvSpPr>
        <p:spPr>
          <a:xfrm>
            <a:off x="171137" y="891293"/>
            <a:ext cx="11430000" cy="6002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【考点拓展】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常见的提建议的句型：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5.jpeg">
            <a:extLst>
              <a:ext uri="{FF2B5EF4-FFF2-40B4-BE49-F238E27FC236}">
                <a16:creationId xmlns:a16="http://schemas.microsoft.com/office/drawing/2014/main" id="{F0E1E2AA-2364-66E3-D546-92D71B522F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2951" y="1491521"/>
            <a:ext cx="4541697" cy="5039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459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3011351-388C-AD94-32A4-7EA63720217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43915"/>
            <a:ext cx="11430000" cy="5646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为什么你不和你的父母分享你的焦虑呢？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share worries with your parents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don’t have much homework this weekend. Shall we go out together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OK. What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a movie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go        B. to go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going          D. went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about joining the science club with 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I’m look forward to it.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Good idea                	B. With pleasure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Never mind                D. It doesn’t matter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d7987">
            <a:extLst>
              <a:ext uri="{FF2B5EF4-FFF2-40B4-BE49-F238E27FC236}">
                <a16:creationId xmlns:a16="http://schemas.microsoft.com/office/drawing/2014/main" id="{CB6E202D-89D0-039C-A13A-B29409FDB35C}"/>
              </a:ext>
            </a:extLst>
          </p:cNvPr>
          <p:cNvSpPr/>
          <p:nvPr/>
        </p:nvSpPr>
        <p:spPr>
          <a:xfrm>
            <a:off x="1083628" y="4923587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8d814">
            <a:extLst>
              <a:ext uri="{FF2B5EF4-FFF2-40B4-BE49-F238E27FC236}">
                <a16:creationId xmlns:a16="http://schemas.microsoft.com/office/drawing/2014/main" id="{0D955D31-8EF3-57FF-5AEE-2888AC797828}"/>
              </a:ext>
            </a:extLst>
          </p:cNvPr>
          <p:cNvSpPr/>
          <p:nvPr/>
        </p:nvSpPr>
        <p:spPr>
          <a:xfrm>
            <a:off x="3707702" y="3259379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932c1">
            <a:extLst>
              <a:ext uri="{FF2B5EF4-FFF2-40B4-BE49-F238E27FC236}">
                <a16:creationId xmlns:a16="http://schemas.microsoft.com/office/drawing/2014/main" id="{38A2F465-7946-1530-113E-F9B515730B7C}"/>
              </a:ext>
            </a:extLst>
          </p:cNvPr>
          <p:cNvSpPr/>
          <p:nvPr/>
        </p:nvSpPr>
        <p:spPr>
          <a:xfrm>
            <a:off x="728028" y="1595171"/>
            <a:ext cx="49387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Why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don’t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you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42912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5D21138-5438-3068-2273-0AB93E44E8C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35775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between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prep.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P16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6" name="image193.jpeg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6089" y="1649470"/>
            <a:ext cx="2226991" cy="53435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B05F299A-E7CD-EAB7-B324-26955ACA7F0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188818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between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among</a:t>
            </a:r>
            <a:endParaRPr lang="zh-CN" altLang="en-US" sz="2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D5B552DE-F832-FE15-720C-323D23BFDFE2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28217003"/>
              </p:ext>
            </p:extLst>
          </p:nvPr>
        </p:nvGraphicFramePr>
        <p:xfrm>
          <a:off x="381000" y="2789945"/>
          <a:ext cx="11430000" cy="1794510"/>
        </p:xfrm>
        <a:graphic>
          <a:graphicData uri="http://schemas.openxmlformats.org/drawingml/2006/table">
            <a:tbl>
              <a:tblPr firstRow="1" firstCol="1" bandRow="1"/>
              <a:tblGrid>
                <a:gridCol w="2873252">
                  <a:extLst>
                    <a:ext uri="{9D8B030D-6E8A-4147-A177-3AD203B41FA5}">
                      <a16:colId xmlns:a16="http://schemas.microsoft.com/office/drawing/2014/main" val="3522614163"/>
                    </a:ext>
                  </a:extLst>
                </a:gridCol>
                <a:gridCol w="8556748">
                  <a:extLst>
                    <a:ext uri="{9D8B030D-6E8A-4147-A177-3AD203B41FA5}">
                      <a16:colId xmlns:a16="http://schemas.microsoft.com/office/drawing/2014/main" val="3864033618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6099500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between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意为“介于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之间”。它强调的是在两者之间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71632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among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意为“在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之间”。但其强调是在三个或三个以上的人或事物之中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736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7917908"/>
      </p:ext>
    </p:extLst>
  </p:cSld>
  <p:clrMapOvr>
    <a:masterClrMapping/>
  </p:clrMapOvr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八年级上　Units 1—3.pptx" id="{C841313C-368D-469F-9084-A09779068A31}" vid="{0098EF5D-1D79-4C11-A13F-9B45D71D5A2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105</TotalTime>
  <Words>3763</Words>
  <Application>Microsoft Office PowerPoint</Application>
  <PresentationFormat>宽屏</PresentationFormat>
  <Paragraphs>417</Paragraphs>
  <Slides>48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8" baseType="lpstr">
      <vt:lpstr>NEU-BZ</vt:lpstr>
      <vt:lpstr>等线</vt:lpstr>
      <vt:lpstr>黑体</vt:lpstr>
      <vt:lpstr>宋体</vt:lpstr>
      <vt:lpstr>微软雅黑</vt:lpstr>
      <vt:lpstr>Arial</vt:lpstr>
      <vt:lpstr>Calibri</vt:lpstr>
      <vt:lpstr>Times New Roman</vt:lpstr>
      <vt:lpstr>决胜中考</vt:lpstr>
      <vt:lpstr>Document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xj h</cp:lastModifiedBy>
  <cp:revision>6</cp:revision>
  <dcterms:created xsi:type="dcterms:W3CDTF">2025-12-04T23:02:12Z</dcterms:created>
  <dcterms:modified xsi:type="dcterms:W3CDTF">2025-12-05T06:04:13Z</dcterms:modified>
</cp:coreProperties>
</file>