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89" r:id="rId6"/>
    <p:sldId id="890" r:id="rId7"/>
    <p:sldId id="891" r:id="rId8"/>
    <p:sldId id="892" r:id="rId9"/>
    <p:sldId id="893" r:id="rId10"/>
    <p:sldId id="883" r:id="rId11"/>
    <p:sldId id="894" r:id="rId12"/>
    <p:sldId id="895" r:id="rId13"/>
    <p:sldId id="896" r:id="rId14"/>
    <p:sldId id="898" r:id="rId15"/>
    <p:sldId id="897" r:id="rId16"/>
    <p:sldId id="884" r:id="rId17"/>
    <p:sldId id="899" r:id="rId18"/>
    <p:sldId id="900" r:id="rId19"/>
    <p:sldId id="901" r:id="rId20"/>
    <p:sldId id="902" r:id="rId21"/>
    <p:sldId id="903" r:id="rId22"/>
    <p:sldId id="888" r:id="rId23"/>
    <p:sldId id="904" r:id="rId24"/>
    <p:sldId id="885" r:id="rId25"/>
    <p:sldId id="875" r:id="rId26"/>
    <p:sldId id="905" r:id="rId27"/>
    <p:sldId id="906" r:id="rId28"/>
    <p:sldId id="907" r:id="rId29"/>
    <p:sldId id="908" r:id="rId30"/>
    <p:sldId id="909" r:id="rId31"/>
    <p:sldId id="910" r:id="rId32"/>
    <p:sldId id="911" r:id="rId33"/>
    <p:sldId id="912" r:id="rId34"/>
    <p:sldId id="913" r:id="rId35"/>
    <p:sldId id="873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often tell me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late for school.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don’t be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not be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 to be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not be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句意：我父母经常告诉我上学不要迟到。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sb.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告诉某人不要做某事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，固定搭配。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084668"/>
              </p:ext>
            </p:extLst>
          </p:nvPr>
        </p:nvGraphicFramePr>
        <p:xfrm>
          <a:off x="381000" y="105136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05136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17788165"/>
              </p:ext>
            </p:extLst>
          </p:nvPr>
        </p:nvGraphicFramePr>
        <p:xfrm>
          <a:off x="381000" y="1968894"/>
          <a:ext cx="11430000" cy="3898900"/>
        </p:xfrm>
        <a:graphic>
          <a:graphicData uri="http://schemas.openxmlformats.org/drawingml/2006/table">
            <a:tbl>
              <a:tblPr firstRow="1" firstCol="1" bandRow="1"/>
              <a:tblGrid>
                <a:gridCol w="2270760">
                  <a:extLst>
                    <a:ext uri="{9D8B030D-6E8A-4147-A177-3AD203B41FA5}">
                      <a16:colId xmlns:a16="http://schemas.microsoft.com/office/drawing/2014/main" val="694989280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3675699335"/>
                    </a:ext>
                  </a:extLst>
                </a:gridCol>
                <a:gridCol w="5593080">
                  <a:extLst>
                    <a:ext uri="{9D8B030D-6E8A-4147-A177-3AD203B41FA5}">
                      <a16:colId xmlns:a16="http://schemas.microsoft.com/office/drawing/2014/main" val="2854080094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038259"/>
                  </a:ext>
                </a:extLst>
              </a:tr>
              <a:tr h="1405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常跟动名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词的词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完成练习喜欢忙，花费困难不介意，玩得开心仍期待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完成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(finish)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练习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(practice)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之后都喜欢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(enjoy)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去忙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(be busy)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喜欢的事情，虽然喜欢的事要花费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(spend)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时间，而且有困难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(have difficulty/trouble/problems)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，但是我不介意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(mind)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，因为我每次都玩得很开心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(have fun)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，所以仍然很期待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(look forward to)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144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76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34032439"/>
              </p:ext>
            </p:extLst>
          </p:nvPr>
        </p:nvGraphicFramePr>
        <p:xfrm>
          <a:off x="381000" y="1109345"/>
          <a:ext cx="11430000" cy="5208270"/>
        </p:xfrm>
        <a:graphic>
          <a:graphicData uri="http://schemas.openxmlformats.org/drawingml/2006/table">
            <a:tbl>
              <a:tblPr firstRow="1" firstCol="1" bandRow="1"/>
              <a:tblGrid>
                <a:gridCol w="1607820">
                  <a:extLst>
                    <a:ext uri="{9D8B030D-6E8A-4147-A177-3AD203B41FA5}">
                      <a16:colId xmlns:a16="http://schemas.microsoft.com/office/drawing/2014/main" val="256245550"/>
                    </a:ext>
                  </a:extLst>
                </a:gridCol>
                <a:gridCol w="5234940">
                  <a:extLst>
                    <a:ext uri="{9D8B030D-6E8A-4147-A177-3AD203B41FA5}">
                      <a16:colId xmlns:a16="http://schemas.microsoft.com/office/drawing/2014/main" val="4045040671"/>
                    </a:ext>
                  </a:extLst>
                </a:gridCol>
                <a:gridCol w="4587240">
                  <a:extLst>
                    <a:ext uri="{9D8B030D-6E8A-4147-A177-3AD203B41FA5}">
                      <a16:colId xmlns:a16="http://schemas.microsoft.com/office/drawing/2014/main" val="2894976844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此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非彼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 forward to doing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期待做某事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used to doing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习惯于做某事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prefer doing to doing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喜欢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多于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getting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early.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她习惯早起。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prefer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swimming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dancing.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我喜欢游泳胜过跳舞。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524844"/>
                  </a:ext>
                </a:extLst>
              </a:tr>
              <a:tr h="80518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特殊情况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prefer to do sth. rather than do sth.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宁愿做某事而不愿做某事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 rather do sth. than do sth.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宁愿做某事而不愿做某事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prefer to learn English rather than play tennis.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我宁愿学英语也不愿打网球。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2618851"/>
                  </a:ext>
                </a:extLst>
              </a:tr>
              <a:tr h="6051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need/require/want+doing=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need/require/want to be done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cleaning.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汽车需要清洁。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cleaned.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汽车需要打扫干净。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3735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245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58887545"/>
              </p:ext>
            </p:extLst>
          </p:nvPr>
        </p:nvGraphicFramePr>
        <p:xfrm>
          <a:off x="381000" y="1120142"/>
          <a:ext cx="11430000" cy="4744716"/>
        </p:xfrm>
        <a:graphic>
          <a:graphicData uri="http://schemas.openxmlformats.org/drawingml/2006/table">
            <a:tbl>
              <a:tblPr firstRow="1" firstCol="1" bandRow="1"/>
              <a:tblGrid>
                <a:gridCol w="2019300">
                  <a:extLst>
                    <a:ext uri="{9D8B030D-6E8A-4147-A177-3AD203B41FA5}">
                      <a16:colId xmlns:a16="http://schemas.microsoft.com/office/drawing/2014/main" val="4092786682"/>
                    </a:ext>
                  </a:extLst>
                </a:gridCol>
                <a:gridCol w="3634740">
                  <a:extLst>
                    <a:ext uri="{9D8B030D-6E8A-4147-A177-3AD203B41FA5}">
                      <a16:colId xmlns:a16="http://schemas.microsoft.com/office/drawing/2014/main" val="3063481836"/>
                    </a:ext>
                  </a:extLst>
                </a:gridCol>
                <a:gridCol w="5775960">
                  <a:extLst>
                    <a:ext uri="{9D8B030D-6E8A-4147-A177-3AD203B41FA5}">
                      <a16:colId xmlns:a16="http://schemas.microsoft.com/office/drawing/2014/main" val="175578178"/>
                    </a:ext>
                  </a:extLst>
                </a:gridCol>
              </a:tblGrid>
              <a:tr h="35080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动词后接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不定式和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动名词的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区别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66" marR="8466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 to do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停下来去做某事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 doing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停止做某事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？为什么不停下来休息一下呢？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请不要说话。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80657"/>
                  </a:ext>
                </a:extLst>
              </a:tr>
              <a:tr h="4667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remember to do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记得要去做某事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remember doing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记得做过某事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remember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light.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请记得关灯。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remember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posting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letter.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我记得把你的信寄出去了。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14980"/>
                  </a:ext>
                </a:extLst>
              </a:tr>
              <a:tr h="4667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forget to do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忘记要去做某事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forget doing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忘记做过某事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forgot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homework.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我忘记带来作业了。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未带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forgot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bringing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homework.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我忘记带了作业了。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带了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1570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560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17143462"/>
              </p:ext>
            </p:extLst>
          </p:nvPr>
        </p:nvGraphicFramePr>
        <p:xfrm>
          <a:off x="381000" y="914402"/>
          <a:ext cx="11430000" cy="5598156"/>
        </p:xfrm>
        <a:graphic>
          <a:graphicData uri="http://schemas.openxmlformats.org/drawingml/2006/table">
            <a:tbl>
              <a:tblPr firstRow="1" firstCol="1" bandRow="1"/>
              <a:tblGrid>
                <a:gridCol w="1744980">
                  <a:extLst>
                    <a:ext uri="{9D8B030D-6E8A-4147-A177-3AD203B41FA5}">
                      <a16:colId xmlns:a16="http://schemas.microsoft.com/office/drawing/2014/main" val="3340563619"/>
                    </a:ext>
                  </a:extLst>
                </a:gridCol>
                <a:gridCol w="3474720">
                  <a:extLst>
                    <a:ext uri="{9D8B030D-6E8A-4147-A177-3AD203B41FA5}">
                      <a16:colId xmlns:a16="http://schemas.microsoft.com/office/drawing/2014/main" val="1707661025"/>
                    </a:ext>
                  </a:extLst>
                </a:gridCol>
                <a:gridCol w="6210300">
                  <a:extLst>
                    <a:ext uri="{9D8B030D-6E8A-4147-A177-3AD203B41FA5}">
                      <a16:colId xmlns:a16="http://schemas.microsoft.com/office/drawing/2014/main" val="3545125356"/>
                    </a:ext>
                  </a:extLst>
                </a:gridCol>
              </a:tblGrid>
              <a:tr h="46675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动词后接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不定式和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动名词的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区别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66" marR="8466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try to do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努力去做某事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try doing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尝试做某事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请下次再努力一些吧。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tries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speaking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他试着向我们讲英语。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829188"/>
                  </a:ext>
                </a:extLst>
              </a:tr>
              <a:tr h="6000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on to do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继续做另一件事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on doing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继续做同一件事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exercises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finishing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做完这一题后，再做其他的题目。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exercises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short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休息一会儿后再继续做题。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4073126"/>
                  </a:ext>
                </a:extLst>
              </a:tr>
              <a:tr h="6000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regret to do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对要做的事感到遗憾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未做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regret doing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对做过的事感到后悔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已做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regret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choice.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我很遗憾这样做，但我别无选择。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regret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thought.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我不后悔对她说出我的想法。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420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38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84493049"/>
              </p:ext>
            </p:extLst>
          </p:nvPr>
        </p:nvGraphicFramePr>
        <p:xfrm>
          <a:off x="381000" y="1059182"/>
          <a:ext cx="11430000" cy="5171436"/>
        </p:xfrm>
        <a:graphic>
          <a:graphicData uri="http://schemas.openxmlformats.org/drawingml/2006/table">
            <a:tbl>
              <a:tblPr firstRow="1" firstCol="1" bandRow="1"/>
              <a:tblGrid>
                <a:gridCol w="2019300">
                  <a:extLst>
                    <a:ext uri="{9D8B030D-6E8A-4147-A177-3AD203B41FA5}">
                      <a16:colId xmlns:a16="http://schemas.microsoft.com/office/drawing/2014/main" val="879926993"/>
                    </a:ext>
                  </a:extLst>
                </a:gridCol>
                <a:gridCol w="3634740">
                  <a:extLst>
                    <a:ext uri="{9D8B030D-6E8A-4147-A177-3AD203B41FA5}">
                      <a16:colId xmlns:a16="http://schemas.microsoft.com/office/drawing/2014/main" val="2676310275"/>
                    </a:ext>
                  </a:extLst>
                </a:gridCol>
                <a:gridCol w="5775960">
                  <a:extLst>
                    <a:ext uri="{9D8B030D-6E8A-4147-A177-3AD203B41FA5}">
                      <a16:colId xmlns:a16="http://schemas.microsoft.com/office/drawing/2014/main" val="516736910"/>
                    </a:ext>
                  </a:extLst>
                </a:gridCol>
              </a:tblGrid>
              <a:tr h="58270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动词后接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不定式和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动名词的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区别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66" marR="8466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 to do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打算做某事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 doing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意味着做某事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father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我本想去，但是我的父亲不让我出去。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wasting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做那样的事会浪费时间。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7324123"/>
                  </a:ext>
                </a:extLst>
              </a:tr>
              <a:tr h="5827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allow sb. to do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允许某人做某事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allow doing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允许做某事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weekdays.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我们不允许学生在平日外出。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smoking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这里不允许吸烟。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605263"/>
                  </a:ext>
                </a:extLst>
              </a:tr>
              <a:tr h="234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动名词作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66" marR="8466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动名词作主语一般看作单数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apples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health.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吃苹果对我们的健康有益。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0" marR="15460" marT="8466" marB="8466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829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967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sorry I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homework at home.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forget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to school tomorrow.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left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bring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forgot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take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left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bringing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forgot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很抱歉，我把作业落在家里了。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明天别忘了把它带到学校来。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遗留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忘记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带来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。第一空，根据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可知，此处是指把作业落在家里了，考查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.+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把某物落在某地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，固定搭配，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的过去式为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，排除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；第二空，根据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可知，此处是指不要忘记明天把它带到学校，是还没做的事，考查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忘记去做某事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，固定搭配，应用动词不定式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，排除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86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84597"/>
            <a:ext cx="11430000" cy="22815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动词的</a:t>
            </a: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形式的用法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</a:t>
            </a:r>
            <a:r>
              <a:rPr lang="zh-CN" altLang="zh-CN" sz="2800" b="1" dirty="0"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形式也叫过去分词，它除了可以与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一起构成被动语态，与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have/has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一起构成现在完成时，还可以在句中作表语、定语、宾语补足语或状语。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446185"/>
              </p:ext>
            </p:extLst>
          </p:nvPr>
        </p:nvGraphicFramePr>
        <p:xfrm>
          <a:off x="381000" y="132568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32568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872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05399908"/>
              </p:ext>
            </p:extLst>
          </p:nvPr>
        </p:nvGraphicFramePr>
        <p:xfrm>
          <a:off x="381000" y="1285875"/>
          <a:ext cx="11430000" cy="4413250"/>
        </p:xfrm>
        <a:graphic>
          <a:graphicData uri="http://schemas.openxmlformats.org/drawingml/2006/table">
            <a:tbl>
              <a:tblPr firstRow="1" firstCol="1" bandRow="1"/>
              <a:tblGrid>
                <a:gridCol w="1771741">
                  <a:extLst>
                    <a:ext uri="{9D8B030D-6E8A-4147-A177-3AD203B41FA5}">
                      <a16:colId xmlns:a16="http://schemas.microsoft.com/office/drawing/2014/main" val="375467627"/>
                    </a:ext>
                  </a:extLst>
                </a:gridCol>
                <a:gridCol w="9658259">
                  <a:extLst>
                    <a:ext uri="{9D8B030D-6E8A-4147-A177-3AD203B41FA5}">
                      <a16:colId xmlns:a16="http://schemas.microsoft.com/office/drawing/2014/main" val="245399146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功能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56677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作表语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delighted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receive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mail.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收到你的邮件我们很高兴。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746565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作定语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face.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她脸上露出高兴的表情。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Suddenly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appeared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woman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dressed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green.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突然出现了一位穿绿衣服的年轻女子。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409070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作宾语补足语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wished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problem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settled.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我们都希望这个问题得到解决。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61316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作状语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Brown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deeply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moved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thanked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again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again.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Brown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先生深为感动，一再向他表示感谢。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629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050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专题十　非谓语动词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48425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动词的</a:t>
            </a: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形式与动词的</a:t>
            </a: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形式作定语和表语时的区别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作定语时，动词的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形式与被修饰词之间是主动关系，而动词的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形式与被修饰词之间是被动关系。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一个感人的故事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被感动的人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一场惊喜派对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惊讶的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25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作表语时，动词的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形式与主语之间是主动关系，而动词的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形式与主语之间是被动关系。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这份工作很有趣。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他对这份工作感兴趣。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这部电影很无聊。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她对这部电影感到厌烦。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63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770903"/>
            <a:ext cx="442140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现在分词和过去分词辨析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84066095"/>
              </p:ext>
            </p:extLst>
          </p:nvPr>
        </p:nvGraphicFramePr>
        <p:xfrm>
          <a:off x="537210" y="2447309"/>
          <a:ext cx="11117580" cy="2647950"/>
        </p:xfrm>
        <a:graphic>
          <a:graphicData uri="http://schemas.openxmlformats.org/drawingml/2006/table">
            <a:tbl>
              <a:tblPr firstRow="1" firstCol="1" bandRow="1"/>
              <a:tblGrid>
                <a:gridCol w="1430462">
                  <a:extLst>
                    <a:ext uri="{9D8B030D-6E8A-4147-A177-3AD203B41FA5}">
                      <a16:colId xmlns:a16="http://schemas.microsoft.com/office/drawing/2014/main" val="1176010025"/>
                    </a:ext>
                  </a:extLst>
                </a:gridCol>
                <a:gridCol w="4936206">
                  <a:extLst>
                    <a:ext uri="{9D8B030D-6E8A-4147-A177-3AD203B41FA5}">
                      <a16:colId xmlns:a16="http://schemas.microsoft.com/office/drawing/2014/main" val="2832150062"/>
                    </a:ext>
                  </a:extLst>
                </a:gridCol>
                <a:gridCol w="4750912">
                  <a:extLst>
                    <a:ext uri="{9D8B030D-6E8A-4147-A177-3AD203B41FA5}">
                      <a16:colId xmlns:a16="http://schemas.microsoft.com/office/drawing/2014/main" val="85687014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现在分词：动词原形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+⁃ing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过去分词：动词原形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+⁃ed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025507"/>
                  </a:ext>
                </a:extLst>
              </a:tr>
              <a:tr h="405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区别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语态：主动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film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一部感人的电影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语态：被动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被感动的人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297298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时间：正在进行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developing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country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发展中国家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时间：已经完成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developed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country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发达国家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102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28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66149"/>
            <a:ext cx="1774845" cy="564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600" b="1" dirty="0"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易混句式</a:t>
            </a:r>
            <a:endParaRPr lang="zh-CN" altLang="en-US" sz="2600" dirty="0"/>
          </a:p>
        </p:txBody>
      </p:sp>
      <p:sp>
        <p:nvSpPr>
          <p:cNvPr id="2" name="圆角矩形 1"/>
          <p:cNvSpPr>
            <a:spLocks noChangeAspect="1"/>
          </p:cNvSpPr>
          <p:nvPr/>
        </p:nvSpPr>
        <p:spPr>
          <a:xfrm>
            <a:off x="381000" y="1005840"/>
            <a:ext cx="11430000" cy="5326807"/>
          </a:xfrm>
          <a:prstGeom prst="roundRect">
            <a:avLst>
              <a:gd name="adj" fmla="val 2381"/>
            </a:avLst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07580858"/>
              </p:ext>
            </p:extLst>
          </p:nvPr>
        </p:nvGraphicFramePr>
        <p:xfrm>
          <a:off x="537210" y="1675796"/>
          <a:ext cx="11117580" cy="4504690"/>
        </p:xfrm>
        <a:graphic>
          <a:graphicData uri="http://schemas.openxmlformats.org/drawingml/2006/table">
            <a:tbl>
              <a:tblPr firstRow="1" firstCol="1" bandRow="1"/>
              <a:tblGrid>
                <a:gridCol w="5585460">
                  <a:extLst>
                    <a:ext uri="{9D8B030D-6E8A-4147-A177-3AD203B41FA5}">
                      <a16:colId xmlns:a16="http://schemas.microsoft.com/office/drawing/2014/main" val="2502341236"/>
                    </a:ext>
                  </a:extLst>
                </a:gridCol>
                <a:gridCol w="5532120">
                  <a:extLst>
                    <a:ext uri="{9D8B030D-6E8A-4147-A177-3AD203B41FA5}">
                      <a16:colId xmlns:a16="http://schemas.microsoft.com/office/drawing/2014/main" val="3166706289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see/watch/notice/hear/find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sth.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表动作已经完成了或经常性动作或整个全过程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heard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classroom.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我听见他在教室里唱歌了。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42612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see/watch/notice/hear/find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sb.doing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表动作正在进行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heard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singing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classroom.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我听见他正在教室里唱歌。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4240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have/let/make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让某人做某事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soldiers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boy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stand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outside.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士兵们让男孩站在外面。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76986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have/keep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sb./sth.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让某人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物一直做某事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light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burning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night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他让灯整夜亮着。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06309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sth.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done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让某事被别人做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driver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washed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once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week.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那个司机每周让人洗一次车。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2772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68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6618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book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Shi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Tiesheng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very popular among teenagers.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write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wrote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writing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written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句意：史铁生写的这本书在青少年中非常受欢迎。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，动词原形；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wrote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过去式；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现在分词；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written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过去分词。句子结构为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Tiesheng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，此处需填入一个非谓语动词形式，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之间的关系是被动关系，故用过去分词作后置定语修饰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的过去分词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written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4098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government is developing new plans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ancient buildings.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protect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protect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protects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protected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vegetables from their garden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farmers’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market.This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how they made their living.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sold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were sold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 sold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sells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6b67"/>
          <p:cNvSpPr/>
          <p:nvPr/>
        </p:nvSpPr>
        <p:spPr>
          <a:xfrm>
            <a:off x="6125401" y="3956452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cd242"/>
          <p:cNvSpPr/>
          <p:nvPr/>
        </p:nvSpPr>
        <p:spPr>
          <a:xfrm>
            <a:off x="9021128" y="1737508"/>
            <a:ext cx="119068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will attend the tea festival in our town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 about tea culture.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learning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learn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learned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4.If you expect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competition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must put your heart into training every 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win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winning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c2e1"/>
          <p:cNvSpPr/>
          <p:nvPr/>
        </p:nvSpPr>
        <p:spPr>
          <a:xfrm>
            <a:off x="3039428" y="3819632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5695"/>
          <p:cNvSpPr/>
          <p:nvPr/>
        </p:nvSpPr>
        <p:spPr>
          <a:xfrm>
            <a:off x="9184005" y="1045952"/>
            <a:ext cx="1190690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78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teacher warned us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online strangers.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trust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don’t trust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 to trust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not trust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f7a2"/>
          <p:cNvSpPr/>
          <p:nvPr/>
        </p:nvSpPr>
        <p:spPr>
          <a:xfrm>
            <a:off x="4542727" y="216625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5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 mind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music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baby is sleeping.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course not.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turning down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turn down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turn down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turned down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d965"/>
          <p:cNvSpPr/>
          <p:nvPr/>
        </p:nvSpPr>
        <p:spPr>
          <a:xfrm>
            <a:off x="3972306" y="188618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scientists are busy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new energy sources to solve the energy problem.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research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research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researching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researched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tell me why Tao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Yuanming’s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works are popular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works allow us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close understanding of the nature.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having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have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2daa"/>
          <p:cNvSpPr/>
          <p:nvPr/>
        </p:nvSpPr>
        <p:spPr>
          <a:xfrm>
            <a:off x="4026853" y="409970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28925"/>
          <p:cNvSpPr/>
          <p:nvPr/>
        </p:nvSpPr>
        <p:spPr>
          <a:xfrm>
            <a:off x="4503039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43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566524"/>
              </p:ext>
            </p:extLst>
          </p:nvPr>
        </p:nvGraphicFramePr>
        <p:xfrm>
          <a:off x="381000" y="1377292"/>
          <a:ext cx="11430000" cy="518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4" imgW="4829400" imgH="2179518" progId="Word.Document.12">
                  <p:embed/>
                </p:oleObj>
              </mc:Choice>
              <mc:Fallback>
                <p:oleObj name="文档" r:id="rId4" imgW="4829400" imgH="21795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377292"/>
                        <a:ext cx="11430000" cy="5186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9.These days people spend lots of time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short videos on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TikTok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think it’s a waste of time.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watch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watches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watching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watch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your plan for the summer holiday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considering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Hainan Island for swimming lessons.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going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go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went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0550"/>
          <p:cNvSpPr/>
          <p:nvPr/>
        </p:nvSpPr>
        <p:spPr>
          <a:xfrm>
            <a:off x="3572828" y="4099708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e0a4"/>
          <p:cNvSpPr/>
          <p:nvPr/>
        </p:nvSpPr>
        <p:spPr>
          <a:xfrm>
            <a:off x="6576378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3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11.The river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through Huai’an is called the Grand Canal(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大运河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flows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flowed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flowing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flow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hats into the air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fans of the winning team shouted happily.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throw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Throwing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Thrown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Being thrown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74c5"/>
          <p:cNvSpPr/>
          <p:nvPr/>
        </p:nvSpPr>
        <p:spPr>
          <a:xfrm>
            <a:off x="1172528" y="3270314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297ec"/>
          <p:cNvSpPr/>
          <p:nvPr/>
        </p:nvSpPr>
        <p:spPr>
          <a:xfrm>
            <a:off x="2664143" y="160610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15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13.My computer doesn’t work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want to have it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repaired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repairing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repair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repair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14.We can’t afford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any longer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we’ll miss the plane.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waiting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wait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waited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d7ef"/>
          <p:cNvSpPr/>
          <p:nvPr/>
        </p:nvSpPr>
        <p:spPr>
          <a:xfrm>
            <a:off x="3653219" y="3550390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572f4"/>
          <p:cNvSpPr/>
          <p:nvPr/>
        </p:nvSpPr>
        <p:spPr>
          <a:xfrm>
            <a:off x="8717852" y="1886182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3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15.Everyone is supposed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first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aid skills to protect themselves.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learn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learned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learning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 learn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16.When I walked past the park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saw some old people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Chinese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Taiji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doing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did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are doing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ecae"/>
          <p:cNvSpPr/>
          <p:nvPr/>
        </p:nvSpPr>
        <p:spPr>
          <a:xfrm>
            <a:off x="9425940" y="3544972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1fcf9"/>
          <p:cNvSpPr/>
          <p:nvPr/>
        </p:nvSpPr>
        <p:spPr>
          <a:xfrm>
            <a:off x="4520565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37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21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are you laughing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during the meeting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forgot the rule.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don’t allow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didn’t allow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 not allowed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were not allowed</a:t>
            </a:r>
            <a:endParaRPr lang="zh-CN" altLang="en-US" sz="2800" dirty="0"/>
          </a:p>
        </p:txBody>
      </p:sp>
      <p:sp>
        <p:nvSpPr>
          <p:cNvPr id="3" name="A_d33c1"/>
          <p:cNvSpPr/>
          <p:nvPr/>
        </p:nvSpPr>
        <p:spPr>
          <a:xfrm>
            <a:off x="6425502" y="1885733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79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2232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非谓语动词是指在句子中不是谓语的动词，主要包括不定式、动名词和分词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现在分词和过去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即动词的非谓语形式。非谓语动词除了不能独立作谓语外，可以承担句子的其他成分。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63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777410"/>
              </p:ext>
            </p:extLst>
          </p:nvPr>
        </p:nvGraphicFramePr>
        <p:xfrm>
          <a:off x="381000" y="134854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34854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54040252"/>
              </p:ext>
            </p:extLst>
          </p:nvPr>
        </p:nvGraphicFramePr>
        <p:xfrm>
          <a:off x="381000" y="2207457"/>
          <a:ext cx="11430001" cy="2618740"/>
        </p:xfrm>
        <a:graphic>
          <a:graphicData uri="http://schemas.openxmlformats.org/drawingml/2006/table">
            <a:tbl>
              <a:tblPr firstRow="1" firstCol="1" bandRow="1"/>
              <a:tblGrid>
                <a:gridCol w="2355564">
                  <a:extLst>
                    <a:ext uri="{9D8B030D-6E8A-4147-A177-3AD203B41FA5}">
                      <a16:colId xmlns:a16="http://schemas.microsoft.com/office/drawing/2014/main" val="718975245"/>
                    </a:ext>
                  </a:extLst>
                </a:gridCol>
                <a:gridCol w="4664406">
                  <a:extLst>
                    <a:ext uri="{9D8B030D-6E8A-4147-A177-3AD203B41FA5}">
                      <a16:colId xmlns:a16="http://schemas.microsoft.com/office/drawing/2014/main" val="3624606467"/>
                    </a:ext>
                  </a:extLst>
                </a:gridCol>
                <a:gridCol w="4410031">
                  <a:extLst>
                    <a:ext uri="{9D8B030D-6E8A-4147-A177-3AD203B41FA5}">
                      <a16:colId xmlns:a16="http://schemas.microsoft.com/office/drawing/2014/main" val="1406247331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肯定：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(to)+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为不定式符号，本身无词义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否定：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not(to)+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1657394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形式主语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It’s+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.+(for/of)sb. to do sth.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useful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学习英语非常有用。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你能帮助我真是太好了。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591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730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40334007"/>
              </p:ext>
            </p:extLst>
          </p:nvPr>
        </p:nvGraphicFramePr>
        <p:xfrm>
          <a:off x="381000" y="1071245"/>
          <a:ext cx="11430000" cy="5208270"/>
        </p:xfrm>
        <a:graphic>
          <a:graphicData uri="http://schemas.openxmlformats.org/drawingml/2006/table">
            <a:tbl>
              <a:tblPr firstRow="1" firstCol="1" bandRow="1"/>
              <a:tblGrid>
                <a:gridCol w="1302103">
                  <a:extLst>
                    <a:ext uri="{9D8B030D-6E8A-4147-A177-3AD203B41FA5}">
                      <a16:colId xmlns:a16="http://schemas.microsoft.com/office/drawing/2014/main" val="4095467335"/>
                    </a:ext>
                  </a:extLst>
                </a:gridCol>
                <a:gridCol w="2294537">
                  <a:extLst>
                    <a:ext uri="{9D8B030D-6E8A-4147-A177-3AD203B41FA5}">
                      <a16:colId xmlns:a16="http://schemas.microsoft.com/office/drawing/2014/main" val="2467865548"/>
                    </a:ext>
                  </a:extLst>
                </a:gridCol>
                <a:gridCol w="3680460">
                  <a:extLst>
                    <a:ext uri="{9D8B030D-6E8A-4147-A177-3AD203B41FA5}">
                      <a16:colId xmlns:a16="http://schemas.microsoft.com/office/drawing/2014/main" val="986364611"/>
                    </a:ext>
                  </a:extLst>
                </a:gridCol>
                <a:gridCol w="4152900">
                  <a:extLst>
                    <a:ext uri="{9D8B030D-6E8A-4147-A177-3AD203B41FA5}">
                      <a16:colId xmlns:a16="http://schemas.microsoft.com/office/drawing/2014/main" val="3023210758"/>
                    </a:ext>
                  </a:extLst>
                </a:gridCol>
              </a:tblGrid>
              <a:tr h="4051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及物动词后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decide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expect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agree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decided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French.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我决定学法语了。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500319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形式宾语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 find/think it+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.+to do sth.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finds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speak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他发现每天说英语很轻松。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354834"/>
                  </a:ext>
                </a:extLst>
              </a:tr>
              <a:tr h="14052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省略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 not do ...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 don’t you do ...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 better do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 rather do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 do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？不如去公园吧？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You’d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你最好待在这里。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rather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我宁愿待在家里。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请坐下来。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71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903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34415251"/>
              </p:ext>
            </p:extLst>
          </p:nvPr>
        </p:nvGraphicFramePr>
        <p:xfrm>
          <a:off x="381000" y="1300480"/>
          <a:ext cx="11429999" cy="4384040"/>
        </p:xfrm>
        <a:graphic>
          <a:graphicData uri="http://schemas.openxmlformats.org/drawingml/2006/table">
            <a:tbl>
              <a:tblPr firstRow="1" firstCol="1" bandRow="1"/>
              <a:tblGrid>
                <a:gridCol w="1493520">
                  <a:extLst>
                    <a:ext uri="{9D8B030D-6E8A-4147-A177-3AD203B41FA5}">
                      <a16:colId xmlns:a16="http://schemas.microsoft.com/office/drawing/2014/main" val="51020697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52414220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957484167"/>
                    </a:ext>
                  </a:extLst>
                </a:gridCol>
                <a:gridCol w="4450079">
                  <a:extLst>
                    <a:ext uri="{9D8B030D-6E8A-4147-A177-3AD203B41FA5}">
                      <a16:colId xmlns:a16="http://schemas.microsoft.com/office/drawing/2014/main" val="3449535048"/>
                    </a:ext>
                  </a:extLst>
                </a:gridCol>
              </a:tblGrid>
              <a:tr h="405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tell/ask/allow ... sb.to do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asks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box.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他让我拿走那个箱子。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576329"/>
                  </a:ext>
                </a:extLst>
              </a:tr>
              <a:tr h="6051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省略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feel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listen to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 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notice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咱们出发吧。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他让我打扫房间。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193548"/>
                  </a:ext>
                </a:extLst>
              </a:tr>
              <a:tr h="405130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后置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起形容词的作用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他是第一个到房间的。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002944"/>
                  </a:ext>
                </a:extLst>
              </a:tr>
              <a:tr h="405130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something/anything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drink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？你有什么喝的吗？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87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643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69385529"/>
              </p:ext>
            </p:extLst>
          </p:nvPr>
        </p:nvGraphicFramePr>
        <p:xfrm>
          <a:off x="381000" y="1528445"/>
          <a:ext cx="11430001" cy="3928110"/>
        </p:xfrm>
        <a:graphic>
          <a:graphicData uri="http://schemas.openxmlformats.org/drawingml/2006/table">
            <a:tbl>
              <a:tblPr firstRow="1" firstCol="1" bandRow="1"/>
              <a:tblGrid>
                <a:gridCol w="2590800">
                  <a:extLst>
                    <a:ext uri="{9D8B030D-6E8A-4147-A177-3AD203B41FA5}">
                      <a16:colId xmlns:a16="http://schemas.microsoft.com/office/drawing/2014/main" val="1544772733"/>
                    </a:ext>
                  </a:extLst>
                </a:gridCol>
                <a:gridCol w="3360420">
                  <a:extLst>
                    <a:ext uri="{9D8B030D-6E8A-4147-A177-3AD203B41FA5}">
                      <a16:colId xmlns:a16="http://schemas.microsoft.com/office/drawing/2014/main" val="76814394"/>
                    </a:ext>
                  </a:extLst>
                </a:gridCol>
                <a:gridCol w="5478781">
                  <a:extLst>
                    <a:ext uri="{9D8B030D-6E8A-4147-A177-3AD203B41FA5}">
                      <a16:colId xmlns:a16="http://schemas.microsoft.com/office/drawing/2014/main" val="2604456081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放在不及物动词后表目的，放在某些形容词后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went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America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他去了美国去学习英语。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glad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again.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我很高兴再次见到你。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88337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疑问词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不定式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who/what/which/when ...+to do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？你能告诉我怎么去那里吗？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24503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不定式的否定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not/never+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不定式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teacher asks us not to swim in the river.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老师要求我们不要在河里游泳。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764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046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46782483"/>
              </p:ext>
            </p:extLst>
          </p:nvPr>
        </p:nvGraphicFramePr>
        <p:xfrm>
          <a:off x="381000" y="1513840"/>
          <a:ext cx="11430001" cy="3957320"/>
        </p:xfrm>
        <a:graphic>
          <a:graphicData uri="http://schemas.openxmlformats.org/drawingml/2006/table">
            <a:tbl>
              <a:tblPr firstRow="1" firstCol="1" bandRow="1"/>
              <a:tblGrid>
                <a:gridCol w="2590800">
                  <a:extLst>
                    <a:ext uri="{9D8B030D-6E8A-4147-A177-3AD203B41FA5}">
                      <a16:colId xmlns:a16="http://schemas.microsoft.com/office/drawing/2014/main" val="139854036"/>
                    </a:ext>
                  </a:extLst>
                </a:gridCol>
                <a:gridCol w="3360420">
                  <a:extLst>
                    <a:ext uri="{9D8B030D-6E8A-4147-A177-3AD203B41FA5}">
                      <a16:colId xmlns:a16="http://schemas.microsoft.com/office/drawing/2014/main" val="2892599784"/>
                    </a:ext>
                  </a:extLst>
                </a:gridCol>
                <a:gridCol w="5478781">
                  <a:extLst>
                    <a:ext uri="{9D8B030D-6E8A-4147-A177-3AD203B41FA5}">
                      <a16:colId xmlns:a16="http://schemas.microsoft.com/office/drawing/2014/main" val="2848131392"/>
                    </a:ext>
                  </a:extLst>
                </a:gridCol>
              </a:tblGrid>
              <a:tr h="40513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固定句式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 ... to ... 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dress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himself.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他太小了，还不能自己穿衣服。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3722198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enough to ... 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enough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他已经到了上学的年龄。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5114517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 one’s turn to do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classroom.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轮到我打扫教室了。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7295174"/>
                  </a:ext>
                </a:extLst>
              </a:tr>
              <a:tr h="6051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 takes sb. st. to do sth.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finish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我需要花费两小时来完成这项工作。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00675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92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</TotalTime>
  <Words>2900</Words>
  <Application>Microsoft Office PowerPoint</Application>
  <PresentationFormat>宽屏</PresentationFormat>
  <Paragraphs>283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MS Mincho</vt:lpstr>
      <vt:lpstr>等线</vt:lpstr>
      <vt:lpstr>等线 Light</vt:lpstr>
      <vt:lpstr>方正仿宋_GBK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2025-12-05T16:28:13Z</dcterms:created>
  <dcterms:modified xsi:type="dcterms:W3CDTF">2025-12-05T16:40:06Z</dcterms:modified>
</cp:coreProperties>
</file>