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6" r:id="rId5"/>
    <p:sldId id="877" r:id="rId6"/>
    <p:sldId id="878" r:id="rId7"/>
    <p:sldId id="879" r:id="rId8"/>
    <p:sldId id="880" r:id="rId9"/>
    <p:sldId id="881" r:id="rId10"/>
    <p:sldId id="882" r:id="rId11"/>
    <p:sldId id="259" r:id="rId12"/>
    <p:sldId id="883" r:id="rId13"/>
    <p:sldId id="884" r:id="rId14"/>
    <p:sldId id="885" r:id="rId15"/>
    <p:sldId id="875" r:id="rId16"/>
    <p:sldId id="886" r:id="rId17"/>
    <p:sldId id="887" r:id="rId18"/>
    <p:sldId id="888" r:id="rId19"/>
    <p:sldId id="889" r:id="rId20"/>
    <p:sldId id="890" r:id="rId21"/>
    <p:sldId id="891" r:id="rId22"/>
    <p:sldId id="873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0012"/>
    <a:srgbClr val="FFE300"/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 showGuides="1">
      <p:cViewPr varScale="1">
        <p:scale>
          <a:sx n="42" d="100"/>
          <a:sy n="42" d="100"/>
        </p:scale>
        <p:origin x="30" y="5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>
            <a:extLst>
              <a:ext uri="{FF2B5EF4-FFF2-40B4-BE49-F238E27FC236}">
                <a16:creationId xmlns:a16="http://schemas.microsoft.com/office/drawing/2014/main" id="{C7CD4D52-C8CD-481F-BDEF-7C0A26FEE3B4}"/>
              </a:ext>
            </a:extLst>
          </p:cNvPr>
          <p:cNvSpPr txBox="1"/>
          <p:nvPr userDrawn="1"/>
        </p:nvSpPr>
        <p:spPr>
          <a:xfrm>
            <a:off x="839819" y="317144"/>
            <a:ext cx="75240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考点清单</a:t>
            </a:r>
            <a:endParaRPr lang="zh-CN" altLang="en-US" sz="2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>
            <a:extLst>
              <a:ext uri="{FF2B5EF4-FFF2-40B4-BE49-F238E27FC236}">
                <a16:creationId xmlns:a16="http://schemas.microsoft.com/office/drawing/2014/main" id="{A20B988F-33D0-4BA5-9743-A327A4682CEC}"/>
              </a:ext>
            </a:extLst>
          </p:cNvPr>
          <p:cNvSpPr txBox="1"/>
          <p:nvPr userDrawn="1"/>
        </p:nvSpPr>
        <p:spPr>
          <a:xfrm>
            <a:off x="812631" y="285060"/>
            <a:ext cx="3150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熟词生义</a:t>
            </a:r>
            <a:endParaRPr lang="zh-CN" altLang="en-US" sz="2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E2371894-B1D2-40A4-84FF-B9A534DFCE39}"/>
              </a:ext>
            </a:extLst>
          </p:cNvPr>
          <p:cNvSpPr txBox="1"/>
          <p:nvPr userDrawn="1"/>
        </p:nvSpPr>
        <p:spPr>
          <a:xfrm>
            <a:off x="812631" y="285060"/>
            <a:ext cx="3150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针对性练习</a:t>
            </a:r>
            <a:endParaRPr lang="zh-CN" altLang="en-US" sz="2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349626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839096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746009" y="6516479"/>
            <a:ext cx="2087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baseline="0" dirty="0">
                <a:solidFill>
                  <a:schemeClr val="bg1"/>
                </a:solidFill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15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0"/>
            <a:ext cx="12192000" cy="6903719"/>
            <a:chOff x="0" y="0"/>
            <a:chExt cx="12192000" cy="6903719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B3022A57-0463-419A-8BC9-DEC85FFC3F5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557212"/>
              <a:ext cx="12192000" cy="6300787"/>
            </a:xfrm>
            <a:prstGeom prst="rect">
              <a:avLst/>
            </a:prstGeom>
          </p:spPr>
        </p:pic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C99729D0-B120-BAF8-E820-8680D05E2E90}"/>
                </a:ext>
              </a:extLst>
            </p:cNvPr>
            <p:cNvSpPr txBox="1"/>
            <p:nvPr/>
          </p:nvSpPr>
          <p:spPr>
            <a:xfrm>
              <a:off x="9992132" y="5274805"/>
              <a:ext cx="1261884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4200" b="1">
                  <a:ea typeface="微软雅黑" panose="020B0503020204020204" pitchFamily="34" charset="-122"/>
                  <a:sym typeface="Times New Roman" panose="02020603050405020304" pitchFamily="18" charset="0"/>
                </a:rPr>
                <a:t>英语</a:t>
              </a:r>
              <a:endParaRPr lang="zh-CN" altLang="en-US" sz="4200" b="1" dirty="0"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AD9B5777-12C3-03AC-B269-FFC33CE02FDD}"/>
                </a:ext>
              </a:extLst>
            </p:cNvPr>
            <p:cNvSpPr/>
            <p:nvPr/>
          </p:nvSpPr>
          <p:spPr>
            <a:xfrm>
              <a:off x="0" y="0"/>
              <a:ext cx="12192000" cy="3465513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97BFBDFC-9D95-43B2-5D43-C53220BB259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762165" y="597220"/>
              <a:ext cx="6667670" cy="4810248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99493215-871A-B466-7515-BB0E1C60164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E60012"/>
                </a:clrFrom>
                <a:clrTo>
                  <a:srgbClr val="E60012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2418" y="273852"/>
              <a:ext cx="5357813" cy="738172"/>
            </a:xfrm>
            <a:prstGeom prst="rect">
              <a:avLst/>
            </a:prstGeom>
          </p:spPr>
        </p:pic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C981388C-A92B-958B-5E11-EE1A4F8A329D}"/>
                </a:ext>
              </a:extLst>
            </p:cNvPr>
            <p:cNvSpPr/>
            <p:nvPr/>
          </p:nvSpPr>
          <p:spPr>
            <a:xfrm>
              <a:off x="0" y="6700838"/>
              <a:ext cx="12192000" cy="20288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A833EF15-15A1-CBB9-D88A-FF9404D30CC0}"/>
                </a:ext>
              </a:extLst>
            </p:cNvPr>
            <p:cNvSpPr/>
            <p:nvPr/>
          </p:nvSpPr>
          <p:spPr>
            <a:xfrm>
              <a:off x="0" y="6700838"/>
              <a:ext cx="12192000" cy="60006"/>
            </a:xfrm>
            <a:prstGeom prst="rect">
              <a:avLst/>
            </a:prstGeom>
            <a:solidFill>
              <a:srgbClr val="FFE3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A6F21AA0-8682-BD26-9C58-F59C2F95247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42572" y="1732757"/>
              <a:ext cx="1406717" cy="413036"/>
            </a:xfrm>
            <a:prstGeom prst="rect">
              <a:avLst/>
            </a:prstGeom>
          </p:spPr>
        </p:pic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BD06CBA7-995D-A448-635C-53C63DB07573}"/>
                </a:ext>
              </a:extLst>
            </p:cNvPr>
            <p:cNvSpPr txBox="1"/>
            <p:nvPr/>
          </p:nvSpPr>
          <p:spPr>
            <a:xfrm>
              <a:off x="9983040" y="5960567"/>
              <a:ext cx="131318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zh-CN" alt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外研版</a:t>
              </a:r>
              <a:r>
                <a:rPr lang="en-US" altLang="zh-CN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  <a:endPara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2069738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我们正在考虑搬到巴黎。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翻译句子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We’re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Paris.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8.It’s too bad. You’d better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what to do next.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consider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think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shut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feel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bcdba"/>
          <p:cNvSpPr/>
          <p:nvPr/>
        </p:nvSpPr>
        <p:spPr>
          <a:xfrm>
            <a:off x="4878515" y="3275730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pic>
        <p:nvPicPr>
          <p:cNvPr id="2" name="image482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0999" y="958998"/>
            <a:ext cx="2226991" cy="460570"/>
          </a:xfrm>
          <a:prstGeom prst="rect">
            <a:avLst/>
          </a:prstGeom>
        </p:spPr>
      </p:pic>
      <p:sp>
        <p:nvSpPr>
          <p:cNvPr id="4" name="A_fff4a"/>
          <p:cNvSpPr/>
          <p:nvPr/>
        </p:nvSpPr>
        <p:spPr>
          <a:xfrm>
            <a:off x="1737043" y="2720994"/>
            <a:ext cx="4732401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considering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moving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79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447975"/>
            <a:ext cx="1071127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1.rule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2052884"/>
            <a:ext cx="11430000" cy="171252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规则；法则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习惯；常规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控制；统治；支配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1000" y="3765404"/>
            <a:ext cx="11430000" cy="228068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(1)It’s a common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rule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wash your hands before eating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(2)We’d better enjoy the moment instead of being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ruled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by the fear to the unknown world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(3)Jimmy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do you know the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rules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of chess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f1a3e"/>
          <p:cNvSpPr/>
          <p:nvPr/>
        </p:nvSpPr>
        <p:spPr>
          <a:xfrm>
            <a:off x="7362190" y="5526132"/>
            <a:ext cx="1259396" cy="4526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  <p:sp>
        <p:nvSpPr>
          <p:cNvPr id="7" name="A_5b186"/>
          <p:cNvSpPr/>
          <p:nvPr/>
        </p:nvSpPr>
        <p:spPr>
          <a:xfrm>
            <a:off x="2983865" y="4971396"/>
            <a:ext cx="1298639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  <p:sp>
        <p:nvSpPr>
          <p:cNvPr id="6" name="A_b0031"/>
          <p:cNvSpPr/>
          <p:nvPr/>
        </p:nvSpPr>
        <p:spPr>
          <a:xfrm>
            <a:off x="8963343" y="3861924"/>
            <a:ext cx="1278002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  <p:pic>
        <p:nvPicPr>
          <p:cNvPr id="3" name="image66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920287" y="895974"/>
            <a:ext cx="4351425" cy="552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01150"/>
            <a:ext cx="1253869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2.point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1716480"/>
            <a:ext cx="11430000" cy="171252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)(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/>
                <a:cs typeface="Times New Roman" panose="02020603050405020304" pitchFamily="18" charset="0"/>
              </a:rPr>
              <a:t>试图表达的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观点；看法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地点；位置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指；指向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3544292"/>
            <a:ext cx="11430000" cy="172521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I’ll have that one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，”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she said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pointing</a:t>
            </a:r>
            <a:r>
              <a:rPr lang="en-US" altLang="zh-CN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to a chocolate cake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(2)I see your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point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I don’t agree with you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(3)He has reached the high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point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of his career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223df"/>
          <p:cNvSpPr/>
          <p:nvPr/>
        </p:nvSpPr>
        <p:spPr>
          <a:xfrm>
            <a:off x="7446899" y="4750284"/>
            <a:ext cx="1278001" cy="44942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  <p:sp>
        <p:nvSpPr>
          <p:cNvPr id="6" name="A_8959b"/>
          <p:cNvSpPr/>
          <p:nvPr/>
        </p:nvSpPr>
        <p:spPr>
          <a:xfrm>
            <a:off x="7396988" y="4195548"/>
            <a:ext cx="1259396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  <p:sp>
        <p:nvSpPr>
          <p:cNvPr id="5" name="A_4420d"/>
          <p:cNvSpPr/>
          <p:nvPr/>
        </p:nvSpPr>
        <p:spPr>
          <a:xfrm>
            <a:off x="10584815" y="3640812"/>
            <a:ext cx="1298639" cy="49926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7568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76977"/>
            <a:ext cx="933269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3.dig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1581886"/>
            <a:ext cx="11430000" cy="227267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挖苦；讽刺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翻找；搜寻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理解；领悟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挖掘；掘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/>
                <a:cs typeface="Times New Roman" panose="02020603050405020304" pitchFamily="18" charset="0"/>
              </a:rPr>
              <a:t>洞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3892514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(1)He likes to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his friends with jokes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(2)She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dug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through her drawer for her old photos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hole here and put the gold pieces into it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(4)I don’t quite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what you’re saying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95bcd"/>
          <p:cNvSpPr/>
          <p:nvPr/>
        </p:nvSpPr>
        <p:spPr>
          <a:xfrm>
            <a:off x="6427089" y="5653242"/>
            <a:ext cx="1298639" cy="49926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  <p:sp>
        <p:nvSpPr>
          <p:cNvPr id="7" name="A_66093"/>
          <p:cNvSpPr/>
          <p:nvPr/>
        </p:nvSpPr>
        <p:spPr>
          <a:xfrm>
            <a:off x="7825677" y="5098506"/>
            <a:ext cx="1298638" cy="49926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  <p:sp>
        <p:nvSpPr>
          <p:cNvPr id="6" name="A_8479a"/>
          <p:cNvSpPr/>
          <p:nvPr/>
        </p:nvSpPr>
        <p:spPr>
          <a:xfrm>
            <a:off x="8098473" y="4543770"/>
            <a:ext cx="1278001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  <p:sp>
        <p:nvSpPr>
          <p:cNvPr id="5" name="A_15208"/>
          <p:cNvSpPr/>
          <p:nvPr/>
        </p:nvSpPr>
        <p:spPr>
          <a:xfrm>
            <a:off x="6477953" y="3989034"/>
            <a:ext cx="1259395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4828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52380"/>
            <a:ext cx="1091966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4.deal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1457289"/>
            <a:ext cx="11430000" cy="227267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许多；大量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经营；买卖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分发；分配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协议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3729962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(1)She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dealt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cookies into three plates.(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(2)There’s a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deal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of water in the bottle.(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(3)This shop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deals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 toys and school things.(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(4)The two countries reached a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deal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about the development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programme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d129b"/>
          <p:cNvSpPr/>
          <p:nvPr/>
        </p:nvSpPr>
        <p:spPr>
          <a:xfrm>
            <a:off x="482918" y="6045426"/>
            <a:ext cx="1298639" cy="45685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  <p:sp>
        <p:nvSpPr>
          <p:cNvPr id="7" name="A_b7bf5"/>
          <p:cNvSpPr/>
          <p:nvPr/>
        </p:nvSpPr>
        <p:spPr>
          <a:xfrm>
            <a:off x="7133590" y="4935954"/>
            <a:ext cx="1278000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  <p:sp>
        <p:nvSpPr>
          <p:cNvPr id="6" name="A_21f2e"/>
          <p:cNvSpPr/>
          <p:nvPr/>
        </p:nvSpPr>
        <p:spPr>
          <a:xfrm>
            <a:off x="6370955" y="4381218"/>
            <a:ext cx="1259396" cy="49926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  <p:sp>
        <p:nvSpPr>
          <p:cNvPr id="5" name="A_acfcc"/>
          <p:cNvSpPr/>
          <p:nvPr/>
        </p:nvSpPr>
        <p:spPr>
          <a:xfrm>
            <a:off x="6677914" y="3826482"/>
            <a:ext cx="1298639" cy="49926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6330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618128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1.Maria is always full of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because she takes exercise every day.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talent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energy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humour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wealth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2.If the traffic light is red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cross the street. It’s very dangerous.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don’t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mustn’t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needn’t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wouldn’t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d48e5"/>
          <p:cNvSpPr/>
          <p:nvPr/>
        </p:nvSpPr>
        <p:spPr>
          <a:xfrm>
            <a:off x="5642864" y="3933592"/>
            <a:ext cx="1190689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pic>
        <p:nvPicPr>
          <p:cNvPr id="3" name="image67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128990" y="915331"/>
            <a:ext cx="5993599" cy="504456"/>
          </a:xfrm>
          <a:prstGeom prst="rect">
            <a:avLst/>
          </a:prstGeom>
        </p:spPr>
      </p:pic>
      <p:sp>
        <p:nvSpPr>
          <p:cNvPr id="4" name="A_11bc9"/>
          <p:cNvSpPr/>
          <p:nvPr/>
        </p:nvSpPr>
        <p:spPr>
          <a:xfrm>
            <a:off x="4460240" y="2269384"/>
            <a:ext cx="1190689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3950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29508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3.You need to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practise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speaking every day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hope to improve your spoken English.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if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although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unless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until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slept for only five hours last night.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Oh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that’s too bad. Enough sleep is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your health.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similar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harmful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friendly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necessary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126f8"/>
          <p:cNvSpPr/>
          <p:nvPr/>
        </p:nvSpPr>
        <p:spPr>
          <a:xfrm>
            <a:off x="6707632" y="4099708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A_cc52d"/>
          <p:cNvSpPr/>
          <p:nvPr/>
        </p:nvSpPr>
        <p:spPr>
          <a:xfrm>
            <a:off x="7148132" y="1326028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6878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09586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5.He will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his ideas in the lab with his teacher.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blow out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leave out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try out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put out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do you think of our monitor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Zhang Xiang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 is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because he never tells lies.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boring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active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honest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interesting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9536b"/>
          <p:cNvSpPr/>
          <p:nvPr/>
        </p:nvSpPr>
        <p:spPr>
          <a:xfrm>
            <a:off x="1931353" y="3825050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A_6b626"/>
          <p:cNvSpPr/>
          <p:nvPr/>
        </p:nvSpPr>
        <p:spPr>
          <a:xfrm>
            <a:off x="2158365" y="1606106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5895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49432"/>
            <a:ext cx="11430000" cy="50861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Yang Lin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know you didn’t tell me the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How could you lie to me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Sorry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Mum. I won’t do it again.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plan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place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story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truth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8.Believe that you hold the power to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your future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so never be afraid of taking risks.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control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punish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separate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spread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a2d1a"/>
          <p:cNvSpPr/>
          <p:nvPr/>
        </p:nvSpPr>
        <p:spPr>
          <a:xfrm>
            <a:off x="6254052" y="3819632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A_3d579"/>
          <p:cNvSpPr/>
          <p:nvPr/>
        </p:nvSpPr>
        <p:spPr>
          <a:xfrm>
            <a:off x="7670419" y="1045952"/>
            <a:ext cx="11224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0352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54575"/>
            <a:ext cx="11430000" cy="56416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young are always busy checking their mobile phones while getting together.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 it is. They should put down phones and have more talks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still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too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either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instead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合肥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42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中一模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just found out that the concert I had planned to go to got cancelled.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was really excited to go too.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Nothing much.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My pleasure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Not at all.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What a shame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5039c"/>
          <p:cNvSpPr/>
          <p:nvPr/>
        </p:nvSpPr>
        <p:spPr>
          <a:xfrm>
            <a:off x="1083628" y="4834247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A_6d3fe"/>
          <p:cNvSpPr/>
          <p:nvPr/>
        </p:nvSpPr>
        <p:spPr>
          <a:xfrm>
            <a:off x="10408476" y="2060567"/>
            <a:ext cx="11224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7699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1698759"/>
            <a:ext cx="12192000" cy="1730241"/>
            <a:chOff x="0" y="1698759"/>
            <a:chExt cx="12192000" cy="1730241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852F51E-0B0D-4410-9F52-935F9483CDBE}"/>
                </a:ext>
              </a:extLst>
            </p:cNvPr>
            <p:cNvSpPr/>
            <p:nvPr/>
          </p:nvSpPr>
          <p:spPr>
            <a:xfrm>
              <a:off x="0" y="1698759"/>
              <a:ext cx="12192000" cy="173024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785D1E4F-546B-4C6F-B152-DF81FC3BF4A8}"/>
                </a:ext>
              </a:extLst>
            </p:cNvPr>
            <p:cNvSpPr txBox="1"/>
            <p:nvPr/>
          </p:nvSpPr>
          <p:spPr>
            <a:xfrm>
              <a:off x="272322" y="2194547"/>
              <a:ext cx="11647357" cy="738664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200" b="1" spc="600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九年级上　</a:t>
              </a:r>
              <a:r>
                <a:rPr lang="en-US" altLang="zh-CN" sz="4200" b="1" spc="600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Modules 5—6</a:t>
              </a:r>
              <a:endParaRPr lang="zh-CN" altLang="en-US" sz="42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963895" y="3759518"/>
            <a:ext cx="3437021" cy="640508"/>
            <a:chOff x="1145233" y="1930184"/>
            <a:chExt cx="3437021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71694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考点清单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524355" y="3759518"/>
            <a:ext cx="3159807" cy="640508"/>
            <a:chOff x="1145233" y="1930184"/>
            <a:chExt cx="3159807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243972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熟词生义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41F3398A-557F-DC43-B636-3A0962A6C8E5}"/>
              </a:ext>
            </a:extLst>
          </p:cNvPr>
          <p:cNvGrpSpPr/>
          <p:nvPr/>
        </p:nvGrpSpPr>
        <p:grpSpPr>
          <a:xfrm>
            <a:off x="8102529" y="3759518"/>
            <a:ext cx="3242230" cy="640508"/>
            <a:chOff x="1145233" y="1930184"/>
            <a:chExt cx="3242230" cy="640508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A659F772-D4CB-B286-D0A3-15061481019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TextBox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0A0B326E-05B2-6BF8-52C4-2E266B2EEC8E}"/>
                </a:ext>
              </a:extLst>
            </p:cNvPr>
            <p:cNvSpPr txBox="1"/>
            <p:nvPr/>
          </p:nvSpPr>
          <p:spPr>
            <a:xfrm>
              <a:off x="1865313" y="1986394"/>
              <a:ext cx="25221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针对性练习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6" name="TextBox 10">
              <a:extLst>
                <a:ext uri="{FF2B5EF4-FFF2-40B4-BE49-F238E27FC236}">
                  <a16:creationId xmlns:a16="http://schemas.microsoft.com/office/drawing/2014/main" id="{32653EE9-64A5-8A77-4760-BBB5F94BC911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83025"/>
            <a:ext cx="11430000" cy="56416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单词拼写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1.My brother did much research to clearly know 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</a:t>
            </a:r>
            <a:r>
              <a:rPr lang="en-US" altLang="zh-CN" sz="2800" b="1" u="sng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真相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2.The other day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my friends and I talked about the 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 </a:t>
            </a:r>
            <a:r>
              <a:rPr lang="en-US" altLang="zh-CN" sz="2800" b="1" u="sng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规则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3.We will have a </a:t>
            </a:r>
            <a:r>
              <a:rPr lang="en-US" altLang="zh-CN" sz="2800" b="1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maths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考试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next Monday.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4.The boy spent 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</a:t>
            </a:r>
            <a:r>
              <a:rPr lang="en-US" altLang="zh-CN" sz="2800" b="1" u="sng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整体的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day playing the computer games yesterday.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5.Those who drive after drinking must be 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seriously </a:t>
            </a:r>
            <a:r>
              <a:rPr lang="en-US" altLang="zh-CN" sz="2800" b="1" u="sng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惩罚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6.We should 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save </a:t>
            </a:r>
            <a:r>
              <a:rPr lang="en-US" altLang="zh-CN" sz="2800" b="1" u="sng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能源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by turning off the lights when leaving a room.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62006"/>
          <p:cNvSpPr/>
          <p:nvPr/>
        </p:nvSpPr>
        <p:spPr>
          <a:xfrm>
            <a:off x="3215069" y="5417433"/>
            <a:ext cx="1733613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nergy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7" name="A_0ad9d"/>
          <p:cNvSpPr/>
          <p:nvPr/>
        </p:nvSpPr>
        <p:spPr>
          <a:xfrm>
            <a:off x="8376539" y="4862697"/>
            <a:ext cx="2052701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unished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6" name="A_bb643"/>
          <p:cNvSpPr/>
          <p:nvPr/>
        </p:nvSpPr>
        <p:spPr>
          <a:xfrm>
            <a:off x="3682365" y="3753225"/>
            <a:ext cx="149707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hole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0a578"/>
          <p:cNvSpPr/>
          <p:nvPr/>
        </p:nvSpPr>
        <p:spPr>
          <a:xfrm>
            <a:off x="4104069" y="3198489"/>
            <a:ext cx="1517713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xam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4" name="A_75956"/>
          <p:cNvSpPr/>
          <p:nvPr/>
        </p:nvSpPr>
        <p:spPr>
          <a:xfrm>
            <a:off x="9576689" y="2089017"/>
            <a:ext cx="1695514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ule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3" name="A_c11bb"/>
          <p:cNvSpPr/>
          <p:nvPr/>
        </p:nvSpPr>
        <p:spPr>
          <a:xfrm>
            <a:off x="8482711" y="1534281"/>
            <a:ext cx="1538351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ruth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326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5" grpId="0" animBg="1"/>
      <p:bldP spid="4" grpId="0" animBg="1"/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632232"/>
            <a:ext cx="11430000" cy="17727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7.My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subject is chemistry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because I like 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doing </a:t>
            </a:r>
            <a:r>
              <a:rPr lang="en-US" altLang="zh-CN" sz="2800" b="1" u="sng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  <a:r>
              <a:rPr lang="en-US" altLang="zh-CN" sz="2800" b="1" u="sng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8.As the saying goes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u="sng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知识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is power.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c728c"/>
          <p:cNvSpPr/>
          <p:nvPr/>
        </p:nvSpPr>
        <p:spPr>
          <a:xfrm>
            <a:off x="4465003" y="3838224"/>
            <a:ext cx="2287651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nowledge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3" name="A_c50da"/>
          <p:cNvSpPr/>
          <p:nvPr/>
        </p:nvSpPr>
        <p:spPr>
          <a:xfrm>
            <a:off x="9397365" y="2728752"/>
            <a:ext cx="2206689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xperiments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8918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632550" y="1071233"/>
            <a:ext cx="6926901" cy="4715534"/>
            <a:chOff x="2632550" y="1071233"/>
            <a:chExt cx="6926901" cy="4715534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3F627F94-A608-DC54-FF2F-50326F475F13}"/>
                </a:ext>
              </a:extLst>
            </p:cNvPr>
            <p:cNvSpPr txBox="1"/>
            <p:nvPr/>
          </p:nvSpPr>
          <p:spPr>
            <a:xfrm>
              <a:off x="4823857" y="4986548"/>
              <a:ext cx="2544286" cy="8002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谢谢观看</a:t>
              </a:r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5934FD1C-019A-7094-DDEE-771BBD893B58}"/>
                </a:ext>
              </a:extLst>
            </p:cNvPr>
            <p:cNvGrpSpPr/>
            <p:nvPr/>
          </p:nvGrpSpPr>
          <p:grpSpPr>
            <a:xfrm>
              <a:off x="2632550" y="1071233"/>
              <a:ext cx="6926901" cy="3805567"/>
              <a:chOff x="2632550" y="1071233"/>
              <a:chExt cx="6926901" cy="3805567"/>
            </a:xfrm>
          </p:grpSpPr>
          <p:pic>
            <p:nvPicPr>
              <p:cNvPr id="9" name="图片 8">
                <a:extLst>
                  <a:ext uri="{FF2B5EF4-FFF2-40B4-BE49-F238E27FC236}">
                    <a16:creationId xmlns:a16="http://schemas.microsoft.com/office/drawing/2014/main" id="{012A626E-3DED-4CDC-349D-5FED829E1D7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632550" y="1071233"/>
                <a:ext cx="6926901" cy="3805567"/>
              </a:xfrm>
              <a:prstGeom prst="rect">
                <a:avLst/>
              </a:prstGeom>
            </p:spPr>
          </p:pic>
          <p:pic>
            <p:nvPicPr>
              <p:cNvPr id="10" name="图片 9">
                <a:extLst>
                  <a:ext uri="{FF2B5EF4-FFF2-40B4-BE49-F238E27FC236}">
                    <a16:creationId xmlns:a16="http://schemas.microsoft.com/office/drawing/2014/main" id="{C8B1F1C6-996E-3F2F-95C8-206F50FEA25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600114" y="2403231"/>
                <a:ext cx="991772" cy="291201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427625"/>
            <a:ext cx="7032694" cy="601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against the rules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违反规定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P34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pic>
        <p:nvPicPr>
          <p:cNvPr id="4" name="image27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774742" y="920890"/>
            <a:ext cx="4642516" cy="506735"/>
          </a:xfrm>
          <a:prstGeom prst="rect">
            <a:avLst/>
          </a:prstGeom>
        </p:spPr>
      </p:pic>
      <p:pic>
        <p:nvPicPr>
          <p:cNvPr id="5" name="image480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381000" y="2082006"/>
            <a:ext cx="2226991" cy="534352"/>
          </a:xfrm>
          <a:prstGeom prst="rect">
            <a:avLst/>
          </a:prstGeom>
        </p:spPr>
      </p:pic>
      <p:pic>
        <p:nvPicPr>
          <p:cNvPr id="6" name="image52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2741612" y="2535487"/>
            <a:ext cx="6708775" cy="3833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2069738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Mum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failed the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maths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exam again. It’s too difficult.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 be afraid of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that.Kites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rise highest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wind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not with it.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against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above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across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along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2.Alan was so tired that he was fast asleep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window soon.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from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across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over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against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2b0ce"/>
          <p:cNvSpPr/>
          <p:nvPr/>
        </p:nvSpPr>
        <p:spPr>
          <a:xfrm>
            <a:off x="7163689" y="3830466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pic>
        <p:nvPicPr>
          <p:cNvPr id="2" name="image482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0999" y="958998"/>
            <a:ext cx="2226991" cy="460570"/>
          </a:xfrm>
          <a:prstGeom prst="rect">
            <a:avLst/>
          </a:prstGeom>
        </p:spPr>
      </p:pic>
      <p:sp>
        <p:nvSpPr>
          <p:cNvPr id="4" name="A_23503"/>
          <p:cNvSpPr/>
          <p:nvPr/>
        </p:nvSpPr>
        <p:spPr>
          <a:xfrm>
            <a:off x="7289165" y="2720994"/>
            <a:ext cx="1211325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1327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32855"/>
            <a:ext cx="8417625" cy="601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compare ... with ...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比较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P36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pic>
        <p:nvPicPr>
          <p:cNvPr id="3" name="image480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1000" y="1611944"/>
            <a:ext cx="2226991" cy="534352"/>
          </a:xfrm>
          <a:prstGeom prst="rect">
            <a:avLst/>
          </a:prstGeom>
        </p:spPr>
      </p:pic>
      <p:pic>
        <p:nvPicPr>
          <p:cNvPr id="4" name="image527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2206228" y="2440305"/>
            <a:ext cx="7779544" cy="2726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474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2349815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3.It’s interesting 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</a:t>
            </a:r>
            <a:r>
              <a:rPr lang="en-US" altLang="zh-CN" sz="2800" b="1" u="sng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比较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the cultures of different countries.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4.Compare your answers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those at the back of the book to check if you are right.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for                B. on                C. to                D. with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a4598"/>
          <p:cNvSpPr/>
          <p:nvPr/>
        </p:nvSpPr>
        <p:spPr>
          <a:xfrm>
            <a:off x="4606163" y="3001071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pic>
        <p:nvPicPr>
          <p:cNvPr id="2" name="image482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0999" y="958998"/>
            <a:ext cx="2226991" cy="460570"/>
          </a:xfrm>
          <a:prstGeom prst="rect">
            <a:avLst/>
          </a:prstGeom>
        </p:spPr>
      </p:pic>
      <p:sp>
        <p:nvSpPr>
          <p:cNvPr id="4" name="A_26799"/>
          <p:cNvSpPr/>
          <p:nvPr/>
        </p:nvSpPr>
        <p:spPr>
          <a:xfrm>
            <a:off x="3472244" y="2446335"/>
            <a:ext cx="2024062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ompare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5238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81000" y="2146296"/>
            <a:ext cx="3130985" cy="601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instead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instead of</a:t>
            </a:r>
            <a:endParaRPr lang="zh-CN" altLang="en-US" sz="2800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81000" y="1010817"/>
            <a:ext cx="6932795" cy="601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instead 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adv.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代替；而不是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P42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pic>
        <p:nvPicPr>
          <p:cNvPr id="4" name="image507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1000" y="1611944"/>
            <a:ext cx="2226991" cy="534352"/>
          </a:xfrm>
          <a:prstGeom prst="rect">
            <a:avLst/>
          </a:prstGeom>
        </p:spPr>
      </p:pic>
      <p:graphicFrame>
        <p:nvGraphicFramePr>
          <p:cNvPr id="7" name="表格 6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46813110"/>
              </p:ext>
            </p:extLst>
          </p:nvPr>
        </p:nvGraphicFramePr>
        <p:xfrm>
          <a:off x="381000" y="2816842"/>
          <a:ext cx="11430000" cy="2221230"/>
        </p:xfrm>
        <a:graphic>
          <a:graphicData uri="http://schemas.openxmlformats.org/drawingml/2006/table">
            <a:tbl>
              <a:tblPr firstRow="1" firstCol="1" bandRow="1"/>
              <a:tblGrid>
                <a:gridCol w="2574779">
                  <a:extLst>
                    <a:ext uri="{9D8B030D-6E8A-4147-A177-3AD203B41FA5}">
                      <a16:colId xmlns:a16="http://schemas.microsoft.com/office/drawing/2014/main" val="1612093055"/>
                    </a:ext>
                  </a:extLst>
                </a:gridCol>
                <a:gridCol w="8855221">
                  <a:extLst>
                    <a:ext uri="{9D8B030D-6E8A-4147-A177-3AD203B41FA5}">
                      <a16:colId xmlns:a16="http://schemas.microsoft.com/office/drawing/2014/main" val="547954207"/>
                    </a:ext>
                  </a:extLst>
                </a:gridCol>
              </a:tblGrid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考点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用法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3831675"/>
                  </a:ext>
                </a:extLst>
              </a:tr>
              <a:tr h="8051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instead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意为“代替；而不是”。通常放在句末或句首，后面不接其他的词，表示前面的事没做而做了后面的事，有“然而；反而”的意思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5837624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instead of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意为“代替；而不是”，后接名词、代词或动名词等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18630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24698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789662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5.Linda doesn’t like singing. She likes dancing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instead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too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instead of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either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6.Now I can come to school by underground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by bus.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as well as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in order to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instead of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in addition to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4d0ca"/>
          <p:cNvSpPr/>
          <p:nvPr/>
        </p:nvSpPr>
        <p:spPr>
          <a:xfrm>
            <a:off x="7490714" y="3550390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pic>
        <p:nvPicPr>
          <p:cNvPr id="2" name="image482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0999" y="958998"/>
            <a:ext cx="2226991" cy="460570"/>
          </a:xfrm>
          <a:prstGeom prst="rect">
            <a:avLst/>
          </a:prstGeom>
        </p:spPr>
      </p:pic>
      <p:sp>
        <p:nvSpPr>
          <p:cNvPr id="4" name="A_f3eb6"/>
          <p:cNvSpPr/>
          <p:nvPr/>
        </p:nvSpPr>
        <p:spPr>
          <a:xfrm>
            <a:off x="7814628" y="1886182"/>
            <a:ext cx="11224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8725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65097"/>
            <a:ext cx="6403741" cy="601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consider 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v.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考虑；斟酌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P42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pic>
        <p:nvPicPr>
          <p:cNvPr id="3" name="image480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1000" y="1611944"/>
            <a:ext cx="2226991" cy="534352"/>
          </a:xfrm>
          <a:prstGeom prst="rect">
            <a:avLst/>
          </a:prstGeom>
        </p:spPr>
      </p:pic>
      <p:pic>
        <p:nvPicPr>
          <p:cNvPr id="4" name="image534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2215197" y="2352036"/>
            <a:ext cx="7761605" cy="3832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4359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决胜中考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" id="{9F78299D-29A4-478E-AD9B-23F9BFDE0196}" vid="{F7CC1BBC-C9B7-4036-8883-F591F18A173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6</TotalTime>
  <Words>1355</Words>
  <Application>Microsoft Office PowerPoint</Application>
  <PresentationFormat>宽屏</PresentationFormat>
  <Paragraphs>158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5" baseType="lpstr">
      <vt:lpstr>NEU-BZ</vt:lpstr>
      <vt:lpstr>等线</vt:lpstr>
      <vt:lpstr>等线 Light</vt:lpstr>
      <vt:lpstr>方正楷体_GBK</vt:lpstr>
      <vt:lpstr>方正书宋_GBK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决胜中考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5</cp:revision>
  <dcterms:created xsi:type="dcterms:W3CDTF">2025-12-05T08:13:43Z</dcterms:created>
  <dcterms:modified xsi:type="dcterms:W3CDTF">2025-12-05T08:20:00Z</dcterms:modified>
</cp:coreProperties>
</file>