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89" r:id="rId5"/>
    <p:sldId id="259" r:id="rId6"/>
    <p:sldId id="886" r:id="rId7"/>
    <p:sldId id="890" r:id="rId8"/>
    <p:sldId id="883" r:id="rId9"/>
    <p:sldId id="891" r:id="rId10"/>
    <p:sldId id="887" r:id="rId11"/>
    <p:sldId id="892" r:id="rId12"/>
    <p:sldId id="893" r:id="rId13"/>
    <p:sldId id="894" r:id="rId14"/>
    <p:sldId id="888" r:id="rId15"/>
    <p:sldId id="895" r:id="rId16"/>
    <p:sldId id="896" r:id="rId17"/>
    <p:sldId id="897" r:id="rId18"/>
    <p:sldId id="898" r:id="rId19"/>
    <p:sldId id="899" r:id="rId20"/>
    <p:sldId id="885" r:id="rId21"/>
    <p:sldId id="875" r:id="rId22"/>
    <p:sldId id="900" r:id="rId23"/>
    <p:sldId id="901" r:id="rId24"/>
    <p:sldId id="902" r:id="rId25"/>
    <p:sldId id="903" r:id="rId26"/>
    <p:sldId id="904" r:id="rId27"/>
    <p:sldId id="905" r:id="rId28"/>
    <p:sldId id="87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coat do you prefer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black one. It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comfortable.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tastes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smells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feels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sounds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你更喜欢哪件外套？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黑色的那件。它摸起来更舒服。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尝起来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smells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闻起来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摸起来，感觉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听起来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。根据语境可知，此处是在描述外套摸起来的感觉，所以应该用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038803"/>
              </p:ext>
            </p:extLst>
          </p:nvPr>
        </p:nvGraphicFramePr>
        <p:xfrm>
          <a:off x="381000" y="86848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6848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50394355"/>
              </p:ext>
            </p:extLst>
          </p:nvPr>
        </p:nvGraphicFramePr>
        <p:xfrm>
          <a:off x="381000" y="1625994"/>
          <a:ext cx="11430000" cy="4869180"/>
        </p:xfrm>
        <a:graphic>
          <a:graphicData uri="http://schemas.openxmlformats.org/drawingml/2006/table">
            <a:tbl>
              <a:tblPr firstRow="1" firstCol="1" bandRow="1"/>
              <a:tblGrid>
                <a:gridCol w="3345180">
                  <a:extLst>
                    <a:ext uri="{9D8B030D-6E8A-4147-A177-3AD203B41FA5}">
                      <a16:colId xmlns:a16="http://schemas.microsoft.com/office/drawing/2014/main" val="151815742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4270225648"/>
                    </a:ext>
                  </a:extLst>
                </a:gridCol>
                <a:gridCol w="4084320">
                  <a:extLst>
                    <a:ext uri="{9D8B030D-6E8A-4147-A177-3AD203B41FA5}">
                      <a16:colId xmlns:a16="http://schemas.microsoft.com/office/drawing/2014/main" val="320023243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4766176"/>
                  </a:ext>
                </a:extLst>
              </a:tr>
              <a:tr h="205105">
                <a:tc row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本身无意义或意义不完整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不能单独作谓语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必须和其他动词一起连用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帮助构成时态、语态、否定句、疑问句等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助动词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现在分词：进行时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working.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我正在工作。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673677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助动词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过去分词：被动语态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cleaned.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房间已经打扫过了。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754721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助动词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have/has/had+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过去分词：完成时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我已经打扫过了。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104272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助动词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will/would/shall+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动词原形：将来时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他将会去上学。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226800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助动词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do/does/did+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动词原形：否定句、疑问句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我不知道。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？你知道吗？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591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2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5088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any drink. You’d better buy some fruit and vegetables at the supermarket.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needn’t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don’t need to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don’t need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not need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句意：我们不需要任何饮料了。你最好在超市买一些水果和蔬菜。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既可以作实义动词，也可以作情态动词。作实义动词时，后接名词、代词或不定式，否定形式要借助助动词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don’t/doesn’t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后接名词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，说明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在这里是实义动词，其否定形式要借助助动词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60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231919"/>
              </p:ext>
            </p:extLst>
          </p:nvPr>
        </p:nvGraphicFramePr>
        <p:xfrm>
          <a:off x="381000" y="148570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48570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87813620"/>
              </p:ext>
            </p:extLst>
          </p:nvPr>
        </p:nvGraphicFramePr>
        <p:xfrm>
          <a:off x="381000" y="2344617"/>
          <a:ext cx="11430000" cy="2618740"/>
        </p:xfrm>
        <a:graphic>
          <a:graphicData uri="http://schemas.openxmlformats.org/drawingml/2006/table">
            <a:tbl>
              <a:tblPr firstRow="1" firstCol="1" bandRow="1"/>
              <a:tblGrid>
                <a:gridCol w="4418112">
                  <a:extLst>
                    <a:ext uri="{9D8B030D-6E8A-4147-A177-3AD203B41FA5}">
                      <a16:colId xmlns:a16="http://schemas.microsoft.com/office/drawing/2014/main" val="3346467860"/>
                    </a:ext>
                  </a:extLst>
                </a:gridCol>
                <a:gridCol w="4413468">
                  <a:extLst>
                    <a:ext uri="{9D8B030D-6E8A-4147-A177-3AD203B41FA5}">
                      <a16:colId xmlns:a16="http://schemas.microsoft.com/office/drawing/2014/main" val="1439097485"/>
                    </a:ext>
                  </a:extLst>
                </a:gridCol>
                <a:gridCol w="2598420">
                  <a:extLst>
                    <a:ext uri="{9D8B030D-6E8A-4147-A177-3AD203B41FA5}">
                      <a16:colId xmlns:a16="http://schemas.microsoft.com/office/drawing/2014/main" val="427563047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421161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有一定词义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不能单独作谓语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必须加主要动词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不表示动作或状态，仅表说话人的态度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can(could)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may(might)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to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shall(should)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will(would)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need(needed)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ought to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我会游泳。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你应该坐在这里。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284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46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Mike coming to the fashion show tomorrow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not sure. 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should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明天会来时装秀吗？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我不确定。他可能会来。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必须，一定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可以，能够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可能，也许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可推知，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可能会来，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表推测。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66520"/>
            <a:ext cx="297870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动词短语的构成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016290"/>
              </p:ext>
            </p:extLst>
          </p:nvPr>
        </p:nvGraphicFramePr>
        <p:xfrm>
          <a:off x="381000" y="93706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3706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73849130"/>
              </p:ext>
            </p:extLst>
          </p:nvPr>
        </p:nvGraphicFramePr>
        <p:xfrm>
          <a:off x="381000" y="2036227"/>
          <a:ext cx="11430000" cy="4471670"/>
        </p:xfrm>
        <a:graphic>
          <a:graphicData uri="http://schemas.openxmlformats.org/drawingml/2006/table">
            <a:tbl>
              <a:tblPr firstRow="1" firstCol="1" bandRow="1"/>
              <a:tblGrid>
                <a:gridCol w="3116580">
                  <a:extLst>
                    <a:ext uri="{9D8B030D-6E8A-4147-A177-3AD203B41FA5}">
                      <a16:colId xmlns:a16="http://schemas.microsoft.com/office/drawing/2014/main" val="1379435784"/>
                    </a:ext>
                  </a:extLst>
                </a:gridCol>
                <a:gridCol w="8313420">
                  <a:extLst>
                    <a:ext uri="{9D8B030D-6E8A-4147-A177-3AD203B41FA5}">
                      <a16:colId xmlns:a16="http://schemas.microsoft.com/office/drawing/2014/main" val="217502887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05478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knock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敲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仔细检查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deal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处理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收到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来信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16767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牢记；记住某事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上床睡觉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14447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出发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上交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查明；弄清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74267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副词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catch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赶上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远离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38144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place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发生；举行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小心；警惕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progress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取得进步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5374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取笑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参加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attention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注意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4246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1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8694"/>
            <a:ext cx="261802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常见动词短语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56172112"/>
              </p:ext>
            </p:extLst>
          </p:nvPr>
        </p:nvGraphicFramePr>
        <p:xfrm>
          <a:off x="381000" y="1569821"/>
          <a:ext cx="11430000" cy="4755582"/>
        </p:xfrm>
        <a:graphic>
          <a:graphicData uri="http://schemas.openxmlformats.org/drawingml/2006/table">
            <a:tbl>
              <a:tblPr firstRow="1" firstCol="1" bandRow="1"/>
              <a:tblGrid>
                <a:gridCol w="1839237">
                  <a:extLst>
                    <a:ext uri="{9D8B030D-6E8A-4147-A177-3AD203B41FA5}">
                      <a16:colId xmlns:a16="http://schemas.microsoft.com/office/drawing/2014/main" val="1753019873"/>
                    </a:ext>
                  </a:extLst>
                </a:gridCol>
                <a:gridCol w="9590763">
                  <a:extLst>
                    <a:ext uri="{9D8B030D-6E8A-4147-A177-3AD203B41FA5}">
                      <a16:colId xmlns:a16="http://schemas.microsoft.com/office/drawing/2014/main" val="3974118597"/>
                    </a:ext>
                  </a:extLst>
                </a:gridCol>
              </a:tblGrid>
              <a:tr h="425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across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偶然遇见，偶然发现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出版，发表；出现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出现，跟随；进展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来访，拜访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加油；快点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true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梦想等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实现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回来；恢复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0525420"/>
                  </a:ext>
                </a:extLst>
              </a:tr>
              <a:tr h="425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起床；起身；站起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中恢复；克服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进展；上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车、船等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车、船等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；下班；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使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离开；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使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动身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做准备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together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相聚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567161"/>
                  </a:ext>
                </a:extLst>
              </a:tr>
              <a:tr h="2850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放弃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发出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光、热等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屈服，让步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捐赠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243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86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13839161"/>
              </p:ext>
            </p:extLst>
          </p:nvPr>
        </p:nvGraphicFramePr>
        <p:xfrm>
          <a:off x="381000" y="1114709"/>
          <a:ext cx="11430000" cy="4755582"/>
        </p:xfrm>
        <a:graphic>
          <a:graphicData uri="http://schemas.openxmlformats.org/drawingml/2006/table">
            <a:tbl>
              <a:tblPr firstRow="1" firstCol="1" bandRow="1"/>
              <a:tblGrid>
                <a:gridCol w="1839237">
                  <a:extLst>
                    <a:ext uri="{9D8B030D-6E8A-4147-A177-3AD203B41FA5}">
                      <a16:colId xmlns:a16="http://schemas.microsoft.com/office/drawing/2014/main" val="4114734764"/>
                    </a:ext>
                  </a:extLst>
                </a:gridCol>
                <a:gridCol w="9590763">
                  <a:extLst>
                    <a:ext uri="{9D8B030D-6E8A-4147-A177-3AD203B41FA5}">
                      <a16:colId xmlns:a16="http://schemas.microsoft.com/office/drawing/2014/main" val="1817531428"/>
                    </a:ext>
                  </a:extLst>
                </a:gridCol>
              </a:tblGrid>
              <a:tr h="425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警报器等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突发巨响；停止运作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继续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离开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从旁经过；时间流逝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仔细检查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上升；增长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出去；熄灭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追求，追赶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下降；倒下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378541"/>
                  </a:ext>
                </a:extLst>
              </a:tr>
              <a:tr h="2850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看一看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休息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感冒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confidence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有信心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感兴趣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53450"/>
                  </a:ext>
                </a:extLst>
              </a:tr>
              <a:tr h="2850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使不接近，回避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touch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保持联系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远离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赶上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继续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防止进入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667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86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01441218"/>
              </p:ext>
            </p:extLst>
          </p:nvPr>
        </p:nvGraphicFramePr>
        <p:xfrm>
          <a:off x="381000" y="1114709"/>
          <a:ext cx="11430000" cy="4755582"/>
        </p:xfrm>
        <a:graphic>
          <a:graphicData uri="http://schemas.openxmlformats.org/drawingml/2006/table">
            <a:tbl>
              <a:tblPr firstRow="1" firstCol="1" bandRow="1"/>
              <a:tblGrid>
                <a:gridCol w="1839237">
                  <a:extLst>
                    <a:ext uri="{9D8B030D-6E8A-4147-A177-3AD203B41FA5}">
                      <a16:colId xmlns:a16="http://schemas.microsoft.com/office/drawing/2014/main" val="2025703408"/>
                    </a:ext>
                  </a:extLst>
                </a:gridCol>
                <a:gridCol w="9590763">
                  <a:extLst>
                    <a:ext uri="{9D8B030D-6E8A-4147-A177-3AD203B41FA5}">
                      <a16:colId xmlns:a16="http://schemas.microsoft.com/office/drawing/2014/main" val="3925306507"/>
                    </a:ext>
                  </a:extLst>
                </a:gridCol>
              </a:tblGrid>
              <a:tr h="2850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查阅；向上看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回顾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through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浏览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寻找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around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环顾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照顾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查看，检查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892317"/>
                  </a:ext>
                </a:extLst>
              </a:tr>
              <a:tr h="425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组成；化妆；编造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decision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作出决定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铺床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difference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有作用；有影响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promise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作出承诺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交朋友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187273"/>
                  </a:ext>
                </a:extLst>
              </a:tr>
              <a:tr h="374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张贴；搭建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收起来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穿上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写下；放下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放回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原处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熄灭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延迟；推迟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960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062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0415565"/>
              </p:ext>
            </p:extLst>
          </p:nvPr>
        </p:nvGraphicFramePr>
        <p:xfrm>
          <a:off x="381000" y="926866"/>
          <a:ext cx="11430000" cy="5588468"/>
        </p:xfrm>
        <a:graphic>
          <a:graphicData uri="http://schemas.openxmlformats.org/drawingml/2006/table">
            <a:tbl>
              <a:tblPr firstRow="1" firstCol="1" bandRow="1"/>
              <a:tblGrid>
                <a:gridCol w="1839237">
                  <a:extLst>
                    <a:ext uri="{9D8B030D-6E8A-4147-A177-3AD203B41FA5}">
                      <a16:colId xmlns:a16="http://schemas.microsoft.com/office/drawing/2014/main" val="2519400545"/>
                    </a:ext>
                  </a:extLst>
                </a:gridCol>
                <a:gridCol w="9590763">
                  <a:extLst>
                    <a:ext uri="{9D8B030D-6E8A-4147-A177-3AD203B41FA5}">
                      <a16:colId xmlns:a16="http://schemas.microsoft.com/office/drawing/2014/main" val="2895318492"/>
                    </a:ext>
                  </a:extLst>
                </a:gridCol>
              </a:tblGrid>
              <a:tr h="70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脱掉；起飞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取出，拿出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占据；学着做；开始做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吸收；吸入；吞入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拆除；往下拽；记下；记录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拿走，带走；解除；消除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长相、举止或性格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像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呈现，具有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特征、外观等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接收，接管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企业、公司等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退回；收回，撤回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说过的话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439787"/>
                  </a:ext>
                </a:extLst>
              </a:tr>
              <a:tr h="425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277" marR="1027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想起，记得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认真考虑；想出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仔细考虑；慎重思考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through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充分考虑；全盘考虑；想透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想出；虚构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回想起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767" marR="18767" marT="10277" marB="10277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931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72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专题八　动词和动词</a:t>
              </a:r>
              <a:r>
                <a:rPr lang="zh-CN" altLang="en-US" sz="4200" b="1" spc="6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短语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 about me. I can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myself.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look for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out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look after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句意：别担心我。我能照顾好我自己。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寻找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小心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照顾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可知，是能照顾好自己。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104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 a lot for yesterday. I had a good time visiting the ancient town.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my great pleasure to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you.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hang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turn around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eat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73536"/>
          <p:cNvSpPr/>
          <p:nvPr/>
        </p:nvSpPr>
        <p:spPr>
          <a:xfrm>
            <a:off x="5277676" y="296703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81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 is not easy to learn. It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 practice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patience and imagination.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explains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supports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provides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requires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 we need to come up with a plan to tell people about our book sales.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we could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sign.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put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put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put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56ec"/>
          <p:cNvSpPr/>
          <p:nvPr/>
        </p:nvSpPr>
        <p:spPr>
          <a:xfrm>
            <a:off x="3634740" y="4345751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1ccc"/>
          <p:cNvSpPr/>
          <p:nvPr/>
        </p:nvSpPr>
        <p:spPr>
          <a:xfrm>
            <a:off x="8370253" y="1017335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49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an earthquake hit Yinchuan’s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Jinfeng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District.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high school student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helped a classmate who was disabled.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kind and brave. Everyone takes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him.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pride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proud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similar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lights when you leave the room.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Mr. Smith. I got it.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 on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turn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 up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turn 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5f9a"/>
          <p:cNvSpPr/>
          <p:nvPr/>
        </p:nvSpPr>
        <p:spPr>
          <a:xfrm>
            <a:off x="4458653" y="3819632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6962"/>
          <p:cNvSpPr/>
          <p:nvPr/>
        </p:nvSpPr>
        <p:spPr>
          <a:xfrm>
            <a:off x="6831965" y="2155424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83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love geography and my partner is good at math.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wonder you two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best school map design.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worked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looked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heard of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put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ad51"/>
          <p:cNvSpPr/>
          <p:nvPr/>
        </p:nvSpPr>
        <p:spPr>
          <a:xfrm>
            <a:off x="4122039" y="244091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62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Mr. Brown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I’ve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ideas. I can’t go on with my writing.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Relax for a while. Inspiration may come to you later.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looked back 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run out of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taken pride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come up with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0318"/>
          <p:cNvSpPr/>
          <p:nvPr/>
        </p:nvSpPr>
        <p:spPr>
          <a:xfrm>
            <a:off x="5918200" y="1606106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6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Whites like taking exercise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they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 morning.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 a list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lay the table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make a mistake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go for a walk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 like to travel to Shandong.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Taishan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place of interest. You can’t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miss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change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ab6e"/>
          <p:cNvSpPr/>
          <p:nvPr/>
        </p:nvSpPr>
        <p:spPr>
          <a:xfrm>
            <a:off x="8178483" y="492910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e6be"/>
          <p:cNvSpPr/>
          <p:nvPr/>
        </p:nvSpPr>
        <p:spPr>
          <a:xfrm>
            <a:off x="9094026" y="104595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31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290"/>
            <a:ext cx="11430000" cy="28464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did you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difficult math problem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teacher’s help.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work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hear about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give up</a:t>
            </a:r>
            <a:endParaRPr lang="zh-CN" altLang="en-US" sz="2800" dirty="0"/>
          </a:p>
        </p:txBody>
      </p:sp>
      <p:sp>
        <p:nvSpPr>
          <p:cNvPr id="3" name="A_0194a"/>
          <p:cNvSpPr/>
          <p:nvPr/>
        </p:nvSpPr>
        <p:spPr>
          <a:xfrm>
            <a:off x="5338128" y="216581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27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784634"/>
              </p:ext>
            </p:extLst>
          </p:nvPr>
        </p:nvGraphicFramePr>
        <p:xfrm>
          <a:off x="381000" y="2144628"/>
          <a:ext cx="11430000" cy="2695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5040376" imgH="1188763" progId="Word.Document.12">
                  <p:embed/>
                </p:oleObj>
              </mc:Choice>
              <mc:Fallback>
                <p:oleObj name="文档" r:id="rId4" imgW="5040376" imgH="11887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144628"/>
                        <a:ext cx="11430000" cy="26957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042842"/>
              </p:ext>
            </p:extLst>
          </p:nvPr>
        </p:nvGraphicFramePr>
        <p:xfrm>
          <a:off x="381000" y="1560530"/>
          <a:ext cx="11430000" cy="3863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5274753" imgH="1783144" progId="Word.Document.12">
                  <p:embed/>
                </p:oleObj>
              </mc:Choice>
              <mc:Fallback>
                <p:oleObj name="文档" r:id="rId3" imgW="5274753" imgH="178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560530"/>
                        <a:ext cx="11430000" cy="3863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210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70092"/>
            <a:ext cx="4060727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及物动词和不及物动词</a:t>
            </a:r>
            <a:endParaRPr lang="zh-CN" altLang="en-US" sz="2800" dirty="0"/>
          </a:p>
        </p:txBody>
      </p:sp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06527"/>
              </p:ext>
            </p:extLst>
          </p:nvPr>
        </p:nvGraphicFramePr>
        <p:xfrm>
          <a:off x="381000" y="141117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1117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38217325"/>
              </p:ext>
            </p:extLst>
          </p:nvPr>
        </p:nvGraphicFramePr>
        <p:xfrm>
          <a:off x="381000" y="2916939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1219200">
                  <a:extLst>
                    <a:ext uri="{9D8B030D-6E8A-4147-A177-3AD203B41FA5}">
                      <a16:colId xmlns:a16="http://schemas.microsoft.com/office/drawing/2014/main" val="45912085"/>
                    </a:ext>
                  </a:extLst>
                </a:gridCol>
                <a:gridCol w="2722018">
                  <a:extLst>
                    <a:ext uri="{9D8B030D-6E8A-4147-A177-3AD203B41FA5}">
                      <a16:colId xmlns:a16="http://schemas.microsoft.com/office/drawing/2014/main" val="1424035619"/>
                    </a:ext>
                  </a:extLst>
                </a:gridCol>
                <a:gridCol w="3586276">
                  <a:extLst>
                    <a:ext uri="{9D8B030D-6E8A-4147-A177-3AD203B41FA5}">
                      <a16:colId xmlns:a16="http://schemas.microsoft.com/office/drawing/2014/main" val="4057881279"/>
                    </a:ext>
                  </a:extLst>
                </a:gridCol>
                <a:gridCol w="1785239">
                  <a:extLst>
                    <a:ext uri="{9D8B030D-6E8A-4147-A177-3AD203B41FA5}">
                      <a16:colId xmlns:a16="http://schemas.microsoft.com/office/drawing/2014/main" val="675366618"/>
                    </a:ext>
                  </a:extLst>
                </a:gridCol>
                <a:gridCol w="2117267">
                  <a:extLst>
                    <a:ext uri="{9D8B030D-6E8A-4147-A177-3AD203B41FA5}">
                      <a16:colId xmlns:a16="http://schemas.microsoft.com/office/drawing/2014/main" val="876999415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功能及用法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97959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及物动词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vt.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本身含有实在意义，表示动作或状态，在句中能独立作谓语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可以接宾语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afford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买得起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enjoy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喜欢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0687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不及物动词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2878231"/>
                  </a:ext>
                </a:extLst>
              </a:tr>
              <a:tr h="8051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不可以直接接宾语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arrive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到达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落下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300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91631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不及物动词要想接宾语，必须在不及物动词后加上适当的介词。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hunger.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她死于饥饿。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635416"/>
            <a:ext cx="11430000" cy="3587167"/>
            <a:chOff x="381000" y="1756757"/>
            <a:chExt cx="11430000" cy="3587167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3436609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31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2481"/>
            <a:ext cx="478207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延续性动词和非延续性动词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17336010"/>
              </p:ext>
            </p:extLst>
          </p:nvPr>
        </p:nvGraphicFramePr>
        <p:xfrm>
          <a:off x="381000" y="1889328"/>
          <a:ext cx="1143000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402080">
                  <a:extLst>
                    <a:ext uri="{9D8B030D-6E8A-4147-A177-3AD203B41FA5}">
                      <a16:colId xmlns:a16="http://schemas.microsoft.com/office/drawing/2014/main" val="3256247699"/>
                    </a:ext>
                  </a:extLst>
                </a:gridCol>
                <a:gridCol w="4297680">
                  <a:extLst>
                    <a:ext uri="{9D8B030D-6E8A-4147-A177-3AD203B41FA5}">
                      <a16:colId xmlns:a16="http://schemas.microsoft.com/office/drawing/2014/main" val="3359175433"/>
                    </a:ext>
                  </a:extLst>
                </a:gridCol>
                <a:gridCol w="5730240">
                  <a:extLst>
                    <a:ext uri="{9D8B030D-6E8A-4147-A177-3AD203B41FA5}">
                      <a16:colId xmlns:a16="http://schemas.microsoft.com/office/drawing/2014/main" val="304643556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71569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延续性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表示动作是可持续的，可以和表示一段时间的状语连用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drink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飞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wait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躺着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玩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读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唱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工作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站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保持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411850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非延续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性动词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表示瞬间动作，动作一发生便立即结束。非延续性动词在肯定句中不能和表示一段时间的状语连用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买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begin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开始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close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关闭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死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marry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结婚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打开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开始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arrive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到达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离开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953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03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Mozart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pieces of beautiful music. That’s why he is so famous.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enjoyed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created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bought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heard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句意：莫扎特创作了许多美妙的音乐作品。这就是他如此出名的原因。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创作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购买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可知，莫扎特是因为创作音乐作品而出名。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080743"/>
              </p:ext>
            </p:extLst>
          </p:nvPr>
        </p:nvGraphicFramePr>
        <p:xfrm>
          <a:off x="381000" y="95992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5992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77708162"/>
              </p:ext>
            </p:extLst>
          </p:nvPr>
        </p:nvGraphicFramePr>
        <p:xfrm>
          <a:off x="381000" y="1818837"/>
          <a:ext cx="11429999" cy="4442460"/>
        </p:xfrm>
        <a:graphic>
          <a:graphicData uri="http://schemas.openxmlformats.org/drawingml/2006/table">
            <a:tbl>
              <a:tblPr firstRow="1" firstCol="1" bandRow="1"/>
              <a:tblGrid>
                <a:gridCol w="3899491">
                  <a:extLst>
                    <a:ext uri="{9D8B030D-6E8A-4147-A177-3AD203B41FA5}">
                      <a16:colId xmlns:a16="http://schemas.microsoft.com/office/drawing/2014/main" val="3823289783"/>
                    </a:ext>
                  </a:extLst>
                </a:gridCol>
                <a:gridCol w="3899491">
                  <a:extLst>
                    <a:ext uri="{9D8B030D-6E8A-4147-A177-3AD203B41FA5}">
                      <a16:colId xmlns:a16="http://schemas.microsoft.com/office/drawing/2014/main" val="989400332"/>
                    </a:ext>
                  </a:extLst>
                </a:gridCol>
                <a:gridCol w="3631017">
                  <a:extLst>
                    <a:ext uri="{9D8B030D-6E8A-4147-A177-3AD203B41FA5}">
                      <a16:colId xmlns:a16="http://schemas.microsoft.com/office/drawing/2014/main" val="413033289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861798"/>
                  </a:ext>
                </a:extLst>
              </a:tr>
              <a:tr h="205105">
                <a:tc row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本身有词义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不能单独作谓语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后加表语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说明主语的状态、性质、特征或身份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状态系动词：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happy.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我很高兴。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408545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持续系动词：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silent.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保持安静。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011498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表象系动词：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seem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seems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他看起来很难过。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6164404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感官系动词：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sound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taste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smell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Sounds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这听起来不错。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428203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变化系动词：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become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getting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天气越来越热了。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582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5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86</TotalTime>
  <Words>2300</Words>
  <Application>Microsoft Office PowerPoint</Application>
  <PresentationFormat>宽屏</PresentationFormat>
  <Paragraphs>222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MS Mincho</vt:lpstr>
      <vt:lpstr>NEU-BZ</vt:lpstr>
      <vt:lpstr>等线</vt:lpstr>
      <vt:lpstr>等线 Light</vt:lpstr>
      <vt:lpstr>方正仿宋_GBK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2025-12-05T14:13:03Z</dcterms:created>
  <dcterms:modified xsi:type="dcterms:W3CDTF">2025-12-05T15:39:47Z</dcterms:modified>
</cp:coreProperties>
</file>