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876" r:id="rId5"/>
    <p:sldId id="877" r:id="rId6"/>
    <p:sldId id="878" r:id="rId7"/>
    <p:sldId id="879" r:id="rId8"/>
    <p:sldId id="880" r:id="rId9"/>
    <p:sldId id="881" r:id="rId10"/>
    <p:sldId id="882" r:id="rId11"/>
    <p:sldId id="883" r:id="rId12"/>
    <p:sldId id="884" r:id="rId13"/>
    <p:sldId id="885" r:id="rId14"/>
    <p:sldId id="886" r:id="rId15"/>
    <p:sldId id="887" r:id="rId16"/>
    <p:sldId id="888" r:id="rId17"/>
    <p:sldId id="889" r:id="rId18"/>
    <p:sldId id="890" r:id="rId19"/>
    <p:sldId id="259" r:id="rId20"/>
    <p:sldId id="891" r:id="rId21"/>
    <p:sldId id="892" r:id="rId22"/>
    <p:sldId id="893" r:id="rId23"/>
    <p:sldId id="894" r:id="rId24"/>
    <p:sldId id="895" r:id="rId25"/>
    <p:sldId id="896" r:id="rId26"/>
    <p:sldId id="875" r:id="rId27"/>
    <p:sldId id="897" r:id="rId28"/>
    <p:sldId id="898" r:id="rId29"/>
    <p:sldId id="899" r:id="rId30"/>
    <p:sldId id="900" r:id="rId31"/>
    <p:sldId id="901" r:id="rId32"/>
    <p:sldId id="902" r:id="rId33"/>
    <p:sldId id="903" r:id="rId34"/>
    <p:sldId id="904" r:id="rId35"/>
    <p:sldId id="873" r:id="rId3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0012"/>
    <a:srgbClr val="FFE300"/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8" autoAdjust="0"/>
    <p:restoredTop sz="94660"/>
  </p:normalViewPr>
  <p:slideViewPr>
    <p:cSldViewPr snapToGrid="0" showGuides="1">
      <p:cViewPr varScale="1">
        <p:scale>
          <a:sx n="64" d="100"/>
          <a:sy n="64" d="100"/>
        </p:scale>
        <p:origin x="732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2025/12/5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2025/12/5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7">
            <a:extLst>
              <a:ext uri="{FF2B5EF4-FFF2-40B4-BE49-F238E27FC236}">
                <a16:creationId xmlns:a16="http://schemas.microsoft.com/office/drawing/2014/main" id="{C7CD4D52-C8CD-481F-BDEF-7C0A26FEE3B4}"/>
              </a:ext>
            </a:extLst>
          </p:cNvPr>
          <p:cNvSpPr txBox="1"/>
          <p:nvPr userDrawn="1"/>
        </p:nvSpPr>
        <p:spPr>
          <a:xfrm>
            <a:off x="839819" y="317144"/>
            <a:ext cx="75240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考点清单</a:t>
            </a:r>
            <a:endParaRPr lang="zh-CN" altLang="en-US" sz="28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7">
            <a:extLst>
              <a:ext uri="{FF2B5EF4-FFF2-40B4-BE49-F238E27FC236}">
                <a16:creationId xmlns:a16="http://schemas.microsoft.com/office/drawing/2014/main" id="{A20B988F-33D0-4BA5-9743-A327A4682CEC}"/>
              </a:ext>
            </a:extLst>
          </p:cNvPr>
          <p:cNvSpPr txBox="1"/>
          <p:nvPr userDrawn="1"/>
        </p:nvSpPr>
        <p:spPr>
          <a:xfrm>
            <a:off x="812631" y="285060"/>
            <a:ext cx="31500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熟词生义</a:t>
            </a:r>
            <a:endParaRPr lang="zh-CN" altLang="en-US" sz="28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E2371894-B1D2-40A4-84FF-B9A534DFCE39}"/>
              </a:ext>
            </a:extLst>
          </p:cNvPr>
          <p:cNvSpPr txBox="1"/>
          <p:nvPr userDrawn="1"/>
        </p:nvSpPr>
        <p:spPr>
          <a:xfrm>
            <a:off x="812631" y="285060"/>
            <a:ext cx="31500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针对性练习</a:t>
            </a:r>
            <a:endParaRPr lang="zh-CN" altLang="en-US" sz="28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2025/12/5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2025/12/5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2025/12/5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2025/12/5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2025/12/5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349626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839096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746009" y="6516479"/>
            <a:ext cx="20876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b="1" baseline="0" dirty="0">
                <a:solidFill>
                  <a:schemeClr val="bg1"/>
                </a:solidFill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5" Type="http://schemas.openxmlformats.org/officeDocument/2006/relationships/slide" Target="slide26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B3022A57-0463-419A-8BC9-DEC85FFC3F5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7212"/>
            <a:ext cx="12192000" cy="6300787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C99729D0-B120-BAF8-E820-8680D05E2E90}"/>
              </a:ext>
            </a:extLst>
          </p:cNvPr>
          <p:cNvSpPr txBox="1"/>
          <p:nvPr/>
        </p:nvSpPr>
        <p:spPr>
          <a:xfrm>
            <a:off x="9992132" y="5274805"/>
            <a:ext cx="1261884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4200" b="1">
                <a:ea typeface="微软雅黑" panose="020B0503020204020204" pitchFamily="34" charset="-122"/>
                <a:sym typeface="Times New Roman" panose="02020603050405020304" pitchFamily="18" charset="0"/>
              </a:rPr>
              <a:t>英语</a:t>
            </a:r>
            <a:endParaRPr lang="zh-CN" altLang="en-US" sz="4200" b="1" dirty="0"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AD9B5777-12C3-03AC-B269-FFC33CE02FDD}"/>
              </a:ext>
            </a:extLst>
          </p:cNvPr>
          <p:cNvSpPr/>
          <p:nvPr/>
        </p:nvSpPr>
        <p:spPr>
          <a:xfrm>
            <a:off x="0" y="0"/>
            <a:ext cx="12192000" cy="3465513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97BFBDFC-9D95-43B2-5D43-C53220BB259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62165" y="597220"/>
            <a:ext cx="6667670" cy="4810248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99493215-871A-B466-7515-BB0E1C60164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E60012"/>
              </a:clrFrom>
              <a:clrTo>
                <a:srgbClr val="E60012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418" y="273852"/>
            <a:ext cx="5357813" cy="738172"/>
          </a:xfrm>
          <a:prstGeom prst="rect">
            <a:avLst/>
          </a:prstGeom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id="{C981388C-A92B-958B-5E11-EE1A4F8A329D}"/>
              </a:ext>
            </a:extLst>
          </p:cNvPr>
          <p:cNvSpPr/>
          <p:nvPr/>
        </p:nvSpPr>
        <p:spPr>
          <a:xfrm>
            <a:off x="0" y="6700838"/>
            <a:ext cx="12192000" cy="202881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A833EF15-15A1-CBB9-D88A-FF9404D30CC0}"/>
              </a:ext>
            </a:extLst>
          </p:cNvPr>
          <p:cNvSpPr/>
          <p:nvPr/>
        </p:nvSpPr>
        <p:spPr>
          <a:xfrm>
            <a:off x="0" y="6700838"/>
            <a:ext cx="12192000" cy="60006"/>
          </a:xfrm>
          <a:prstGeom prst="rect">
            <a:avLst/>
          </a:prstGeom>
          <a:solidFill>
            <a:srgbClr val="FFE3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A6F21AA0-8682-BD26-9C58-F59C2F95247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2572" y="1732757"/>
            <a:ext cx="1406717" cy="413036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BD06CBA7-995D-A448-635C-53C63DB07573}"/>
              </a:ext>
            </a:extLst>
          </p:cNvPr>
          <p:cNvSpPr txBox="1"/>
          <p:nvPr/>
        </p:nvSpPr>
        <p:spPr>
          <a:xfrm>
            <a:off x="9983040" y="5960567"/>
            <a:ext cx="131318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外研版</a:t>
            </a: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14798348-B0C6-ED9A-A953-BC3EE35DAED2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1633198"/>
            <a:ext cx="11430000" cy="39658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6.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</a:t>
            </a:r>
            <a:r>
              <a:rPr lang="en-US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en-US" altLang="zh-CN" sz="2800" b="1" u="sng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忘记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to lock the door when I left home this morning.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Mary dances best in our school.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agree. I’ll never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forget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her dance for the first time.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seeing                B. see		C. leave                D. leaving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8.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 keys in the office yesterday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so I couldn’t get into my apartment.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forgot                B. left	C. lost                D. missed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74ee4">
            <a:extLst>
              <a:ext uri="{FF2B5EF4-FFF2-40B4-BE49-F238E27FC236}">
                <a16:creationId xmlns:a16="http://schemas.microsoft.com/office/drawing/2014/main" id="{6E791308-6780-59AD-CAFD-7EF9732B3107}"/>
              </a:ext>
            </a:extLst>
          </p:cNvPr>
          <p:cNvSpPr/>
          <p:nvPr/>
        </p:nvSpPr>
        <p:spPr>
          <a:xfrm>
            <a:off x="1221740" y="3948662"/>
            <a:ext cx="1190689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B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  <p:sp>
        <p:nvSpPr>
          <p:cNvPr id="5" name="A_3eba7">
            <a:extLst>
              <a:ext uri="{FF2B5EF4-FFF2-40B4-BE49-F238E27FC236}">
                <a16:creationId xmlns:a16="http://schemas.microsoft.com/office/drawing/2014/main" id="{0E335D6A-3307-A724-2F74-411AF9EE6AAE}"/>
              </a:ext>
            </a:extLst>
          </p:cNvPr>
          <p:cNvSpPr/>
          <p:nvPr/>
        </p:nvSpPr>
        <p:spPr>
          <a:xfrm>
            <a:off x="4779201" y="2839190"/>
            <a:ext cx="121132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A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  <p:pic>
        <p:nvPicPr>
          <p:cNvPr id="2" name="image38.jpeg">
            <a:extLst>
              <a:ext uri="{FF2B5EF4-FFF2-40B4-BE49-F238E27FC236}">
                <a16:creationId xmlns:a16="http://schemas.microsoft.com/office/drawing/2014/main" id="{830105C0-D683-6721-0528-75BBA26F79F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463" y="1004340"/>
            <a:ext cx="2315898" cy="478957"/>
          </a:xfrm>
          <a:prstGeom prst="rect">
            <a:avLst/>
          </a:prstGeom>
        </p:spPr>
      </p:pic>
      <p:sp>
        <p:nvSpPr>
          <p:cNvPr id="3" name="A_f0bf6">
            <a:extLst>
              <a:ext uri="{FF2B5EF4-FFF2-40B4-BE49-F238E27FC236}">
                <a16:creationId xmlns:a16="http://schemas.microsoft.com/office/drawing/2014/main" id="{B0665581-ED21-6972-9C93-4A118635A249}"/>
              </a:ext>
            </a:extLst>
          </p:cNvPr>
          <p:cNvSpPr/>
          <p:nvPr/>
        </p:nvSpPr>
        <p:spPr>
          <a:xfrm>
            <a:off x="983615" y="1729718"/>
            <a:ext cx="167487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orgot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1022680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954012A2-D2BD-ED5A-67CF-0E957DE4A041}"/>
              </a:ext>
            </a:extLst>
          </p:cNvPr>
          <p:cNvSpPr txBox="1">
            <a:spLocks noChangeAspect="1"/>
          </p:cNvSpPr>
          <p:nvPr/>
        </p:nvSpPr>
        <p:spPr>
          <a:xfrm>
            <a:off x="231099" y="913432"/>
            <a:ext cx="11430000" cy="6011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考点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agree 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v.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赞同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zh-CN" altLang="zh-CN" sz="2800" b="1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教材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P2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endParaRPr lang="zh-CN" altLang="en-US" sz="2800" dirty="0"/>
          </a:p>
        </p:txBody>
      </p:sp>
      <p:pic>
        <p:nvPicPr>
          <p:cNvPr id="4" name="image29.jpeg">
            <a:extLst>
              <a:ext uri="{FF2B5EF4-FFF2-40B4-BE49-F238E27FC236}">
                <a16:creationId xmlns:a16="http://schemas.microsoft.com/office/drawing/2014/main" id="{39577BD7-E0FD-574E-5FAD-841F8E8C0FF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0980" y="1514559"/>
            <a:ext cx="2103813" cy="504796"/>
          </a:xfrm>
          <a:prstGeom prst="rect">
            <a:avLst/>
          </a:prstGeom>
        </p:spPr>
      </p:pic>
      <p:pic>
        <p:nvPicPr>
          <p:cNvPr id="5" name="image212.jpeg">
            <a:extLst>
              <a:ext uri="{FF2B5EF4-FFF2-40B4-BE49-F238E27FC236}">
                <a16:creationId xmlns:a16="http://schemas.microsoft.com/office/drawing/2014/main" id="{EFCFC250-1CFA-C312-6D6C-9D90E427441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9723" y="2019355"/>
            <a:ext cx="6058951" cy="43272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031041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31FB5D71-5997-D7CE-ABFA-D65D3583256F}"/>
              </a:ext>
            </a:extLst>
          </p:cNvPr>
          <p:cNvSpPr txBox="1">
            <a:spLocks noChangeAspect="1"/>
          </p:cNvSpPr>
          <p:nvPr/>
        </p:nvSpPr>
        <p:spPr>
          <a:xfrm>
            <a:off x="419537" y="1483297"/>
            <a:ext cx="11430000" cy="4522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他的观点和我的一致。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翻译句子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His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opinion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mine.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我们需要就会议时间达成一致。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翻译句子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 need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time for the meeting.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11.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他最终同意参加派对。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翻译句子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finally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attend the party.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考点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5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It is natural to forget new words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r>
              <a:rPr lang="zh-CN" altLang="zh-CN" sz="2800" b="1" dirty="0">
                <a:effectLst/>
                <a:ea typeface="Times New Roman" panose="02020603050405020304" pitchFamily="18" charset="0"/>
              </a:rPr>
              <a:t> 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忘记生词是很合乎常情的！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zh-CN" altLang="zh-CN" sz="2800" b="1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教材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P4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endParaRPr lang="zh-CN" altLang="en-US" sz="2800" dirty="0"/>
          </a:p>
        </p:txBody>
      </p:sp>
      <p:sp>
        <p:nvSpPr>
          <p:cNvPr id="6" name="A_27955">
            <a:extLst>
              <a:ext uri="{FF2B5EF4-FFF2-40B4-BE49-F238E27FC236}">
                <a16:creationId xmlns:a16="http://schemas.microsoft.com/office/drawing/2014/main" id="{6ECC87A6-5DA9-E20B-B1A2-DD91F0EE65A7}"/>
              </a:ext>
            </a:extLst>
          </p:cNvPr>
          <p:cNvSpPr/>
          <p:nvPr/>
        </p:nvSpPr>
        <p:spPr>
          <a:xfrm>
            <a:off x="2346127" y="4353497"/>
            <a:ext cx="2965450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agree 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　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to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  <p:sp>
        <p:nvSpPr>
          <p:cNvPr id="5" name="A_2d01e">
            <a:extLst>
              <a:ext uri="{FF2B5EF4-FFF2-40B4-BE49-F238E27FC236}">
                <a16:creationId xmlns:a16="http://schemas.microsoft.com/office/drawing/2014/main" id="{D56B9B69-32BC-407F-1BC3-1C772E58F5EC}"/>
              </a:ext>
            </a:extLst>
          </p:cNvPr>
          <p:cNvSpPr/>
          <p:nvPr/>
        </p:nvSpPr>
        <p:spPr>
          <a:xfrm>
            <a:off x="2534468" y="3244025"/>
            <a:ext cx="3044825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agree 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　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on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  <p:pic>
        <p:nvPicPr>
          <p:cNvPr id="2" name="image38.jpeg">
            <a:extLst>
              <a:ext uri="{FF2B5EF4-FFF2-40B4-BE49-F238E27FC236}">
                <a16:creationId xmlns:a16="http://schemas.microsoft.com/office/drawing/2014/main" id="{76DD4DE0-4DA8-BFD8-1780-543CF474C75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463" y="1004340"/>
            <a:ext cx="2315898" cy="478957"/>
          </a:xfrm>
          <a:prstGeom prst="rect">
            <a:avLst/>
          </a:prstGeom>
        </p:spPr>
      </p:pic>
      <p:sp>
        <p:nvSpPr>
          <p:cNvPr id="3" name="A_9cff6">
            <a:extLst>
              <a:ext uri="{FF2B5EF4-FFF2-40B4-BE49-F238E27FC236}">
                <a16:creationId xmlns:a16="http://schemas.microsoft.com/office/drawing/2014/main" id="{8526AEDB-74A0-A12A-6540-992D8D813FF0}"/>
              </a:ext>
            </a:extLst>
          </p:cNvPr>
          <p:cNvSpPr/>
          <p:nvPr/>
        </p:nvSpPr>
        <p:spPr>
          <a:xfrm>
            <a:off x="2604890" y="2134553"/>
            <a:ext cx="3479800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agrees 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　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with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</p:spTree>
    <p:extLst>
      <p:ext uri="{BB962C8B-B14F-4D97-AF65-F5344CB8AC3E}">
        <p14:creationId xmlns:p14="http://schemas.microsoft.com/office/powerpoint/2010/main" val="978423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29.jpeg">
            <a:extLst>
              <a:ext uri="{FF2B5EF4-FFF2-40B4-BE49-F238E27FC236}">
                <a16:creationId xmlns:a16="http://schemas.microsoft.com/office/drawing/2014/main" id="{3438612C-791E-A781-9D86-32298DBEB98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6029" y="1004312"/>
            <a:ext cx="2103813" cy="504796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36E2F699-D977-0DA6-423B-D5964CB381EC}"/>
              </a:ext>
            </a:extLst>
          </p:cNvPr>
          <p:cNvSpPr txBox="1">
            <a:spLocks noChangeAspect="1"/>
          </p:cNvSpPr>
          <p:nvPr/>
        </p:nvSpPr>
        <p:spPr>
          <a:xfrm>
            <a:off x="336029" y="1509108"/>
            <a:ext cx="11430000" cy="6002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It’</a:t>
            </a:r>
            <a:r>
              <a:rPr lang="en-US" altLang="zh-CN" sz="28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s+</a:t>
            </a:r>
            <a:r>
              <a:rPr lang="en-US" altLang="zh-CN" sz="2800" b="1" i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adj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+to do </a:t>
            </a:r>
            <a:r>
              <a:rPr lang="en-US" altLang="zh-CN" sz="28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sth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意为“做某事是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的”。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5" name="image216.jpeg">
            <a:extLst>
              <a:ext uri="{FF2B5EF4-FFF2-40B4-BE49-F238E27FC236}">
                <a16:creationId xmlns:a16="http://schemas.microsoft.com/office/drawing/2014/main" id="{6C64CD6B-8B87-BE75-48AF-7DFBC67643E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63414" y="2109337"/>
            <a:ext cx="5191329" cy="36342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922643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D9B8B057-3165-6AD6-D24D-6870DBD2A142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1662608"/>
            <a:ext cx="11430000" cy="22806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对我们来说按时到达那里是必要的。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翻译句子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It’s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us to get there on time.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13.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你能帮助我们真是太好了。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翻译句子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It’s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 to help us.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76841">
            <a:extLst>
              <a:ext uri="{FF2B5EF4-FFF2-40B4-BE49-F238E27FC236}">
                <a16:creationId xmlns:a16="http://schemas.microsoft.com/office/drawing/2014/main" id="{7847A087-4149-E389-4964-61F9A0AC9076}"/>
              </a:ext>
            </a:extLst>
          </p:cNvPr>
          <p:cNvSpPr/>
          <p:nvPr/>
        </p:nvSpPr>
        <p:spPr>
          <a:xfrm>
            <a:off x="1318070" y="3423336"/>
            <a:ext cx="2838513" cy="41747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kind 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　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of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  <p:pic>
        <p:nvPicPr>
          <p:cNvPr id="2" name="image38.jpeg">
            <a:extLst>
              <a:ext uri="{FF2B5EF4-FFF2-40B4-BE49-F238E27FC236}">
                <a16:creationId xmlns:a16="http://schemas.microsoft.com/office/drawing/2014/main" id="{7146C41A-80DD-25E5-3205-0BE946350CB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463" y="1004340"/>
            <a:ext cx="2315898" cy="478957"/>
          </a:xfrm>
          <a:prstGeom prst="rect">
            <a:avLst/>
          </a:prstGeom>
        </p:spPr>
      </p:pic>
      <p:sp>
        <p:nvSpPr>
          <p:cNvPr id="3" name="A_9e183">
            <a:extLst>
              <a:ext uri="{FF2B5EF4-FFF2-40B4-BE49-F238E27FC236}">
                <a16:creationId xmlns:a16="http://schemas.microsoft.com/office/drawing/2014/main" id="{60AB90EF-99FA-7ADF-382C-15F60560EFFB}"/>
              </a:ext>
            </a:extLst>
          </p:cNvPr>
          <p:cNvSpPr/>
          <p:nvPr/>
        </p:nvSpPr>
        <p:spPr>
          <a:xfrm>
            <a:off x="1318070" y="2313864"/>
            <a:ext cx="3760851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necessary 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　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for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</p:spTree>
    <p:extLst>
      <p:ext uri="{BB962C8B-B14F-4D97-AF65-F5344CB8AC3E}">
        <p14:creationId xmlns:p14="http://schemas.microsoft.com/office/powerpoint/2010/main" val="374028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8B1E4FAD-155D-4CC2-7B83-CB2DD2E89A0E}"/>
              </a:ext>
            </a:extLst>
          </p:cNvPr>
          <p:cNvSpPr txBox="1">
            <a:spLocks noChangeAspect="1"/>
          </p:cNvSpPr>
          <p:nvPr/>
        </p:nvSpPr>
        <p:spPr>
          <a:xfrm>
            <a:off x="246089" y="943413"/>
            <a:ext cx="11430000" cy="6011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考点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6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suggest 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v.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建议；提议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zh-CN" altLang="zh-CN" sz="2800" b="1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教材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P4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endParaRPr lang="zh-CN" altLang="en-US" sz="2800" dirty="0"/>
          </a:p>
        </p:txBody>
      </p:sp>
      <p:pic>
        <p:nvPicPr>
          <p:cNvPr id="4" name="image29.jpeg">
            <a:extLst>
              <a:ext uri="{FF2B5EF4-FFF2-40B4-BE49-F238E27FC236}">
                <a16:creationId xmlns:a16="http://schemas.microsoft.com/office/drawing/2014/main" id="{F40419B1-21E3-AF8D-A942-BA1C17F62D2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708102"/>
            <a:ext cx="2103813" cy="504796"/>
          </a:xfrm>
          <a:prstGeom prst="rect">
            <a:avLst/>
          </a:prstGeom>
        </p:spPr>
      </p:pic>
      <p:pic>
        <p:nvPicPr>
          <p:cNvPr id="5" name="image220.jpeg">
            <a:extLst>
              <a:ext uri="{FF2B5EF4-FFF2-40B4-BE49-F238E27FC236}">
                <a16:creationId xmlns:a16="http://schemas.microsoft.com/office/drawing/2014/main" id="{948A8F79-D71D-A0AD-425F-8DB32F39EF3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67769" y="2376461"/>
            <a:ext cx="7449792" cy="30719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195664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EEE086B1-F80C-3A96-6A3C-962624FB2AFA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1607384"/>
            <a:ext cx="11430000" cy="28408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14.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She </a:t>
            </a:r>
            <a:r>
              <a:rPr lang="en-US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2800" b="1" u="sng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提议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going to the park for a picnic this weekend.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15.We talked about the problem and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Tim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doing some research first.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finished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B. enjoyed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suggested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D. </a:t>
            </a:r>
            <a:r>
              <a:rPr lang="en-US" altLang="zh-CN" sz="28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practised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490d7">
            <a:extLst>
              <a:ext uri="{FF2B5EF4-FFF2-40B4-BE49-F238E27FC236}">
                <a16:creationId xmlns:a16="http://schemas.microsoft.com/office/drawing/2014/main" id="{5C8AAA31-862F-C1DE-DF18-3552A8AC0710}"/>
              </a:ext>
            </a:extLst>
          </p:cNvPr>
          <p:cNvSpPr/>
          <p:nvPr/>
        </p:nvSpPr>
        <p:spPr>
          <a:xfrm>
            <a:off x="7055041" y="2258640"/>
            <a:ext cx="1211327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C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  <p:pic>
        <p:nvPicPr>
          <p:cNvPr id="2" name="image38.jpeg">
            <a:extLst>
              <a:ext uri="{FF2B5EF4-FFF2-40B4-BE49-F238E27FC236}">
                <a16:creationId xmlns:a16="http://schemas.microsoft.com/office/drawing/2014/main" id="{6854DEB7-81F7-1F82-D657-3FE3C97EB34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463" y="1004340"/>
            <a:ext cx="2315898" cy="478957"/>
          </a:xfrm>
          <a:prstGeom prst="rect">
            <a:avLst/>
          </a:prstGeom>
        </p:spPr>
      </p:pic>
      <p:sp>
        <p:nvSpPr>
          <p:cNvPr id="3" name="A_e86e5">
            <a:extLst>
              <a:ext uri="{FF2B5EF4-FFF2-40B4-BE49-F238E27FC236}">
                <a16:creationId xmlns:a16="http://schemas.microsoft.com/office/drawing/2014/main" id="{C3247FDE-BD32-A6FE-17CE-426084183EFF}"/>
              </a:ext>
            </a:extLst>
          </p:cNvPr>
          <p:cNvSpPr/>
          <p:nvPr/>
        </p:nvSpPr>
        <p:spPr>
          <a:xfrm>
            <a:off x="1596390" y="1703904"/>
            <a:ext cx="218922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uggested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8269879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BBDA2274-E6C3-BFAE-6D0A-817BAA32906D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988383"/>
            <a:ext cx="11430000" cy="6011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考点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7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population 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n.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某一地区的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人口，全体居民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zh-CN" altLang="zh-CN" sz="2800" b="1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教材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P10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endParaRPr lang="zh-CN" altLang="en-US" sz="2800" dirty="0"/>
          </a:p>
        </p:txBody>
      </p:sp>
      <p:pic>
        <p:nvPicPr>
          <p:cNvPr id="4" name="image29.jpeg">
            <a:extLst>
              <a:ext uri="{FF2B5EF4-FFF2-40B4-BE49-F238E27FC236}">
                <a16:creationId xmlns:a16="http://schemas.microsoft.com/office/drawing/2014/main" id="{2020CB9E-22C3-B043-457A-FBAB36EAE87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753820"/>
            <a:ext cx="2103813" cy="504796"/>
          </a:xfrm>
          <a:prstGeom prst="rect">
            <a:avLst/>
          </a:prstGeom>
        </p:spPr>
      </p:pic>
      <p:pic>
        <p:nvPicPr>
          <p:cNvPr id="5" name="image224.jpeg">
            <a:extLst>
              <a:ext uri="{FF2B5EF4-FFF2-40B4-BE49-F238E27FC236}">
                <a16:creationId xmlns:a16="http://schemas.microsoft.com/office/drawing/2014/main" id="{CF2B001D-D480-0924-3152-F8BF050C2C8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2367" y="2258616"/>
            <a:ext cx="6211732" cy="38818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702070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94758B2A-C550-06FC-CAE5-DE2778B8F4CD}"/>
              </a:ext>
            </a:extLst>
          </p:cNvPr>
          <p:cNvSpPr txBox="1">
            <a:spLocks noChangeAspect="1"/>
          </p:cNvSpPr>
          <p:nvPr/>
        </p:nvSpPr>
        <p:spPr>
          <a:xfrm>
            <a:off x="419537" y="1483297"/>
            <a:ext cx="11430000" cy="45259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16.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地球上的人口增长很快。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翻译句子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earth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increasing very fast.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17.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这个城市的人口是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百万。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翻译句子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This city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has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000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000.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18.</a:t>
            </a:r>
            <a:r>
              <a:rPr lang="zh-CN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population of Hong Kong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Seven million people.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How is                B. How much is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What are           D. What is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A_f9499">
            <a:extLst>
              <a:ext uri="{FF2B5EF4-FFF2-40B4-BE49-F238E27FC236}">
                <a16:creationId xmlns:a16="http://schemas.microsoft.com/office/drawing/2014/main" id="{F5AF13D6-3EB0-FA3D-2004-CE9EB663D2D4}"/>
              </a:ext>
            </a:extLst>
          </p:cNvPr>
          <p:cNvSpPr/>
          <p:nvPr/>
        </p:nvSpPr>
        <p:spPr>
          <a:xfrm>
            <a:off x="1566665" y="3798761"/>
            <a:ext cx="121132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D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  <p:sp>
        <p:nvSpPr>
          <p:cNvPr id="6" name="A_b5408">
            <a:extLst>
              <a:ext uri="{FF2B5EF4-FFF2-40B4-BE49-F238E27FC236}">
                <a16:creationId xmlns:a16="http://schemas.microsoft.com/office/drawing/2014/main" id="{F492B82B-2D62-FB79-41FE-0924DF8DE022}"/>
              </a:ext>
            </a:extLst>
          </p:cNvPr>
          <p:cNvSpPr/>
          <p:nvPr/>
        </p:nvSpPr>
        <p:spPr>
          <a:xfrm>
            <a:off x="2771577" y="3244025"/>
            <a:ext cx="4859401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a 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　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population 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　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of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  <p:sp>
        <p:nvSpPr>
          <p:cNvPr id="5" name="A_1f8aa">
            <a:extLst>
              <a:ext uri="{FF2B5EF4-FFF2-40B4-BE49-F238E27FC236}">
                <a16:creationId xmlns:a16="http://schemas.microsoft.com/office/drawing/2014/main" id="{EAB29583-DE9F-E31B-49C8-465A187E6A1A}"/>
              </a:ext>
            </a:extLst>
          </p:cNvPr>
          <p:cNvSpPr/>
          <p:nvPr/>
        </p:nvSpPr>
        <p:spPr>
          <a:xfrm>
            <a:off x="7351515" y="2134553"/>
            <a:ext cx="1190688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is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  <p:pic>
        <p:nvPicPr>
          <p:cNvPr id="2" name="image38.jpeg">
            <a:extLst>
              <a:ext uri="{FF2B5EF4-FFF2-40B4-BE49-F238E27FC236}">
                <a16:creationId xmlns:a16="http://schemas.microsoft.com/office/drawing/2014/main" id="{CEBEA6F7-6128-17DB-9864-8AAC6816077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463" y="1004340"/>
            <a:ext cx="2315898" cy="478957"/>
          </a:xfrm>
          <a:prstGeom prst="rect">
            <a:avLst/>
          </a:prstGeom>
        </p:spPr>
      </p:pic>
      <p:sp>
        <p:nvSpPr>
          <p:cNvPr id="3" name="A_91e36">
            <a:extLst>
              <a:ext uri="{FF2B5EF4-FFF2-40B4-BE49-F238E27FC236}">
                <a16:creationId xmlns:a16="http://schemas.microsoft.com/office/drawing/2014/main" id="{1AB07FA0-70FC-6C44-7A77-290518EC2E17}"/>
              </a:ext>
            </a:extLst>
          </p:cNvPr>
          <p:cNvSpPr/>
          <p:nvPr/>
        </p:nvSpPr>
        <p:spPr>
          <a:xfrm>
            <a:off x="766565" y="2134553"/>
            <a:ext cx="5273738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The 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　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population 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　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of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</p:spTree>
    <p:extLst>
      <p:ext uri="{BB962C8B-B14F-4D97-AF65-F5344CB8AC3E}">
        <p14:creationId xmlns:p14="http://schemas.microsoft.com/office/powerpoint/2010/main" val="1052453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5" grpId="0" animBg="1"/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>
            <a:extLst>
              <a:ext uri="{FF2B5EF4-FFF2-40B4-BE49-F238E27FC236}">
                <a16:creationId xmlns:a16="http://schemas.microsoft.com/office/drawing/2014/main" id="{A92BB0C2-C860-6704-F3C2-B27072DAC580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3429000"/>
            <a:ext cx="11430000" cy="11603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(1)She was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sentenced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to nine years in prison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(2)What does this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sentence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mean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81270">
            <a:extLst>
              <a:ext uri="{FF2B5EF4-FFF2-40B4-BE49-F238E27FC236}">
                <a16:creationId xmlns:a16="http://schemas.microsoft.com/office/drawing/2014/main" id="{6D9C2460-4C3F-E8EC-F3B8-D4766664A599}"/>
              </a:ext>
            </a:extLst>
          </p:cNvPr>
          <p:cNvSpPr/>
          <p:nvPr/>
        </p:nvSpPr>
        <p:spPr>
          <a:xfrm>
            <a:off x="5808028" y="4080256"/>
            <a:ext cx="1259395" cy="41747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A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1A966F7A-CFE3-E55F-5D78-DCE180F9F634}"/>
              </a:ext>
            </a:extLst>
          </p:cNvPr>
          <p:cNvSpPr txBox="1">
            <a:spLocks noChangeAspect="1"/>
          </p:cNvSpPr>
          <p:nvPr/>
        </p:nvSpPr>
        <p:spPr>
          <a:xfrm>
            <a:off x="800725" y="2081020"/>
            <a:ext cx="3497175" cy="116038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）句子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）宣判；判决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2" name="A_f512b">
            <a:extLst>
              <a:ext uri="{FF2B5EF4-FFF2-40B4-BE49-F238E27FC236}">
                <a16:creationId xmlns:a16="http://schemas.microsoft.com/office/drawing/2014/main" id="{95FF564A-FB54-1A4A-D102-34556BC2E618}"/>
              </a:ext>
            </a:extLst>
          </p:cNvPr>
          <p:cNvSpPr/>
          <p:nvPr/>
        </p:nvSpPr>
        <p:spPr>
          <a:xfrm>
            <a:off x="7247890" y="3525520"/>
            <a:ext cx="1278000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B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794AFAC-D4E9-ADBF-68F0-BED21CFB9E23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1476111"/>
            <a:ext cx="11430000" cy="6049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1.sentence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3" name="image66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878175" y="924110"/>
            <a:ext cx="4351425" cy="552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5235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852F51E-0B0D-4410-9F52-935F9483CDBE}"/>
              </a:ext>
            </a:extLst>
          </p:cNvPr>
          <p:cNvSpPr/>
          <p:nvPr/>
        </p:nvSpPr>
        <p:spPr>
          <a:xfrm>
            <a:off x="0" y="1698759"/>
            <a:ext cx="12192000" cy="1730241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14">
            <a:extLst>
              <a:ext uri="{FF2B5EF4-FFF2-40B4-BE49-F238E27FC236}">
                <a16:creationId xmlns:a16="http://schemas.microsoft.com/office/drawing/2014/main" id="{785D1E4F-546B-4C6F-B152-DF81FC3BF4A8}"/>
              </a:ext>
            </a:extLst>
          </p:cNvPr>
          <p:cNvSpPr txBox="1"/>
          <p:nvPr/>
        </p:nvSpPr>
        <p:spPr>
          <a:xfrm>
            <a:off x="272322" y="2194547"/>
            <a:ext cx="11647357" cy="738664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200" b="1" spc="600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八年级上　</a:t>
            </a:r>
            <a:r>
              <a:rPr lang="en-US" altLang="zh-CN" sz="4200" b="1" spc="600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Modules 1—2 </a:t>
            </a:r>
            <a:endParaRPr lang="zh-CN" altLang="en-US" sz="4200" b="1" spc="600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96EE5104-B659-4620-9FB8-F7D86929E5D3}"/>
              </a:ext>
            </a:extLst>
          </p:cNvPr>
          <p:cNvGrpSpPr/>
          <p:nvPr/>
        </p:nvGrpSpPr>
        <p:grpSpPr>
          <a:xfrm>
            <a:off x="963895" y="3759518"/>
            <a:ext cx="3437021" cy="640508"/>
            <a:chOff x="1145233" y="1930184"/>
            <a:chExt cx="3437021" cy="640508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4181739E-A672-4427-A7B0-5A9B5144356C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" name="TextBox 18">
              <a:hlinkClick r:id="rId2" action="ppaction://hlinksldjump"/>
              <a:extLst>
                <a:ext uri="{FF2B5EF4-FFF2-40B4-BE49-F238E27FC236}">
                  <a16:creationId xmlns:a16="http://schemas.microsoft.com/office/drawing/2014/main" id="{6B7C65E2-F7B3-47E5-A852-E87ECEF3AAD9}"/>
                </a:ext>
              </a:extLst>
            </p:cNvPr>
            <p:cNvSpPr txBox="1"/>
            <p:nvPr/>
          </p:nvSpPr>
          <p:spPr>
            <a:xfrm>
              <a:off x="1865313" y="1986394"/>
              <a:ext cx="271694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考点清单</a:t>
              </a:r>
              <a:endPara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9" name="TextBox 10">
              <a:extLst>
                <a:ext uri="{FF2B5EF4-FFF2-40B4-BE49-F238E27FC236}">
                  <a16:creationId xmlns:a16="http://schemas.microsoft.com/office/drawing/2014/main" id="{DFECE70A-7BCE-486C-B288-3F1FEA8EED16}"/>
                </a:ext>
              </a:extLst>
            </p:cNvPr>
            <p:cNvSpPr txBox="1"/>
            <p:nvPr/>
          </p:nvSpPr>
          <p:spPr>
            <a:xfrm>
              <a:off x="1145233" y="1930184"/>
              <a:ext cx="550151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661930A9-57A4-4281-8FD7-DD9BD9030090}"/>
              </a:ext>
            </a:extLst>
          </p:cNvPr>
          <p:cNvGrpSpPr/>
          <p:nvPr/>
        </p:nvGrpSpPr>
        <p:grpSpPr>
          <a:xfrm>
            <a:off x="4524355" y="3759518"/>
            <a:ext cx="3159807" cy="640508"/>
            <a:chOff x="1145233" y="1930184"/>
            <a:chExt cx="3159807" cy="640508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9117B8EF-60CE-4A31-B455-DC67E8F6ABC0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" name="TextBox 18">
              <a:hlinkClick r:id="rId3" action="ppaction://hlinksldjump"/>
              <a:extLst>
                <a:ext uri="{FF2B5EF4-FFF2-40B4-BE49-F238E27FC236}">
                  <a16:creationId xmlns:a16="http://schemas.microsoft.com/office/drawing/2014/main" id="{430AE51E-66D2-45D2-B077-EDBC955C33F1}"/>
                </a:ext>
              </a:extLst>
            </p:cNvPr>
            <p:cNvSpPr txBox="1"/>
            <p:nvPr/>
          </p:nvSpPr>
          <p:spPr>
            <a:xfrm>
              <a:off x="1865313" y="1986394"/>
              <a:ext cx="243972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熟词生义</a:t>
              </a:r>
              <a:endPara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3" name="TextBox 10">
              <a:extLst>
                <a:ext uri="{FF2B5EF4-FFF2-40B4-BE49-F238E27FC236}">
                  <a16:creationId xmlns:a16="http://schemas.microsoft.com/office/drawing/2014/main" id="{D4A69202-68AE-4148-B0D7-CBAE5B697CA8}"/>
                </a:ext>
              </a:extLst>
            </p:cNvPr>
            <p:cNvSpPr txBox="1"/>
            <p:nvPr/>
          </p:nvSpPr>
          <p:spPr>
            <a:xfrm>
              <a:off x="1145233" y="1930184"/>
              <a:ext cx="543739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14" name="图片 13">
            <a:extLst>
              <a:ext uri="{FF2B5EF4-FFF2-40B4-BE49-F238E27FC236}">
                <a16:creationId xmlns:a16="http://schemas.microsoft.com/office/drawing/2014/main" id="{D28D4CCA-B443-4DE6-B305-5643B8CAA65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3" y="908321"/>
            <a:ext cx="1730939" cy="616443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41F3398A-557F-DC43-B636-3A0962A6C8E5}"/>
              </a:ext>
            </a:extLst>
          </p:cNvPr>
          <p:cNvGrpSpPr/>
          <p:nvPr/>
        </p:nvGrpSpPr>
        <p:grpSpPr>
          <a:xfrm>
            <a:off x="8102529" y="3759518"/>
            <a:ext cx="3242230" cy="640508"/>
            <a:chOff x="1145233" y="1930184"/>
            <a:chExt cx="3242230" cy="640508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A659F772-D4CB-B286-D0A3-15061481019C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5" name="TextBox 18">
              <a:hlinkClick r:id="rId5" action="ppaction://hlinksldjump"/>
              <a:extLst>
                <a:ext uri="{FF2B5EF4-FFF2-40B4-BE49-F238E27FC236}">
                  <a16:creationId xmlns:a16="http://schemas.microsoft.com/office/drawing/2014/main" id="{0A0B326E-05B2-6BF8-52C4-2E266B2EEC8E}"/>
                </a:ext>
              </a:extLst>
            </p:cNvPr>
            <p:cNvSpPr txBox="1"/>
            <p:nvPr/>
          </p:nvSpPr>
          <p:spPr>
            <a:xfrm>
              <a:off x="1865313" y="1986394"/>
              <a:ext cx="252215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针对性练习</a:t>
              </a:r>
              <a:endPara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6" name="TextBox 10">
              <a:extLst>
                <a:ext uri="{FF2B5EF4-FFF2-40B4-BE49-F238E27FC236}">
                  <a16:creationId xmlns:a16="http://schemas.microsoft.com/office/drawing/2014/main" id="{32653EE9-64A5-8A77-4760-BBB5F94BC911}"/>
                </a:ext>
              </a:extLst>
            </p:cNvPr>
            <p:cNvSpPr txBox="1"/>
            <p:nvPr/>
          </p:nvSpPr>
          <p:spPr>
            <a:xfrm>
              <a:off x="1145233" y="1930184"/>
              <a:ext cx="543739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03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0F669A1A-1562-EC74-4444-C4558B374362}"/>
              </a:ext>
            </a:extLst>
          </p:cNvPr>
          <p:cNvSpPr txBox="1">
            <a:spLocks noChangeAspect="1"/>
          </p:cNvSpPr>
          <p:nvPr/>
        </p:nvSpPr>
        <p:spPr>
          <a:xfrm>
            <a:off x="530902" y="3471113"/>
            <a:ext cx="11430000" cy="1725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(1)I think you’ve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mistake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my meaning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(2)I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mistook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him for his brother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 look very similar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(3)It was a big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mistake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to trust her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894c0">
            <a:extLst>
              <a:ext uri="{FF2B5EF4-FFF2-40B4-BE49-F238E27FC236}">
                <a16:creationId xmlns:a16="http://schemas.microsoft.com/office/drawing/2014/main" id="{D62149D8-DEA3-2C6F-414B-088A08C0CED3}"/>
              </a:ext>
            </a:extLst>
          </p:cNvPr>
          <p:cNvSpPr/>
          <p:nvPr/>
        </p:nvSpPr>
        <p:spPr>
          <a:xfrm>
            <a:off x="5944341" y="4677105"/>
            <a:ext cx="1298638" cy="421324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C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4" name="A_04bb1">
            <a:extLst>
              <a:ext uri="{FF2B5EF4-FFF2-40B4-BE49-F238E27FC236}">
                <a16:creationId xmlns:a16="http://schemas.microsoft.com/office/drawing/2014/main" id="{BA268C50-B07C-B837-A381-4840657471F8}"/>
              </a:ext>
            </a:extLst>
          </p:cNvPr>
          <p:cNvSpPr/>
          <p:nvPr/>
        </p:nvSpPr>
        <p:spPr>
          <a:xfrm>
            <a:off x="9198589" y="4122369"/>
            <a:ext cx="1259395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A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0DE55A0-A38C-972C-94DE-2748C3E4EEA2}"/>
              </a:ext>
            </a:extLst>
          </p:cNvPr>
          <p:cNvSpPr txBox="1">
            <a:spLocks noChangeAspect="1"/>
          </p:cNvSpPr>
          <p:nvPr/>
        </p:nvSpPr>
        <p:spPr>
          <a:xfrm>
            <a:off x="695793" y="1666352"/>
            <a:ext cx="4370882" cy="172053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</a:t>
            </a: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）将……错当成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）误会；误解；搞错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）错误；失误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2" name="A_fb748">
            <a:extLst>
              <a:ext uri="{FF2B5EF4-FFF2-40B4-BE49-F238E27FC236}">
                <a16:creationId xmlns:a16="http://schemas.microsoft.com/office/drawing/2014/main" id="{6FCD1CC9-A35C-D400-F34A-99C51764B612}"/>
              </a:ext>
            </a:extLst>
          </p:cNvPr>
          <p:cNvSpPr/>
          <p:nvPr/>
        </p:nvSpPr>
        <p:spPr>
          <a:xfrm>
            <a:off x="6513555" y="3567633"/>
            <a:ext cx="1278001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B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698191F-357D-D825-3C7C-630C1E4F2460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1061443"/>
            <a:ext cx="11430000" cy="6049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2.mistake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775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4" grpId="0" animBg="1"/>
      <p:bldP spid="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0A829D04-1EFD-D6CA-E232-1370003F3087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956512"/>
            <a:ext cx="11430000" cy="6049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3.key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A059129-784B-DEA3-E746-CA14E042729D}"/>
              </a:ext>
            </a:extLst>
          </p:cNvPr>
          <p:cNvSpPr txBox="1">
            <a:spLocks noChangeAspect="1"/>
          </p:cNvSpPr>
          <p:nvPr/>
        </p:nvSpPr>
        <p:spPr>
          <a:xfrm>
            <a:off x="770744" y="1561421"/>
            <a:ext cx="5525125" cy="172053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adj.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）关键性的，非常重要的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）钥匙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）关键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0F40761-73B2-5233-DCEB-DCA01A12F4AD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3429000"/>
            <a:ext cx="11430000" cy="1725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(1)They put the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key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in the door and entered.(</a:t>
            </a:r>
            <a:r>
              <a:rPr lang="en-US" altLang="zh-CN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(2)Tourism is the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key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industry in Spain.(</a:t>
            </a:r>
            <a:r>
              <a:rPr lang="en-US" altLang="zh-CN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A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(3)The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key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to success is to be ready from the start.(</a:t>
            </a:r>
            <a:r>
              <a:rPr lang="en-US" altLang="zh-CN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C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986600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84A1BE68-F010-4C3E-4BBC-133E5B3022B4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3251976"/>
            <a:ext cx="11430000" cy="22806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(1)Let’s start with the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basics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of grammar before moving to complex sentences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(2)She’s taking a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basic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cooking class to learn simple recipes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(3)The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basic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question is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can we afford it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5d78c">
            <a:extLst>
              <a:ext uri="{FF2B5EF4-FFF2-40B4-BE49-F238E27FC236}">
                <a16:creationId xmlns:a16="http://schemas.microsoft.com/office/drawing/2014/main" id="{BF7EB5B2-BC5C-029A-41D9-93E249FA4683}"/>
              </a:ext>
            </a:extLst>
          </p:cNvPr>
          <p:cNvSpPr/>
          <p:nvPr/>
        </p:nvSpPr>
        <p:spPr>
          <a:xfrm>
            <a:off x="7241540" y="5012704"/>
            <a:ext cx="1298639" cy="41747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C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4" name="A_c134d">
            <a:extLst>
              <a:ext uri="{FF2B5EF4-FFF2-40B4-BE49-F238E27FC236}">
                <a16:creationId xmlns:a16="http://schemas.microsoft.com/office/drawing/2014/main" id="{60F0D9F0-E6B3-CE63-1730-C8724E36E427}"/>
              </a:ext>
            </a:extLst>
          </p:cNvPr>
          <p:cNvSpPr/>
          <p:nvPr/>
        </p:nvSpPr>
        <p:spPr>
          <a:xfrm>
            <a:off x="9536494" y="4457968"/>
            <a:ext cx="1259395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A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FED6C40-1B5F-2827-FF3B-8515C789F1C9}"/>
              </a:ext>
            </a:extLst>
          </p:cNvPr>
          <p:cNvSpPr txBox="1">
            <a:spLocks noChangeAspect="1"/>
          </p:cNvSpPr>
          <p:nvPr/>
        </p:nvSpPr>
        <p:spPr>
          <a:xfrm>
            <a:off x="740764" y="1531440"/>
            <a:ext cx="4535774" cy="172053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adj.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）简单的；初级的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）基础；基本原理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adj.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）基本的；基础的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2" name="A_d3434">
            <a:extLst>
              <a:ext uri="{FF2B5EF4-FFF2-40B4-BE49-F238E27FC236}">
                <a16:creationId xmlns:a16="http://schemas.microsoft.com/office/drawing/2014/main" id="{9F9982C2-ECB5-E79D-27CF-C988B166FF39}"/>
              </a:ext>
            </a:extLst>
          </p:cNvPr>
          <p:cNvSpPr/>
          <p:nvPr/>
        </p:nvSpPr>
        <p:spPr>
          <a:xfrm>
            <a:off x="1999615" y="3903232"/>
            <a:ext cx="1278001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B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8FC7728-71D9-78F5-A0BE-F1BBFE680938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926531"/>
            <a:ext cx="11430000" cy="6049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4.basic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803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4" grpId="0" animBg="1"/>
      <p:bldP spid="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E3587E32-5B83-33A4-1BCC-391EA488D77B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896551"/>
            <a:ext cx="11430000" cy="6049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5.place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BFA4651-53B7-2523-DB25-A709FC089499}"/>
              </a:ext>
            </a:extLst>
          </p:cNvPr>
          <p:cNvSpPr txBox="1">
            <a:spLocks noChangeAspect="1"/>
          </p:cNvSpPr>
          <p:nvPr/>
        </p:nvSpPr>
        <p:spPr>
          <a:xfrm>
            <a:off x="755754" y="1501460"/>
            <a:ext cx="3531433" cy="172053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）地点；地方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）放置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）名次；排名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24C58FC-6D9A-1729-55AC-FF885A5448D7}"/>
              </a:ext>
            </a:extLst>
          </p:cNvPr>
          <p:cNvSpPr txBox="1">
            <a:spLocks noChangeAspect="1"/>
          </p:cNvSpPr>
          <p:nvPr/>
        </p:nvSpPr>
        <p:spPr>
          <a:xfrm>
            <a:off x="515911" y="3221996"/>
            <a:ext cx="11430000" cy="1725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(1)The poster was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placed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where everyone could see it.(</a:t>
            </a:r>
            <a:r>
              <a:rPr lang="en-US" altLang="zh-CN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(2)Show me the exact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place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where it happened.(</a:t>
            </a:r>
            <a:r>
              <a:rPr lang="en-US" altLang="zh-CN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A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(3)Julia finished in second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place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C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60171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31F74711-1FFF-85E8-84BE-4B33FF6D55F3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3130085"/>
            <a:ext cx="11430000" cy="11650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(1)What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pretty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hair she has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nice and thick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(2)The film was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pretty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good but not fantastic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adeff">
            <a:extLst>
              <a:ext uri="{FF2B5EF4-FFF2-40B4-BE49-F238E27FC236}">
                <a16:creationId xmlns:a16="http://schemas.microsoft.com/office/drawing/2014/main" id="{6338E38A-84B2-EE55-5667-37855E6FB37E}"/>
              </a:ext>
            </a:extLst>
          </p:cNvPr>
          <p:cNvSpPr/>
          <p:nvPr/>
        </p:nvSpPr>
        <p:spPr>
          <a:xfrm>
            <a:off x="7365302" y="3781341"/>
            <a:ext cx="1278001" cy="421324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B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8FD785B-1B29-B320-7E01-630E12280D12}"/>
              </a:ext>
            </a:extLst>
          </p:cNvPr>
          <p:cNvSpPr txBox="1">
            <a:spLocks noChangeAspect="1"/>
          </p:cNvSpPr>
          <p:nvPr/>
        </p:nvSpPr>
        <p:spPr>
          <a:xfrm>
            <a:off x="710783" y="1788047"/>
            <a:ext cx="4775616" cy="116038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adj.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）漂亮的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adv.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）相当地；非常；很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2" name="A_4ce89">
            <a:extLst>
              <a:ext uri="{FF2B5EF4-FFF2-40B4-BE49-F238E27FC236}">
                <a16:creationId xmlns:a16="http://schemas.microsoft.com/office/drawing/2014/main" id="{ED567CE5-EDEA-CE09-DDD9-A6CC58AFF2DA}"/>
              </a:ext>
            </a:extLst>
          </p:cNvPr>
          <p:cNvSpPr/>
          <p:nvPr/>
        </p:nvSpPr>
        <p:spPr>
          <a:xfrm>
            <a:off x="7338251" y="3226605"/>
            <a:ext cx="1259395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A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6456882-C9C4-9D67-8B77-7CDBAA9C512F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1001482"/>
            <a:ext cx="11430000" cy="6049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6.pretty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8022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15A25984-2ADF-9201-A93D-82FEAF153B91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3429000"/>
            <a:ext cx="11430000" cy="1725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(1)He has a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low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opinion of this movie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(2)She’s been feeling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low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since she failed the exam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(3)The plane is flying very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low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9cf34">
            <a:extLst>
              <a:ext uri="{FF2B5EF4-FFF2-40B4-BE49-F238E27FC236}">
                <a16:creationId xmlns:a16="http://schemas.microsoft.com/office/drawing/2014/main" id="{49CDA419-63C3-0AE3-DFD1-40CFFDDEADD3}"/>
              </a:ext>
            </a:extLst>
          </p:cNvPr>
          <p:cNvSpPr/>
          <p:nvPr/>
        </p:nvSpPr>
        <p:spPr>
          <a:xfrm>
            <a:off x="5151819" y="4634992"/>
            <a:ext cx="1298638" cy="421324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C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4" name="A_e6f0a">
            <a:extLst>
              <a:ext uri="{FF2B5EF4-FFF2-40B4-BE49-F238E27FC236}">
                <a16:creationId xmlns:a16="http://schemas.microsoft.com/office/drawing/2014/main" id="{F7736650-5D82-CF50-2BCD-BED2E109C608}"/>
              </a:ext>
            </a:extLst>
          </p:cNvPr>
          <p:cNvSpPr/>
          <p:nvPr/>
        </p:nvSpPr>
        <p:spPr>
          <a:xfrm>
            <a:off x="8131620" y="4080256"/>
            <a:ext cx="1259395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A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79D8476-2275-ED07-541E-73570EE6A796}"/>
              </a:ext>
            </a:extLst>
          </p:cNvPr>
          <p:cNvSpPr txBox="1">
            <a:spLocks noChangeAspect="1"/>
          </p:cNvSpPr>
          <p:nvPr/>
        </p:nvSpPr>
        <p:spPr>
          <a:xfrm>
            <a:off x="710784" y="1708464"/>
            <a:ext cx="4355892" cy="172053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adj.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）沮丧的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adj.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）少的；低水平的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adj.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）矮的；低的</a:t>
            </a:r>
            <a:endParaRPr lang="zh-CN" altLang="zh-CN" sz="28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2" name="A_1e1e5">
            <a:extLst>
              <a:ext uri="{FF2B5EF4-FFF2-40B4-BE49-F238E27FC236}">
                <a16:creationId xmlns:a16="http://schemas.microsoft.com/office/drawing/2014/main" id="{92CFDBF2-6C4E-28DF-46C4-37AE2ECBAAEC}"/>
              </a:ext>
            </a:extLst>
          </p:cNvPr>
          <p:cNvSpPr/>
          <p:nvPr/>
        </p:nvSpPr>
        <p:spPr>
          <a:xfrm>
            <a:off x="6182678" y="3525520"/>
            <a:ext cx="1278001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B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61DB77B-2627-9165-BD7A-C00F5C0C23C1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986492"/>
            <a:ext cx="11430000" cy="6049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7.low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2619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4" grpId="0" animBg="1"/>
      <p:bldP spid="2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2A9A64ED-D031-8FCF-0F33-807AA470D5E5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1279216"/>
            <a:ext cx="11430000" cy="50861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2800" b="1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Ⅰ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单项填空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1.There are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many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 your homework. You need to be more careful next time.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advice                 B. steps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wallets                D. mistakes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 Helen here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Not yet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but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she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 half an hour.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arrives                B. will arrive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arrived               D. has arrived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f287d">
            <a:extLst>
              <a:ext uri="{FF2B5EF4-FFF2-40B4-BE49-F238E27FC236}">
                <a16:creationId xmlns:a16="http://schemas.microsoft.com/office/drawing/2014/main" id="{DB8AA609-A215-99CD-561A-279802535254}"/>
              </a:ext>
            </a:extLst>
          </p:cNvPr>
          <p:cNvSpPr/>
          <p:nvPr/>
        </p:nvSpPr>
        <p:spPr>
          <a:xfrm>
            <a:off x="3814128" y="4704152"/>
            <a:ext cx="1190688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B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  <p:pic>
        <p:nvPicPr>
          <p:cNvPr id="3" name="image67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128990" y="901263"/>
            <a:ext cx="5993599" cy="504456"/>
          </a:xfrm>
          <a:prstGeom prst="rect">
            <a:avLst/>
          </a:prstGeom>
        </p:spPr>
      </p:pic>
      <p:sp>
        <p:nvSpPr>
          <p:cNvPr id="2" name="A_3d683">
            <a:extLst>
              <a:ext uri="{FF2B5EF4-FFF2-40B4-BE49-F238E27FC236}">
                <a16:creationId xmlns:a16="http://schemas.microsoft.com/office/drawing/2014/main" id="{32F83F67-09D4-44D3-21CC-2A7104C1D111}"/>
              </a:ext>
            </a:extLst>
          </p:cNvPr>
          <p:cNvSpPr/>
          <p:nvPr/>
        </p:nvSpPr>
        <p:spPr>
          <a:xfrm>
            <a:off x="3498088" y="1930472"/>
            <a:ext cx="121132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D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</p:spTree>
    <p:extLst>
      <p:ext uri="{BB962C8B-B14F-4D97-AF65-F5344CB8AC3E}">
        <p14:creationId xmlns:p14="http://schemas.microsoft.com/office/powerpoint/2010/main" val="3893950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A46096CA-96D0-D37A-2582-A96E113051E2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949432"/>
            <a:ext cx="11430000" cy="50861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3.Nothing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than a glass of water when you are thirsty.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nice                B. nicer		C. nicest                D. the nicest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4.Nowadays the price of the computer is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quite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Almost every family can afford it.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expensive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B. high		C. cheap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D. low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As we know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it’s very difficult to live in a foreign country like the UK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US and so on.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agree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if you don’t understand the local language.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Especially     B. Generally	C. Naturally          D. Exactly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e34d4">
            <a:extLst>
              <a:ext uri="{FF2B5EF4-FFF2-40B4-BE49-F238E27FC236}">
                <a16:creationId xmlns:a16="http://schemas.microsoft.com/office/drawing/2014/main" id="{4B10AEEF-4188-1596-AF40-FF16D9799121}"/>
              </a:ext>
            </a:extLst>
          </p:cNvPr>
          <p:cNvSpPr/>
          <p:nvPr/>
        </p:nvSpPr>
        <p:spPr>
          <a:xfrm>
            <a:off x="2309114" y="4929104"/>
            <a:ext cx="121132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A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  <p:sp>
        <p:nvSpPr>
          <p:cNvPr id="3" name="A_41022">
            <a:extLst>
              <a:ext uri="{FF2B5EF4-FFF2-40B4-BE49-F238E27FC236}">
                <a16:creationId xmlns:a16="http://schemas.microsoft.com/office/drawing/2014/main" id="{4628408E-A8A7-EE7A-6D74-CE57A2951D98}"/>
              </a:ext>
            </a:extLst>
          </p:cNvPr>
          <p:cNvSpPr/>
          <p:nvPr/>
        </p:nvSpPr>
        <p:spPr>
          <a:xfrm>
            <a:off x="7746302" y="2155424"/>
            <a:ext cx="112242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D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sp>
        <p:nvSpPr>
          <p:cNvPr id="2" name="A_18ea3">
            <a:extLst>
              <a:ext uri="{FF2B5EF4-FFF2-40B4-BE49-F238E27FC236}">
                <a16:creationId xmlns:a16="http://schemas.microsoft.com/office/drawing/2014/main" id="{971FD021-72B6-4E0C-17EF-C5146765B48F}"/>
              </a:ext>
            </a:extLst>
          </p:cNvPr>
          <p:cNvSpPr/>
          <p:nvPr/>
        </p:nvSpPr>
        <p:spPr>
          <a:xfrm>
            <a:off x="2636203" y="1045952"/>
            <a:ext cx="1190688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B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</p:spTree>
    <p:extLst>
      <p:ext uri="{BB962C8B-B14F-4D97-AF65-F5344CB8AC3E}">
        <p14:creationId xmlns:p14="http://schemas.microsoft.com/office/powerpoint/2010/main" val="213119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  <p:bldP spid="2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933EDCEC-02BB-E16B-94DA-1206EC7F4C5D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1446085"/>
            <a:ext cx="11430000" cy="39658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6.The writer could not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his new book so quickly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for there is no help from his friends.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memorize            B. complete	C. repeat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D. suggest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合肥新站区二模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 you heard of DeepSeek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Certainly. Created by a Chinese company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it is making a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difference all over the world.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narrow                B. wide		C. slow                D. heavy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a12eb">
            <a:extLst>
              <a:ext uri="{FF2B5EF4-FFF2-40B4-BE49-F238E27FC236}">
                <a16:creationId xmlns:a16="http://schemas.microsoft.com/office/drawing/2014/main" id="{9FD51EC6-7573-62B2-3BF0-CD6736CC873C}"/>
              </a:ext>
            </a:extLst>
          </p:cNvPr>
          <p:cNvSpPr/>
          <p:nvPr/>
        </p:nvSpPr>
        <p:spPr>
          <a:xfrm>
            <a:off x="9846019" y="3776539"/>
            <a:ext cx="1190690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B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  <p:sp>
        <p:nvSpPr>
          <p:cNvPr id="2" name="A_dc740">
            <a:extLst>
              <a:ext uri="{FF2B5EF4-FFF2-40B4-BE49-F238E27FC236}">
                <a16:creationId xmlns:a16="http://schemas.microsoft.com/office/drawing/2014/main" id="{CB28A492-96CE-BB45-7CF1-037B6B12729E}"/>
              </a:ext>
            </a:extLst>
          </p:cNvPr>
          <p:cNvSpPr/>
          <p:nvPr/>
        </p:nvSpPr>
        <p:spPr>
          <a:xfrm>
            <a:off x="4207764" y="1542605"/>
            <a:ext cx="1190689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B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</p:spTree>
    <p:extLst>
      <p:ext uri="{BB962C8B-B14F-4D97-AF65-F5344CB8AC3E}">
        <p14:creationId xmlns:p14="http://schemas.microsoft.com/office/powerpoint/2010/main" val="3938594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F44837B0-1487-8AAC-8B69-96467B60E782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3765755"/>
            <a:ext cx="11430000" cy="1725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合肥高新区二模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When your father is talking to you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you should </a:t>
            </a:r>
          </a:p>
          <a:p>
            <a:pPr>
              <a:lnSpc>
                <a:spcPct val="130000"/>
              </a:lnSpc>
              <a:buNone/>
            </a:pP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from your phone.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look up              B. look around	C. look down         D. look out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F6D816D-AB7E-5AA3-B050-F296B483CDFF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1480386"/>
            <a:ext cx="11430000" cy="22853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合肥瑶海区二模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 parents gave me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some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 how to manage time.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That’s helpful. You should follow theirs.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money                B. advice		C. truth                	D. energy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f8b71">
            <a:extLst>
              <a:ext uri="{FF2B5EF4-FFF2-40B4-BE49-F238E27FC236}">
                <a16:creationId xmlns:a16="http://schemas.microsoft.com/office/drawing/2014/main" id="{681B51B5-C8CE-BBD1-8FDA-695120459ED4}"/>
              </a:ext>
            </a:extLst>
          </p:cNvPr>
          <p:cNvSpPr/>
          <p:nvPr/>
        </p:nvSpPr>
        <p:spPr>
          <a:xfrm>
            <a:off x="730604" y="4398147"/>
            <a:ext cx="121132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A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  <p:sp>
        <p:nvSpPr>
          <p:cNvPr id="2" name="A_2016e">
            <a:extLst>
              <a:ext uri="{FF2B5EF4-FFF2-40B4-BE49-F238E27FC236}">
                <a16:creationId xmlns:a16="http://schemas.microsoft.com/office/drawing/2014/main" id="{69165D94-88E9-AD5C-F374-B538BEB67BBB}"/>
              </a:ext>
            </a:extLst>
          </p:cNvPr>
          <p:cNvSpPr/>
          <p:nvPr/>
        </p:nvSpPr>
        <p:spPr>
          <a:xfrm>
            <a:off x="8930577" y="1576906"/>
            <a:ext cx="1190688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B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</p:spTree>
    <p:extLst>
      <p:ext uri="{BB962C8B-B14F-4D97-AF65-F5344CB8AC3E}">
        <p14:creationId xmlns:p14="http://schemas.microsoft.com/office/powerpoint/2010/main" val="4141829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27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819097" y="920890"/>
            <a:ext cx="4642516" cy="506735"/>
          </a:xfrm>
          <a:prstGeom prst="rect">
            <a:avLst/>
          </a:prstGeom>
        </p:spPr>
      </p:pic>
      <p:pic>
        <p:nvPicPr>
          <p:cNvPr id="2" name="image29.jpeg">
            <a:extLst>
              <a:ext uri="{FF2B5EF4-FFF2-40B4-BE49-F238E27FC236}">
                <a16:creationId xmlns:a16="http://schemas.microsoft.com/office/drawing/2014/main" id="{4CC383ED-33D2-7188-FEFB-C95F94A2F24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00" y="2158555"/>
            <a:ext cx="2103813" cy="504796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C208F944-17DC-2856-A186-F8215FFD404E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1427625"/>
            <a:ext cx="11430000" cy="6011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考点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advice 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n.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意见；建议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zh-CN" altLang="zh-CN" sz="2800" b="1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教材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P2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endParaRPr lang="zh-CN" altLang="en-US" sz="2800" dirty="0"/>
          </a:p>
        </p:txBody>
      </p:sp>
      <p:pic>
        <p:nvPicPr>
          <p:cNvPr id="6" name="image200.jpeg">
            <a:extLst>
              <a:ext uri="{FF2B5EF4-FFF2-40B4-BE49-F238E27FC236}">
                <a16:creationId xmlns:a16="http://schemas.microsoft.com/office/drawing/2014/main" id="{0A912EB9-A73D-9554-FD3A-FE72B027A35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50169" y="2663351"/>
            <a:ext cx="5009411" cy="38046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531356D4-F82D-9B04-9CD8-4FA0062BC511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1726162"/>
            <a:ext cx="11430000" cy="34056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10.My home town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Kunming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is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famous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fresh flowers. No matter when you visit it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they will catch your eye.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as                B. for	C. of                D. by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11.All the teachers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agreed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plan to build the library in our school.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with            B. at	C. to                D. of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d3803">
            <a:extLst>
              <a:ext uri="{FF2B5EF4-FFF2-40B4-BE49-F238E27FC236}">
                <a16:creationId xmlns:a16="http://schemas.microsoft.com/office/drawing/2014/main" id="{E864FFA0-F2CC-7691-F620-418CB55A130B}"/>
              </a:ext>
            </a:extLst>
          </p:cNvPr>
          <p:cNvSpPr/>
          <p:nvPr/>
        </p:nvSpPr>
        <p:spPr>
          <a:xfrm>
            <a:off x="4718368" y="3486890"/>
            <a:ext cx="121132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C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  <p:sp>
        <p:nvSpPr>
          <p:cNvPr id="2" name="A_9459a">
            <a:extLst>
              <a:ext uri="{FF2B5EF4-FFF2-40B4-BE49-F238E27FC236}">
                <a16:creationId xmlns:a16="http://schemas.microsoft.com/office/drawing/2014/main" id="{45C51C4A-9AE8-488F-5652-7753BEA66A19}"/>
              </a:ext>
            </a:extLst>
          </p:cNvPr>
          <p:cNvSpPr/>
          <p:nvPr/>
        </p:nvSpPr>
        <p:spPr>
          <a:xfrm>
            <a:off x="7305040" y="1822682"/>
            <a:ext cx="1190689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B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</p:spTree>
    <p:extLst>
      <p:ext uri="{BB962C8B-B14F-4D97-AF65-F5344CB8AC3E}">
        <p14:creationId xmlns:p14="http://schemas.microsoft.com/office/powerpoint/2010/main" val="13099602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FAA904E1-CD1A-11DC-3EB9-3DC357B3B429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3544292"/>
            <a:ext cx="11430000" cy="1725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13.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Lily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what do you usually do after school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exercise with my friends.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do                B. did		C. will do                D. was doing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19AD087-CB7C-2A67-E541-C71DA18C3423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1148311"/>
            <a:ext cx="11430000" cy="22806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 is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convenient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us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things online.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 it is.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514350" indent="-514350">
              <a:lnSpc>
                <a:spcPct val="130000"/>
              </a:lnSpc>
              <a:buAutoNum type="alphaUcPeriod"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to buy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	 B. of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to buy</a:t>
            </a:r>
          </a:p>
          <a:p>
            <a:pPr>
              <a:lnSpc>
                <a:spcPct val="13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for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buy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		 D. to buy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of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be2e2">
            <a:extLst>
              <a:ext uri="{FF2B5EF4-FFF2-40B4-BE49-F238E27FC236}">
                <a16:creationId xmlns:a16="http://schemas.microsoft.com/office/drawing/2014/main" id="{042399E4-F030-8609-C17F-674DA746736C}"/>
              </a:ext>
            </a:extLst>
          </p:cNvPr>
          <p:cNvSpPr/>
          <p:nvPr/>
        </p:nvSpPr>
        <p:spPr>
          <a:xfrm>
            <a:off x="1310640" y="4195548"/>
            <a:ext cx="121132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A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  <p:sp>
        <p:nvSpPr>
          <p:cNvPr id="2" name="A_bc6e5">
            <a:extLst>
              <a:ext uri="{FF2B5EF4-FFF2-40B4-BE49-F238E27FC236}">
                <a16:creationId xmlns:a16="http://schemas.microsoft.com/office/drawing/2014/main" id="{E486F417-AE20-B5BC-0295-50D507CF682C}"/>
              </a:ext>
            </a:extLst>
          </p:cNvPr>
          <p:cNvSpPr/>
          <p:nvPr/>
        </p:nvSpPr>
        <p:spPr>
          <a:xfrm>
            <a:off x="3928428" y="1244831"/>
            <a:ext cx="121132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A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</p:spTree>
    <p:extLst>
      <p:ext uri="{BB962C8B-B14F-4D97-AF65-F5344CB8AC3E}">
        <p14:creationId xmlns:p14="http://schemas.microsoft.com/office/powerpoint/2010/main" val="674286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BF26C8C2-5CB8-F9CF-0A4B-88957ABA662B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1509586"/>
            <a:ext cx="11430000" cy="39658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14.To improve our spoken English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should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speaking it as much as we can.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praise                B. practice		C. pretend                D. prepare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15.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Would you like to go to the cinema with me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514350" indent="-514350">
              <a:lnSpc>
                <a:spcPct val="130000"/>
              </a:lnSpc>
              <a:buAutoNum type="alphaUcPeriod"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Yes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 do.                			B. That’s right.</a:t>
            </a:r>
          </a:p>
          <a:p>
            <a:pPr>
              <a:lnSpc>
                <a:spcPct val="13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Yes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please.               		D. Yes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I’d like to.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f007c">
            <a:extLst>
              <a:ext uri="{FF2B5EF4-FFF2-40B4-BE49-F238E27FC236}">
                <a16:creationId xmlns:a16="http://schemas.microsoft.com/office/drawing/2014/main" id="{E4785629-EB9F-C7F2-CE42-D94CD4DA3889}"/>
              </a:ext>
            </a:extLst>
          </p:cNvPr>
          <p:cNvSpPr/>
          <p:nvPr/>
        </p:nvSpPr>
        <p:spPr>
          <a:xfrm>
            <a:off x="1083628" y="3825050"/>
            <a:ext cx="112242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D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sp>
        <p:nvSpPr>
          <p:cNvPr id="2" name="A_cb575">
            <a:extLst>
              <a:ext uri="{FF2B5EF4-FFF2-40B4-BE49-F238E27FC236}">
                <a16:creationId xmlns:a16="http://schemas.microsoft.com/office/drawing/2014/main" id="{778C2F26-E7F3-375F-F1A6-6E1119AF182F}"/>
              </a:ext>
            </a:extLst>
          </p:cNvPr>
          <p:cNvSpPr/>
          <p:nvPr/>
        </p:nvSpPr>
        <p:spPr>
          <a:xfrm>
            <a:off x="7867587" y="1606106"/>
            <a:ext cx="1190688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B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</p:spTree>
    <p:extLst>
      <p:ext uri="{BB962C8B-B14F-4D97-AF65-F5344CB8AC3E}">
        <p14:creationId xmlns:p14="http://schemas.microsoft.com/office/powerpoint/2010/main" val="2665164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62AE8C0E-9097-F915-A30F-B26A32BA5855}"/>
              </a:ext>
            </a:extLst>
          </p:cNvPr>
          <p:cNvSpPr txBox="1">
            <a:spLocks noChangeAspect="1"/>
          </p:cNvSpPr>
          <p:nvPr/>
        </p:nvSpPr>
        <p:spPr>
          <a:xfrm>
            <a:off x="252959" y="1181361"/>
            <a:ext cx="11686082" cy="50814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2800" b="1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Ⅱ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单词拼写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 </a:t>
            </a:r>
            <a:r>
              <a:rPr lang="en-US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en-US" altLang="zh-CN" sz="2800" b="1" u="sng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忘记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his past failures and kept trying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finally </a:t>
            </a:r>
            <a:r>
              <a:rPr lang="en-US" altLang="zh-CN" sz="28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realising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his dream.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</a:t>
            </a:r>
            <a:r>
              <a:rPr lang="en-US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2800" b="1" u="sng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主要的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course of the meal was delicious. Everyone likes it.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3.The girl is from England. So she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doesn’t </a:t>
            </a:r>
            <a:r>
              <a:rPr lang="en-US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</a:t>
            </a:r>
            <a:r>
              <a:rPr lang="en-US" altLang="zh-CN" sz="2800" b="1" u="sng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理解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Chinese.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4.I need another ten minutes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 </a:t>
            </a:r>
            <a:r>
              <a:rPr lang="en-US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2800" b="1" u="sng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完成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the work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and then we can go home.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5.After reading this book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you will know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some </a:t>
            </a:r>
            <a:r>
              <a:rPr lang="en-US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2800" b="1" u="sng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基本的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traffic rules.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A_09445">
            <a:extLst>
              <a:ext uri="{FF2B5EF4-FFF2-40B4-BE49-F238E27FC236}">
                <a16:creationId xmlns:a16="http://schemas.microsoft.com/office/drawing/2014/main" id="{283D3935-0452-811E-9C47-2119FBA9A8EC}"/>
              </a:ext>
            </a:extLst>
          </p:cNvPr>
          <p:cNvSpPr/>
          <p:nvPr/>
        </p:nvSpPr>
        <p:spPr>
          <a:xfrm>
            <a:off x="7753135" y="5161033"/>
            <a:ext cx="1436751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dirty="0" err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asic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sp>
        <p:nvSpPr>
          <p:cNvPr id="6" name="A_e1c5e">
            <a:extLst>
              <a:ext uri="{FF2B5EF4-FFF2-40B4-BE49-F238E27FC236}">
                <a16:creationId xmlns:a16="http://schemas.microsoft.com/office/drawing/2014/main" id="{4D752086-ABFC-3472-D7C6-C55430396C1F}"/>
              </a:ext>
            </a:extLst>
          </p:cNvPr>
          <p:cNvSpPr/>
          <p:nvPr/>
        </p:nvSpPr>
        <p:spPr>
          <a:xfrm>
            <a:off x="5206848" y="4051561"/>
            <a:ext cx="2070164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omplete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sp>
        <p:nvSpPr>
          <p:cNvPr id="5" name="A_a56d5">
            <a:extLst>
              <a:ext uri="{FF2B5EF4-FFF2-40B4-BE49-F238E27FC236}">
                <a16:creationId xmlns:a16="http://schemas.microsoft.com/office/drawing/2014/main" id="{750300EE-620B-FD7D-278A-80F4B1453B5B}"/>
              </a:ext>
            </a:extLst>
          </p:cNvPr>
          <p:cNvSpPr/>
          <p:nvPr/>
        </p:nvSpPr>
        <p:spPr>
          <a:xfrm>
            <a:off x="6876898" y="3496825"/>
            <a:ext cx="2408301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nderstand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sp>
        <p:nvSpPr>
          <p:cNvPr id="4" name="A_8fdce">
            <a:extLst>
              <a:ext uri="{FF2B5EF4-FFF2-40B4-BE49-F238E27FC236}">
                <a16:creationId xmlns:a16="http://schemas.microsoft.com/office/drawing/2014/main" id="{1FF8F876-C5C6-5CC7-1C4C-C96A96F7C849}"/>
              </a:ext>
            </a:extLst>
          </p:cNvPr>
          <p:cNvSpPr/>
          <p:nvPr/>
        </p:nvSpPr>
        <p:spPr>
          <a:xfrm>
            <a:off x="1487399" y="2942089"/>
            <a:ext cx="1339914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ain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sp>
        <p:nvSpPr>
          <p:cNvPr id="2" name="A_a1007">
            <a:extLst>
              <a:ext uri="{FF2B5EF4-FFF2-40B4-BE49-F238E27FC236}">
                <a16:creationId xmlns:a16="http://schemas.microsoft.com/office/drawing/2014/main" id="{A9A1690D-541E-136C-1415-8458A1DFAB22}"/>
              </a:ext>
            </a:extLst>
          </p:cNvPr>
          <p:cNvSpPr/>
          <p:nvPr/>
        </p:nvSpPr>
        <p:spPr>
          <a:xfrm>
            <a:off x="1150849" y="1832617"/>
            <a:ext cx="167487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orgot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1570624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5" grpId="0" animBg="1"/>
      <p:bldP spid="4" grpId="0" animBg="1"/>
      <p:bldP spid="2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5DC16001-1511-CE7B-0B14-0E9E7D8E0827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1231849"/>
            <a:ext cx="11430000" cy="45213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6.Did you notice that the road in the countryside became very </a:t>
            </a:r>
            <a:r>
              <a:rPr lang="en-US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</a:t>
            </a:r>
            <a:r>
              <a:rPr lang="en-US" altLang="zh-CN" sz="2800" b="1" u="sng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ide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宽阔的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7.After graduating from the university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she decided to work in a village school in poor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reas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地区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8.Robinson Crusoe started a new life on an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sland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岛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9.Guangzhou is one of my </a:t>
            </a:r>
            <a:r>
              <a:rPr lang="en-US" altLang="zh-CN" sz="28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favourite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cities. It is in the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outh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南方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of China.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10.Don’t be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hy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害羞的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when you speak English in public.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495165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3F627F94-A608-DC54-FF2F-50326F475F13}"/>
              </a:ext>
            </a:extLst>
          </p:cNvPr>
          <p:cNvSpPr txBox="1"/>
          <p:nvPr/>
        </p:nvSpPr>
        <p:spPr>
          <a:xfrm>
            <a:off x="4823857" y="4986548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b="1" dirty="0">
                <a:latin typeface="黑体" panose="02010609060101010101" pitchFamily="49" charset="-122"/>
                <a:ea typeface="黑体" panose="02010609060101010101" pitchFamily="49" charset="-122"/>
              </a:rPr>
              <a:t>谢谢观看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5934FD1C-019A-7094-DDEE-771BBD893B58}"/>
              </a:ext>
            </a:extLst>
          </p:cNvPr>
          <p:cNvGrpSpPr/>
          <p:nvPr/>
        </p:nvGrpSpPr>
        <p:grpSpPr>
          <a:xfrm>
            <a:off x="2632550" y="1071233"/>
            <a:ext cx="6926901" cy="3805567"/>
            <a:chOff x="2632550" y="1071233"/>
            <a:chExt cx="6926901" cy="3805567"/>
          </a:xfrm>
        </p:grpSpPr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012A626E-3DED-4CDC-349D-5FED829E1D7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32550" y="1071233"/>
              <a:ext cx="6926901" cy="3805567"/>
            </a:xfrm>
            <a:prstGeom prst="rect">
              <a:avLst/>
            </a:prstGeom>
          </p:spPr>
        </p:pic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C8B1F1C6-996E-3F2F-95C8-206F50FEA25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00114" y="2403231"/>
              <a:ext cx="991772" cy="291201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8E4E2B8F-E1DF-7C88-3499-81DE63116B84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1789662"/>
            <a:ext cx="11430000" cy="34056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1.He refused to take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 </a:t>
            </a:r>
            <a:r>
              <a:rPr lang="en-US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u="sng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建议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and made a big mistake.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She </a:t>
            </a:r>
            <a:r>
              <a:rPr lang="en-US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u="sng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建议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that we should leave early to avoid traffic.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Miss Wang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could you give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 English learning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Certainly. First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you should speak English every day.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any advices                B. many advices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some advice               D. few advices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47183">
            <a:extLst>
              <a:ext uri="{FF2B5EF4-FFF2-40B4-BE49-F238E27FC236}">
                <a16:creationId xmlns:a16="http://schemas.microsoft.com/office/drawing/2014/main" id="{6D2A8974-99BD-5B34-1067-187992FB5169}"/>
              </a:ext>
            </a:extLst>
          </p:cNvPr>
          <p:cNvSpPr/>
          <p:nvPr/>
        </p:nvSpPr>
        <p:spPr>
          <a:xfrm>
            <a:off x="6283643" y="2995654"/>
            <a:ext cx="1211327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C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  <p:sp>
        <p:nvSpPr>
          <p:cNvPr id="5" name="A_baea4">
            <a:extLst>
              <a:ext uri="{FF2B5EF4-FFF2-40B4-BE49-F238E27FC236}">
                <a16:creationId xmlns:a16="http://schemas.microsoft.com/office/drawing/2014/main" id="{A8B34C12-530E-FD40-AB9B-BA11A4A9AAC7}"/>
              </a:ext>
            </a:extLst>
          </p:cNvPr>
          <p:cNvSpPr/>
          <p:nvPr/>
        </p:nvSpPr>
        <p:spPr>
          <a:xfrm>
            <a:off x="1458278" y="2440918"/>
            <a:ext cx="183362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dirty="0" err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dvised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pic>
        <p:nvPicPr>
          <p:cNvPr id="2" name="image38.jpeg">
            <a:extLst>
              <a:ext uri="{FF2B5EF4-FFF2-40B4-BE49-F238E27FC236}">
                <a16:creationId xmlns:a16="http://schemas.microsoft.com/office/drawing/2014/main" id="{32C0F00F-82E3-CC67-3309-1AC0D2C8410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463" y="1004340"/>
            <a:ext cx="2315898" cy="478957"/>
          </a:xfrm>
          <a:prstGeom prst="rect">
            <a:avLst/>
          </a:prstGeom>
        </p:spPr>
      </p:pic>
      <p:sp>
        <p:nvSpPr>
          <p:cNvPr id="3" name="A_0511b">
            <a:extLst>
              <a:ext uri="{FF2B5EF4-FFF2-40B4-BE49-F238E27FC236}">
                <a16:creationId xmlns:a16="http://schemas.microsoft.com/office/drawing/2014/main" id="{FC5BFB9B-0706-8B6F-EE3B-22C33B2DEA85}"/>
              </a:ext>
            </a:extLst>
          </p:cNvPr>
          <p:cNvSpPr/>
          <p:nvPr/>
        </p:nvSpPr>
        <p:spPr>
          <a:xfrm>
            <a:off x="4236339" y="1886182"/>
            <a:ext cx="1654239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dirty="0" err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dvice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3120167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A80733DF-A6E6-6E7C-CDD6-788E4EE62FB0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973393"/>
            <a:ext cx="11430000" cy="6011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考点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aloud 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adv.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大声地；出声地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zh-CN" altLang="zh-CN" sz="2800" b="1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教材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P2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endParaRPr lang="zh-CN" altLang="en-US" sz="2800" dirty="0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17E8839-1B9C-4452-16CD-FE13C9E58ACC}"/>
              </a:ext>
            </a:extLst>
          </p:cNvPr>
          <p:cNvSpPr txBox="1">
            <a:spLocks noChangeAspect="1"/>
          </p:cNvSpPr>
          <p:nvPr/>
        </p:nvSpPr>
        <p:spPr>
          <a:xfrm>
            <a:off x="410683" y="2235457"/>
            <a:ext cx="11430000" cy="6011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aloud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loud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loudly</a:t>
            </a:r>
            <a:endParaRPr lang="zh-CN" altLang="en-US" sz="2800" dirty="0"/>
          </a:p>
        </p:txBody>
      </p:sp>
      <p:pic>
        <p:nvPicPr>
          <p:cNvPr id="6" name="image193.jpeg">
            <a:extLst>
              <a:ext uri="{FF2B5EF4-FFF2-40B4-BE49-F238E27FC236}">
                <a16:creationId xmlns:a16="http://schemas.microsoft.com/office/drawing/2014/main" id="{25B73A9C-1E61-2C98-C1A6-2848777DE3D7}"/>
              </a:ext>
            </a:extLst>
          </p:cNvPr>
          <p:cNvPicPr/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85931" y="1701105"/>
            <a:ext cx="2226991" cy="534352"/>
          </a:xfrm>
          <a:prstGeom prst="rect">
            <a:avLst/>
          </a:prstGeom>
        </p:spPr>
      </p:pic>
      <p:graphicFrame>
        <p:nvGraphicFramePr>
          <p:cNvPr id="7" name="表格 6">
            <a:extLst>
              <a:ext uri="{FF2B5EF4-FFF2-40B4-BE49-F238E27FC236}">
                <a16:creationId xmlns:a16="http://schemas.microsoft.com/office/drawing/2014/main" id="{CDCB5118-AD96-6C52-4F4E-7976D293A4BB}"/>
              </a:ext>
            </a:extLst>
          </p:cNvPr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2331005771"/>
              </p:ext>
            </p:extLst>
          </p:nvPr>
        </p:nvGraphicFramePr>
        <p:xfrm>
          <a:off x="381000" y="2836584"/>
          <a:ext cx="11430000" cy="3530600"/>
        </p:xfrm>
        <a:graphic>
          <a:graphicData uri="http://schemas.openxmlformats.org/drawingml/2006/table">
            <a:tbl>
              <a:tblPr firstRow="1" firstCol="1" bandRow="1"/>
              <a:tblGrid>
                <a:gridCol w="1402830">
                  <a:extLst>
                    <a:ext uri="{9D8B030D-6E8A-4147-A177-3AD203B41FA5}">
                      <a16:colId xmlns:a16="http://schemas.microsoft.com/office/drawing/2014/main" val="1687722763"/>
                    </a:ext>
                  </a:extLst>
                </a:gridCol>
                <a:gridCol w="10027170">
                  <a:extLst>
                    <a:ext uri="{9D8B030D-6E8A-4147-A177-3AD203B41FA5}">
                      <a16:colId xmlns:a16="http://schemas.microsoft.com/office/drawing/2014/main" val="349811297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考点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用法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51752072"/>
                  </a:ext>
                </a:extLst>
              </a:tr>
              <a:tr h="68581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aloud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副词。意为“大声地”，表示声音足以让人听见，强调“出声”，但不一定很大，常与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read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等词连用，无比较等级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30266182"/>
                  </a:ext>
                </a:extLst>
              </a:tr>
              <a:tr h="68581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loud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形容词或副词。意为“高声的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地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，响亮的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地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”，指发出的声音音量大，传的远，多用于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speak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talk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laugh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等后，可以进行比较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5738832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loudly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副词。多指“大声地、吵闹地”声音，侧重于大声喧闹，多与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knock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ring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等词连用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3740826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9751749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D460D99A-95A0-5308-227C-766CD47452D5}"/>
              </a:ext>
            </a:extLst>
          </p:cNvPr>
          <p:cNvSpPr txBox="1">
            <a:spLocks noChangeAspect="1"/>
          </p:cNvSpPr>
          <p:nvPr/>
        </p:nvSpPr>
        <p:spPr>
          <a:xfrm>
            <a:off x="419537" y="1483297"/>
            <a:ext cx="11430000" cy="45259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根据句意，用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aloud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loud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或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loudly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填空。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(1)The teacher asked him to read the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passage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 front of the class.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music from the party next door kept me awake all night.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Don’t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knock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 the door at night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 might wake up the </a:t>
            </a:r>
            <a:r>
              <a:rPr lang="en-US" altLang="zh-CN" sz="28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neighbours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I’m sorry.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0cf75">
            <a:extLst>
              <a:ext uri="{FF2B5EF4-FFF2-40B4-BE49-F238E27FC236}">
                <a16:creationId xmlns:a16="http://schemas.microsoft.com/office/drawing/2014/main" id="{2CA7476C-C45D-EA25-E348-550AD2FA739B}"/>
              </a:ext>
            </a:extLst>
          </p:cNvPr>
          <p:cNvSpPr/>
          <p:nvPr/>
        </p:nvSpPr>
        <p:spPr>
          <a:xfrm>
            <a:off x="3517702" y="4353497"/>
            <a:ext cx="190347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loudly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  <p:sp>
        <p:nvSpPr>
          <p:cNvPr id="5" name="A_1057b">
            <a:extLst>
              <a:ext uri="{FF2B5EF4-FFF2-40B4-BE49-F238E27FC236}">
                <a16:creationId xmlns:a16="http://schemas.microsoft.com/office/drawing/2014/main" id="{88F9AD9C-7637-9F21-C6B4-544B6EC499E7}"/>
              </a:ext>
            </a:extLst>
          </p:cNvPr>
          <p:cNvSpPr/>
          <p:nvPr/>
        </p:nvSpPr>
        <p:spPr>
          <a:xfrm>
            <a:off x="1863527" y="3244025"/>
            <a:ext cx="1627251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loud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  <p:pic>
        <p:nvPicPr>
          <p:cNvPr id="2" name="image38.jpeg">
            <a:extLst>
              <a:ext uri="{FF2B5EF4-FFF2-40B4-BE49-F238E27FC236}">
                <a16:creationId xmlns:a16="http://schemas.microsoft.com/office/drawing/2014/main" id="{0C4B159F-1BE4-6729-72EA-00235168C3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463" y="1004340"/>
            <a:ext cx="2315898" cy="478957"/>
          </a:xfrm>
          <a:prstGeom prst="rect">
            <a:avLst/>
          </a:prstGeom>
        </p:spPr>
      </p:pic>
      <p:sp>
        <p:nvSpPr>
          <p:cNvPr id="3" name="A_c2797">
            <a:extLst>
              <a:ext uri="{FF2B5EF4-FFF2-40B4-BE49-F238E27FC236}">
                <a16:creationId xmlns:a16="http://schemas.microsoft.com/office/drawing/2014/main" id="{7324E276-C3F5-D2F8-5830-912D4C8FC51D}"/>
              </a:ext>
            </a:extLst>
          </p:cNvPr>
          <p:cNvSpPr/>
          <p:nvPr/>
        </p:nvSpPr>
        <p:spPr>
          <a:xfrm>
            <a:off x="7687938" y="2134553"/>
            <a:ext cx="1805052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aloud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</p:spTree>
    <p:extLst>
      <p:ext uri="{BB962C8B-B14F-4D97-AF65-F5344CB8AC3E}">
        <p14:creationId xmlns:p14="http://schemas.microsoft.com/office/powerpoint/2010/main" val="3034856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85B0329D-856C-AF3E-CEEB-285591A9018D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1792002"/>
            <a:ext cx="11430000" cy="22806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5.He was reading a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story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 his little son when suddenly there was a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noise outside the window.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aloud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loud		B. aloud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aloud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loudly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loud</a:t>
            </a:r>
            <a:r>
              <a:rPr lang="en-US" altLang="zh-CN" sz="28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loudly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aloud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5ce23">
            <a:extLst>
              <a:ext uri="{FF2B5EF4-FFF2-40B4-BE49-F238E27FC236}">
                <a16:creationId xmlns:a16="http://schemas.microsoft.com/office/drawing/2014/main" id="{903F4C46-B64C-46F9-58E3-8C9DD8ED8768}"/>
              </a:ext>
            </a:extLst>
          </p:cNvPr>
          <p:cNvSpPr/>
          <p:nvPr/>
        </p:nvSpPr>
        <p:spPr>
          <a:xfrm>
            <a:off x="4552252" y="1888522"/>
            <a:ext cx="121132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A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</p:spTree>
    <p:extLst>
      <p:ext uri="{BB962C8B-B14F-4D97-AF65-F5344CB8AC3E}">
        <p14:creationId xmlns:p14="http://schemas.microsoft.com/office/powerpoint/2010/main" val="42127750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F2B3715F-BE63-A928-E09B-83FA0FF551B5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1003373"/>
            <a:ext cx="11430000" cy="6011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考点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forget 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v.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忘；忘记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zh-CN" altLang="zh-CN" sz="2800" b="1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教材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P2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endParaRPr lang="zh-CN" altLang="en-US" sz="2800" dirty="0"/>
          </a:p>
        </p:txBody>
      </p:sp>
      <p:pic>
        <p:nvPicPr>
          <p:cNvPr id="4" name="image29.jpeg">
            <a:extLst>
              <a:ext uri="{FF2B5EF4-FFF2-40B4-BE49-F238E27FC236}">
                <a16:creationId xmlns:a16="http://schemas.microsoft.com/office/drawing/2014/main" id="{19D05F02-9C0D-EE18-FB48-9D8E92F96F7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604500"/>
            <a:ext cx="2103813" cy="504796"/>
          </a:xfrm>
          <a:prstGeom prst="rect">
            <a:avLst/>
          </a:prstGeom>
        </p:spPr>
      </p:pic>
      <p:pic>
        <p:nvPicPr>
          <p:cNvPr id="5" name="image207.jpeg">
            <a:extLst>
              <a:ext uri="{FF2B5EF4-FFF2-40B4-BE49-F238E27FC236}">
                <a16:creationId xmlns:a16="http://schemas.microsoft.com/office/drawing/2014/main" id="{FAC21E29-E70A-EE30-9CA5-53E196A70ED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64410" y="2367612"/>
            <a:ext cx="5503634" cy="18596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99645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193.jpeg">
            <a:extLst>
              <a:ext uri="{FF2B5EF4-FFF2-40B4-BE49-F238E27FC236}">
                <a16:creationId xmlns:a16="http://schemas.microsoft.com/office/drawing/2014/main" id="{DA45147A-7065-40C5-C7DF-78594829D025}"/>
              </a:ext>
            </a:extLst>
          </p:cNvPr>
          <p:cNvPicPr/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10980" y="1056528"/>
            <a:ext cx="2226991" cy="534352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626BBF9D-A14A-219E-022F-350D4D18899F}"/>
              </a:ext>
            </a:extLst>
          </p:cNvPr>
          <p:cNvSpPr txBox="1">
            <a:spLocks noChangeAspect="1"/>
          </p:cNvSpPr>
          <p:nvPr/>
        </p:nvSpPr>
        <p:spPr>
          <a:xfrm>
            <a:off x="410980" y="1707911"/>
            <a:ext cx="11430000" cy="6011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forget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leave</a:t>
            </a:r>
            <a:endParaRPr lang="zh-CN" altLang="en-US" sz="2800" dirty="0"/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8A53000A-DDA9-78F7-3E5E-3BA0F068A35E}"/>
              </a:ext>
            </a:extLst>
          </p:cNvPr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2614615489"/>
              </p:ext>
            </p:extLst>
          </p:nvPr>
        </p:nvGraphicFramePr>
        <p:xfrm>
          <a:off x="410980" y="2309038"/>
          <a:ext cx="11430000" cy="1367790"/>
        </p:xfrm>
        <a:graphic>
          <a:graphicData uri="http://schemas.openxmlformats.org/drawingml/2006/table">
            <a:tbl>
              <a:tblPr firstRow="1" firstCol="1" bandRow="1"/>
              <a:tblGrid>
                <a:gridCol w="2873252">
                  <a:extLst>
                    <a:ext uri="{9D8B030D-6E8A-4147-A177-3AD203B41FA5}">
                      <a16:colId xmlns:a16="http://schemas.microsoft.com/office/drawing/2014/main" val="328416645"/>
                    </a:ext>
                  </a:extLst>
                </a:gridCol>
                <a:gridCol w="8556748">
                  <a:extLst>
                    <a:ext uri="{9D8B030D-6E8A-4147-A177-3AD203B41FA5}">
                      <a16:colId xmlns:a16="http://schemas.microsoft.com/office/drawing/2014/main" val="550589275"/>
                    </a:ext>
                  </a:extLst>
                </a:gridCol>
              </a:tblGrid>
              <a:tr h="20510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考点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用法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98587437"/>
                  </a:ext>
                </a:extLst>
              </a:tr>
              <a:tr h="40513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forget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表示“忘记”时，通常不能与表示地点的状语连用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06601411"/>
                  </a:ext>
                </a:extLst>
              </a:tr>
              <a:tr h="40513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leave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表示“忘记；留下”时，通常与表示地点的状语连用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828713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30742139"/>
      </p:ext>
    </p:extLst>
  </p:cSld>
  <p:clrMapOvr>
    <a:masterClrMapping/>
  </p:clrMapOvr>
</p:sld>
</file>

<file path=ppt/theme/theme1.xml><?xml version="1.0" encoding="utf-8"?>
<a:theme xmlns:a="http://schemas.openxmlformats.org/drawingml/2006/main" name="决胜中考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八年级上　Units 1—3.pptx" id="{C841313C-368D-469F-9084-A09779068A31}" vid="{0098EF5D-1D79-4C11-A13F-9B45D71D5A28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</Template>
  <TotalTime>116</TotalTime>
  <Words>2080</Words>
  <Application>Microsoft Office PowerPoint</Application>
  <PresentationFormat>宽屏</PresentationFormat>
  <Paragraphs>229</Paragraphs>
  <Slides>35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44" baseType="lpstr">
      <vt:lpstr>NEU-BZ</vt:lpstr>
      <vt:lpstr>等线</vt:lpstr>
      <vt:lpstr>黑体</vt:lpstr>
      <vt:lpstr>宋体</vt:lpstr>
      <vt:lpstr>微软雅黑</vt:lpstr>
      <vt:lpstr>Arial</vt:lpstr>
      <vt:lpstr>Calibri</vt:lpstr>
      <vt:lpstr>Times New Roman</vt:lpstr>
      <vt:lpstr>决胜中考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xj h</dc:creator>
  <cp:lastModifiedBy>xj h</cp:lastModifiedBy>
  <cp:revision>6</cp:revision>
  <dcterms:created xsi:type="dcterms:W3CDTF">2025-12-04T23:02:12Z</dcterms:created>
  <dcterms:modified xsi:type="dcterms:W3CDTF">2025-12-05T05:29:05Z</dcterms:modified>
</cp:coreProperties>
</file>